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72" r:id="rId3"/>
  </p:sldMasterIdLst>
  <p:notesMasterIdLst>
    <p:notesMasterId r:id="rId34"/>
  </p:notesMasterIdLst>
  <p:handoutMasterIdLst>
    <p:handoutMasterId r:id="rId35"/>
  </p:handoutMasterIdLst>
  <p:sldIdLst>
    <p:sldId id="2310" r:id="rId4"/>
    <p:sldId id="2119" r:id="rId5"/>
    <p:sldId id="2120" r:id="rId6"/>
    <p:sldId id="2305" r:id="rId7"/>
    <p:sldId id="2122" r:id="rId8"/>
    <p:sldId id="2123" r:id="rId9"/>
    <p:sldId id="2125" r:id="rId10"/>
    <p:sldId id="2126" r:id="rId11"/>
    <p:sldId id="2307" r:id="rId12"/>
    <p:sldId id="2308" r:id="rId13"/>
    <p:sldId id="2313" r:id="rId14"/>
    <p:sldId id="2314" r:id="rId15"/>
    <p:sldId id="2315" r:id="rId16"/>
    <p:sldId id="2316" r:id="rId17"/>
    <p:sldId id="2317" r:id="rId18"/>
    <p:sldId id="2318" r:id="rId19"/>
    <p:sldId id="2319" r:id="rId20"/>
    <p:sldId id="2320" r:id="rId21"/>
    <p:sldId id="2321" r:id="rId22"/>
    <p:sldId id="2322" r:id="rId23"/>
    <p:sldId id="2323" r:id="rId24"/>
    <p:sldId id="2324" r:id="rId25"/>
    <p:sldId id="2326" r:id="rId26"/>
    <p:sldId id="2325" r:id="rId27"/>
    <p:sldId id="2334" r:id="rId28"/>
    <p:sldId id="2333" r:id="rId29"/>
    <p:sldId id="2332" r:id="rId30"/>
    <p:sldId id="2328" r:id="rId31"/>
    <p:sldId id="2329" r:id="rId32"/>
    <p:sldId id="1892" r:id="rId33"/>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00FF"/>
    <a:srgbClr val="9900CC"/>
    <a:srgbClr val="00FF00"/>
    <a:srgbClr val="FFFFFF"/>
    <a:srgbClr val="FF99FF"/>
    <a:srgbClr val="FF66FF"/>
    <a:srgbClr val="FF00FF"/>
    <a:srgbClr val="6600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325" autoAdjust="0"/>
    <p:restoredTop sz="93315" autoAdjust="0"/>
  </p:normalViewPr>
  <p:slideViewPr>
    <p:cSldViewPr>
      <p:cViewPr>
        <p:scale>
          <a:sx n="50" d="100"/>
          <a:sy n="50" d="100"/>
        </p:scale>
        <p:origin x="1564" y="2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9496583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36920361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7614465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34810048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324572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32781793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5331010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377810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17160544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17928238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75430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2461110410"/>
      </p:ext>
    </p:extLst>
  </p:cSld>
  <p:clrMap bg1="lt1" tx1="dk1" bg2="lt2" tx2="dk2" accent1="accent1" accent2="accent2" accent3="accent3" accent4="accent4" accent5="accent5" accent6="accent6" hlink="hlink" folHlink="folHlink"/>
  <p:sldLayoutIdLst>
    <p:sldLayoutId id="2147489973" r:id="rId1"/>
    <p:sldLayoutId id="2147489974" r:id="rId2"/>
    <p:sldLayoutId id="2147489975" r:id="rId3"/>
    <p:sldLayoutId id="2147489976" r:id="rId4"/>
    <p:sldLayoutId id="2147489977" r:id="rId5"/>
    <p:sldLayoutId id="2147489978" r:id="rId6"/>
    <p:sldLayoutId id="2147489979" r:id="rId7"/>
    <p:sldLayoutId id="2147489980" r:id="rId8"/>
    <p:sldLayoutId id="2147489981" r:id="rId9"/>
    <p:sldLayoutId id="2147489982" r:id="rId10"/>
    <p:sldLayoutId id="21474899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574681"/>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常年期第十八主日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8</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4</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36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r>
              <a:rPr lang="zh-TW" altLang="en-US" sz="9600" dirty="0">
                <a:solidFill>
                  <a:srgbClr val="FFFF00"/>
                </a:solidFill>
                <a:ea typeface="華康粗黑體" panose="020B0709000000000000" pitchFamily="49" charset="-120"/>
              </a:rPr>
              <a:t>瑪 納</a:t>
            </a:r>
            <a:endParaRPr lang="en-US" altLang="zh-TW" sz="9600" dirty="0">
              <a:solidFill>
                <a:srgbClr val="FFFF00"/>
              </a:solidFill>
              <a:ea typeface="華康粗黑體" panose="020B0709000000000000" pitchFamily="49" charset="-120"/>
            </a:endParaRPr>
          </a:p>
          <a:p>
            <a:pPr algn="ctr" eaLnBrk="1" hangingPunct="1">
              <a:spcBef>
                <a:spcPct val="0"/>
              </a:spcBef>
              <a:buFontTx/>
              <a:buNone/>
            </a:pPr>
            <a:r>
              <a:rPr lang="en-US" altLang="zh-TW" sz="36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這是什麼</a:t>
            </a:r>
            <a:r>
              <a:rPr lang="en-US" altLang="zh-TW" sz="48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問到底</a:t>
            </a:r>
            <a:r>
              <a:rPr lang="en-US" altLang="zh-TW" sz="48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找到底</a:t>
            </a:r>
            <a:r>
              <a:rPr lang="en-US" altLang="zh-TW" sz="3600" dirty="0">
                <a:solidFill>
                  <a:schemeClr val="bg1"/>
                </a:solidFill>
                <a:ea typeface="華康粗黑體" panose="020B0709000000000000" pitchFamily="49" charset="-120"/>
              </a:rPr>
              <a:t>——</a:t>
            </a:r>
            <a:endParaRPr lang="zh-TW" altLang="en-US" sz="3600" dirty="0">
              <a:solidFill>
                <a:schemeClr val="bg1"/>
              </a:solidFill>
              <a:ea typeface="華康粗黑體" panose="020B0709000000000000" pitchFamily="49" charset="-120"/>
            </a:endParaRPr>
          </a:p>
        </p:txBody>
      </p:sp>
    </p:spTree>
    <p:extLst>
      <p:ext uri="{BB962C8B-B14F-4D97-AF65-F5344CB8AC3E}">
        <p14:creationId xmlns:p14="http://schemas.microsoft.com/office/powerpoint/2010/main" val="4171264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404664"/>
            <a:ext cx="9107488" cy="6186636"/>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群眾便說：「主！你就把這樣的食糧，常常賜給我們吧！」</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耶穌回答說：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「我就是生命的食糧；到我這裡來的，永不會飢餓；信從我的，總不會渴。」</a:t>
            </a: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4/4</a:t>
            </a:r>
            <a:endParaRPr lang="zh-HK" altLang="en-US" sz="2000" b="1" dirty="0">
              <a:solidFill>
                <a:schemeClr val="bg1"/>
              </a:solidFill>
            </a:endParaRPr>
          </a:p>
        </p:txBody>
      </p:sp>
    </p:spTree>
    <p:extLst>
      <p:ext uri="{BB962C8B-B14F-4D97-AF65-F5344CB8AC3E}">
        <p14:creationId xmlns:p14="http://schemas.microsoft.com/office/powerpoint/2010/main" val="3777393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574681"/>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常年期第十八主日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8</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4</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spcAft>
                <a:spcPts val="3600"/>
              </a:spcAft>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r>
              <a:rPr lang="zh-TW" altLang="en-US" sz="9600" dirty="0">
                <a:solidFill>
                  <a:srgbClr val="FFFF00"/>
                </a:solidFill>
                <a:ea typeface="華康粗黑體" panose="020B0709000000000000" pitchFamily="49" charset="-120"/>
              </a:rPr>
              <a:t>瑪 納</a:t>
            </a:r>
            <a:endParaRPr lang="en-US" altLang="zh-TW" sz="9600" dirty="0">
              <a:solidFill>
                <a:srgbClr val="FFFF00"/>
              </a:solidFill>
              <a:ea typeface="華康粗黑體" panose="020B0709000000000000" pitchFamily="49" charset="-120"/>
            </a:endParaRPr>
          </a:p>
          <a:p>
            <a:pPr algn="ctr" eaLnBrk="1" hangingPunct="1">
              <a:spcBef>
                <a:spcPct val="0"/>
              </a:spcBef>
              <a:buFontTx/>
              <a:buNone/>
            </a:pPr>
            <a:r>
              <a:rPr lang="en-US" altLang="zh-TW" sz="36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這是什麼</a:t>
            </a:r>
            <a:r>
              <a:rPr lang="en-US" altLang="zh-TW" sz="48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問到底</a:t>
            </a:r>
            <a:r>
              <a:rPr lang="en-US" altLang="zh-TW" sz="4800" dirty="0">
                <a:solidFill>
                  <a:schemeClr val="bg1"/>
                </a:solidFill>
                <a:ea typeface="華康粗黑體" panose="020B0709000000000000" pitchFamily="49" charset="-120"/>
              </a:rPr>
              <a:t>,</a:t>
            </a:r>
            <a:r>
              <a:rPr lang="zh-TW" altLang="en-US" sz="4800" dirty="0">
                <a:solidFill>
                  <a:schemeClr val="bg1"/>
                </a:solidFill>
                <a:ea typeface="華康粗黑體" panose="020B0709000000000000" pitchFamily="49" charset="-120"/>
              </a:rPr>
              <a:t>找到底</a:t>
            </a:r>
            <a:r>
              <a:rPr lang="en-US" altLang="zh-TW" sz="3600" dirty="0">
                <a:solidFill>
                  <a:schemeClr val="bg1"/>
                </a:solidFill>
                <a:ea typeface="華康粗黑體" panose="020B0709000000000000" pitchFamily="49" charset="-120"/>
              </a:rPr>
              <a:t>——</a:t>
            </a:r>
            <a:endParaRPr lang="zh-TW" altLang="en-US" sz="3600" dirty="0">
              <a:solidFill>
                <a:schemeClr val="bg1"/>
              </a:solidFill>
              <a:ea typeface="華康粗黑體" panose="020B0709000000000000" pitchFamily="49" charset="-120"/>
            </a:endParaRPr>
          </a:p>
        </p:txBody>
      </p:sp>
    </p:spTree>
    <p:extLst>
      <p:ext uri="{BB962C8B-B14F-4D97-AF65-F5344CB8AC3E}">
        <p14:creationId xmlns:p14="http://schemas.microsoft.com/office/powerpoint/2010/main" val="2611465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741368"/>
          </a:xfrm>
        </p:spPr>
        <p:txBody>
          <a:bodyPr/>
          <a:lstStyle/>
          <a:p>
            <a:pPr marL="360000" indent="-457200" algn="l">
              <a:lnSpc>
                <a:spcPts val="4300"/>
              </a:lnSpc>
              <a:spcBef>
                <a:spcPts val="0"/>
              </a:spcBef>
            </a:pPr>
            <a:r>
              <a:rPr lang="zh-TW" altLang="en-US" sz="3800" dirty="0">
                <a:solidFill>
                  <a:srgbClr val="FF0000"/>
                </a:solidFill>
                <a:ea typeface="華康正顏楷體W7(P)" panose="03000700000000000000" pitchFamily="66" charset="-120"/>
              </a:rPr>
              <a:t>巴不得我們在埃及國</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坐在肉鍋旁</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吃飽時</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死在上主手中</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你們領我們到曠野來</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是想叫我們全會眾都餓死嗎</a:t>
            </a:r>
            <a:r>
              <a:rPr lang="en-US" altLang="zh-TW" sz="3800" dirty="0">
                <a:solidFill>
                  <a:srgbClr val="FF0000"/>
                </a:solidFill>
                <a:ea typeface="華康正顏楷體W7(P)" panose="03000700000000000000" pitchFamily="66" charset="-120"/>
              </a:rPr>
              <a:t>?</a:t>
            </a:r>
          </a:p>
          <a:p>
            <a:pPr marL="360000" indent="-457200" algn="l">
              <a:spcBef>
                <a:spcPts val="0"/>
              </a:spcBef>
            </a:pPr>
            <a:r>
              <a:rPr lang="zh-TW" altLang="en-US" sz="4000" dirty="0">
                <a:ea typeface="華康儷中黑" panose="020B0509000000000000" pitchFamily="49" charset="-120"/>
              </a:rPr>
              <a:t>理想是痛苦根源</a:t>
            </a:r>
            <a:r>
              <a:rPr lang="en-US" altLang="zh-TW" sz="2800" dirty="0">
                <a:ea typeface="華康儷中黑" panose="020B0509000000000000" pitchFamily="49" charset="-120"/>
              </a:rPr>
              <a:t>(</a:t>
            </a:r>
            <a:r>
              <a:rPr lang="zh-TW" altLang="en-US" sz="2800" dirty="0">
                <a:ea typeface="華康儷中黑" panose="020B0509000000000000" pitchFamily="49" charset="-120"/>
              </a:rPr>
              <a:t>躲</a:t>
            </a:r>
            <a:r>
              <a:rPr lang="en-US" altLang="zh-TW" sz="2800" dirty="0">
                <a:ea typeface="華康儷中黑" panose="020B0509000000000000" pitchFamily="49" charset="-120"/>
              </a:rPr>
              <a:t>)</a:t>
            </a:r>
            <a:r>
              <a:rPr lang="en-US" altLang="zh-TW" sz="4000" dirty="0">
                <a:ea typeface="華康儷中黑" panose="020B0509000000000000" pitchFamily="49" charset="-120"/>
              </a:rPr>
              <a:t>;</a:t>
            </a:r>
            <a:r>
              <a:rPr lang="zh-TW" altLang="en-US" sz="4000" dirty="0">
                <a:ea typeface="華康儷中黑" panose="020B0509000000000000" pitchFamily="49" charset="-120"/>
              </a:rPr>
              <a:t>由昏睡入死滅</a:t>
            </a:r>
            <a:r>
              <a:rPr lang="en-US" altLang="zh-TW" sz="2400" dirty="0">
                <a:ea typeface="華康儷中黑" panose="020B0509000000000000" pitchFamily="49" charset="-120"/>
              </a:rPr>
              <a:t>(</a:t>
            </a:r>
            <a:r>
              <a:rPr lang="zh-TW" altLang="en-US" sz="2600" dirty="0">
                <a:ea typeface="華康儷中黑" panose="020B0509000000000000" pitchFamily="49" charset="-120"/>
              </a:rPr>
              <a:t>無痛死亡</a:t>
            </a:r>
            <a:r>
              <a:rPr lang="en-US" altLang="zh-TW" sz="2400" dirty="0">
                <a:ea typeface="華康儷中黑" panose="020B0509000000000000" pitchFamily="49" charset="-120"/>
              </a:rPr>
              <a:t>)</a:t>
            </a:r>
            <a:r>
              <a:rPr lang="zh-TW" altLang="en-US" sz="3900" dirty="0">
                <a:ea typeface="華康儷中黑" panose="020B0509000000000000" pitchFamily="49" charset="-120"/>
              </a:rPr>
              <a:t>躺平實現自我中心</a:t>
            </a:r>
            <a:r>
              <a:rPr lang="en-US" altLang="zh-TW" sz="3900" dirty="0">
                <a:ea typeface="華康儷中黑" panose="020B0509000000000000" pitchFamily="49" charset="-120"/>
              </a:rPr>
              <a:t>!</a:t>
            </a:r>
            <a:r>
              <a:rPr lang="en-US" altLang="zh-TW" dirty="0">
                <a:highlight>
                  <a:srgbClr val="FFFF00"/>
                </a:highlight>
                <a:ea typeface="華康儷中黑" panose="020B0509000000000000" pitchFamily="49" charset="-120"/>
              </a:rPr>
              <a:t>(</a:t>
            </a:r>
            <a:r>
              <a:rPr lang="zh-TW" altLang="en-US" dirty="0">
                <a:highlight>
                  <a:srgbClr val="FFFF00"/>
                </a:highlight>
                <a:ea typeface="華康儷中黑" panose="020B0509000000000000" pitchFamily="49" charset="-120"/>
              </a:rPr>
              <a:t>柏拉圖</a:t>
            </a:r>
            <a:r>
              <a:rPr lang="en-US" altLang="zh-TW" dirty="0">
                <a:highlight>
                  <a:srgbClr val="FFFF00"/>
                </a:highlight>
                <a:ea typeface="華康儷中黑" panose="020B0509000000000000" pitchFamily="49" charset="-120"/>
              </a:rPr>
              <a:t>:</a:t>
            </a:r>
            <a:r>
              <a:rPr lang="zh-TW" altLang="en-US" dirty="0">
                <a:highlight>
                  <a:srgbClr val="FFFF00"/>
                </a:highlight>
                <a:ea typeface="華康儷中黑" panose="020B0509000000000000" pitchFamily="49" charset="-120"/>
              </a:rPr>
              <a:t>世界最大罪</a:t>
            </a:r>
            <a:r>
              <a:rPr lang="en-US" altLang="zh-TW" dirty="0">
                <a:highlight>
                  <a:srgbClr val="FFFF00"/>
                </a:highlight>
                <a:ea typeface="華康儷中黑" panose="020B0509000000000000" pitchFamily="49" charset="-120"/>
              </a:rPr>
              <a:t>)</a:t>
            </a:r>
          </a:p>
          <a:p>
            <a:pPr marL="360000" indent="-457200" algn="l">
              <a:lnSpc>
                <a:spcPts val="4300"/>
              </a:lnSpc>
              <a:spcBef>
                <a:spcPts val="0"/>
              </a:spcBef>
            </a:pPr>
            <a:r>
              <a:rPr lang="zh-TW" altLang="en-US" sz="3800" dirty="0">
                <a:solidFill>
                  <a:srgbClr val="FF0000"/>
                </a:solidFill>
                <a:ea typeface="華康正顏楷體W7(P)" panose="03000700000000000000" pitchFamily="66" charset="-120"/>
              </a:rPr>
              <a:t>「這是什麼</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」原來他們不知道這是什麼</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梅瑟告訴他們說</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「這是上主賜給你們吃的食物</a:t>
            </a:r>
            <a:r>
              <a:rPr lang="en-US" altLang="zh-TW" sz="3800" dirty="0">
                <a:solidFill>
                  <a:srgbClr val="FF0000"/>
                </a:solidFill>
                <a:ea typeface="華康正顏楷體W7(P)" panose="03000700000000000000" pitchFamily="66" charset="-120"/>
              </a:rPr>
              <a:t>.</a:t>
            </a:r>
            <a:r>
              <a:rPr lang="zh-TW" altLang="en-US" sz="3800" dirty="0">
                <a:solidFill>
                  <a:srgbClr val="FF0000"/>
                </a:solidFill>
                <a:ea typeface="華康正顏楷體W7(P)" panose="03000700000000000000" pitchFamily="66" charset="-120"/>
              </a:rPr>
              <a:t>」</a:t>
            </a:r>
            <a:endParaRPr lang="en-US" altLang="zh-TW" sz="3800" dirty="0">
              <a:solidFill>
                <a:srgbClr val="FF0000"/>
              </a:solidFill>
              <a:ea typeface="華康正顏楷體W7(P)" panose="03000700000000000000" pitchFamily="66" charset="-120"/>
            </a:endParaRPr>
          </a:p>
          <a:p>
            <a:pPr marL="360000" indent="-457200" algn="l">
              <a:spcBef>
                <a:spcPts val="0"/>
              </a:spcBef>
            </a:pPr>
            <a:r>
              <a:rPr lang="zh-TW" altLang="en-US" sz="4000" dirty="0">
                <a:highlight>
                  <a:srgbClr val="FFFF00"/>
                </a:highlight>
                <a:ea typeface="華康儷中黑" panose="020B0509000000000000" pitchFamily="49" charset="-120"/>
              </a:rPr>
              <a:t>這是什麼</a:t>
            </a:r>
            <a:r>
              <a:rPr lang="en-US" altLang="zh-TW" sz="4000" dirty="0">
                <a:highlight>
                  <a:srgbClr val="FFFF00"/>
                </a:highlight>
                <a:ea typeface="華康儷中黑" panose="020B0509000000000000" pitchFamily="49" charset="-120"/>
                <a:sym typeface="Wingdings" panose="05000000000000000000" pitchFamily="2" charset="2"/>
              </a:rPr>
              <a:t>?</a:t>
            </a:r>
            <a:r>
              <a:rPr lang="zh-TW" altLang="en-US" sz="4000" dirty="0">
                <a:highlight>
                  <a:srgbClr val="FFFF00"/>
                </a:highlight>
                <a:ea typeface="華康儷中黑" panose="020B0509000000000000" pitchFamily="49" charset="-120"/>
              </a:rPr>
              <a:t>天降神糧</a:t>
            </a:r>
            <a:r>
              <a:rPr lang="en-US" altLang="zh-TW" sz="4000" dirty="0">
                <a:highlight>
                  <a:srgbClr val="FFFF00"/>
                </a:highlight>
                <a:ea typeface="華康儷中黑" panose="020B0509000000000000" pitchFamily="49" charset="-120"/>
              </a:rPr>
              <a:t>!</a:t>
            </a:r>
            <a:r>
              <a:rPr lang="zh-TW" altLang="en-US" sz="4000" dirty="0">
                <a:ea typeface="華康儷中黑" panose="020B0509000000000000" pitchFamily="49" charset="-120"/>
              </a:rPr>
              <a:t> 痛苦</a:t>
            </a:r>
            <a:r>
              <a:rPr lang="en-US" altLang="zh-TW" dirty="0">
                <a:ea typeface="華康儷中黑" panose="020B0509000000000000" pitchFamily="49" charset="-120"/>
              </a:rPr>
              <a:t>?</a:t>
            </a:r>
            <a:r>
              <a:rPr lang="zh-TW" altLang="en-US" sz="4000" dirty="0">
                <a:ea typeface="華康儷中黑" panose="020B0509000000000000" pitchFamily="49" charset="-120"/>
                <a:sym typeface="Wingdings" panose="05000000000000000000" pitchFamily="2" charset="2"/>
              </a:rPr>
              <a:t>恩典</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挫折</a:t>
            </a:r>
            <a:r>
              <a:rPr lang="en-US" altLang="zh-TW"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磨煉</a:t>
            </a:r>
            <a:r>
              <a:rPr lang="en-US" altLang="zh-TW" sz="4000" dirty="0">
                <a:ea typeface="華康儷中黑" panose="020B0509000000000000" pitchFamily="49" charset="-120"/>
                <a:sym typeface="Wingdings" panose="05000000000000000000" pitchFamily="2" charset="2"/>
              </a:rPr>
              <a:t>; </a:t>
            </a:r>
            <a:r>
              <a:rPr lang="zh-TW" altLang="en-US" sz="4000" dirty="0">
                <a:ea typeface="華康儷中黑" panose="020B0509000000000000" pitchFamily="49" charset="-120"/>
                <a:sym typeface="Wingdings" panose="05000000000000000000" pitchFamily="2" charset="2"/>
              </a:rPr>
              <a:t>失敗</a:t>
            </a:r>
            <a:r>
              <a:rPr lang="en-US" altLang="zh-TW"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成功</a:t>
            </a:r>
            <a:r>
              <a:rPr lang="en-US" altLang="zh-TW" sz="4000" dirty="0">
                <a:ea typeface="華康儷中黑" panose="020B0509000000000000" pitchFamily="49" charset="-120"/>
                <a:sym typeface="Wingdings" panose="05000000000000000000" pitchFamily="2" charset="2"/>
              </a:rPr>
              <a:t>; </a:t>
            </a:r>
            <a:r>
              <a:rPr lang="zh-TW" altLang="en-US" sz="4000" dirty="0">
                <a:solidFill>
                  <a:srgbClr val="C00000"/>
                </a:solidFill>
                <a:ea typeface="華康儷中黑" panose="020B0509000000000000" pitchFamily="49" charset="-120"/>
                <a:sym typeface="Wingdings" panose="05000000000000000000" pitchFamily="2" charset="2"/>
              </a:rPr>
              <a:t>禍</a:t>
            </a:r>
            <a:r>
              <a:rPr lang="zh-TW" altLang="en-US" sz="4000" dirty="0">
                <a:solidFill>
                  <a:srgbClr val="0000FF"/>
                </a:solidFill>
                <a:ea typeface="華康儷中黑" panose="020B0509000000000000" pitchFamily="49" charset="-120"/>
                <a:sym typeface="Wingdings" panose="05000000000000000000" pitchFamily="2" charset="2"/>
              </a:rPr>
              <a:t>兮</a:t>
            </a:r>
            <a:r>
              <a:rPr lang="zh-TW" altLang="en-US" sz="4000" dirty="0">
                <a:solidFill>
                  <a:srgbClr val="C00000"/>
                </a:solidFill>
                <a:ea typeface="華康儷中黑" panose="020B0509000000000000" pitchFamily="49" charset="-120"/>
                <a:sym typeface="Wingdings" panose="05000000000000000000" pitchFamily="2" charset="2"/>
              </a:rPr>
              <a:t>福</a:t>
            </a:r>
            <a:r>
              <a:rPr lang="zh-TW" altLang="en-US" sz="4000" dirty="0">
                <a:solidFill>
                  <a:srgbClr val="0000FF"/>
                </a:solidFill>
                <a:ea typeface="華康儷中黑" panose="020B0509000000000000" pitchFamily="49" charset="-120"/>
                <a:sym typeface="Wingdings" panose="05000000000000000000" pitchFamily="2" charset="2"/>
              </a:rPr>
              <a:t>之所倚</a:t>
            </a:r>
            <a:r>
              <a:rPr lang="en-US" altLang="zh-TW" sz="4000" dirty="0">
                <a:solidFill>
                  <a:srgbClr val="0000FF"/>
                </a:solidFill>
                <a:ea typeface="華康儷中黑" panose="020B0509000000000000" pitchFamily="49" charset="-120"/>
                <a:sym typeface="Wingdings" panose="05000000000000000000" pitchFamily="2" charset="2"/>
              </a:rPr>
              <a:t>/</a:t>
            </a:r>
            <a:r>
              <a:rPr lang="zh-TW" altLang="en-US" sz="4000" dirty="0">
                <a:solidFill>
                  <a:srgbClr val="C00000"/>
                </a:solidFill>
                <a:ea typeface="華康儷中黑" panose="020B0509000000000000" pitchFamily="49" charset="-120"/>
                <a:sym typeface="Wingdings" panose="05000000000000000000" pitchFamily="2" charset="2"/>
              </a:rPr>
              <a:t>福</a:t>
            </a:r>
            <a:r>
              <a:rPr lang="zh-TW" altLang="en-US" sz="4000" dirty="0">
                <a:solidFill>
                  <a:srgbClr val="FF0000"/>
                </a:solidFill>
                <a:ea typeface="華康儷中黑" panose="020B0509000000000000" pitchFamily="49" charset="-120"/>
                <a:sym typeface="Wingdings" panose="05000000000000000000" pitchFamily="2" charset="2"/>
              </a:rPr>
              <a:t>禍</a:t>
            </a:r>
            <a:r>
              <a:rPr lang="zh-TW" altLang="en-US" sz="4000" dirty="0">
                <a:solidFill>
                  <a:srgbClr val="0000FF"/>
                </a:solidFill>
                <a:ea typeface="華康儷中黑" panose="020B0509000000000000" pitchFamily="49" charset="-120"/>
                <a:sym typeface="Wingdings" panose="05000000000000000000" pitchFamily="2" charset="2"/>
              </a:rPr>
              <a:t>伏</a:t>
            </a:r>
            <a:br>
              <a:rPr lang="en-US" altLang="zh-TW" sz="4000" dirty="0">
                <a:ea typeface="華康儷中黑" panose="020B0509000000000000" pitchFamily="49" charset="-120"/>
                <a:sym typeface="Wingdings" panose="05000000000000000000" pitchFamily="2" charset="2"/>
              </a:rPr>
            </a:br>
            <a:r>
              <a:rPr lang="zh-TW" altLang="en-US" sz="4000" dirty="0">
                <a:highlight>
                  <a:srgbClr val="FFFF00"/>
                </a:highlight>
                <a:ea typeface="華康儷中黑" panose="020B0509000000000000" pitchFamily="49" charset="-120"/>
                <a:sym typeface="Wingdings" panose="05000000000000000000" pitchFamily="2" charset="2"/>
              </a:rPr>
              <a:t>苦</a:t>
            </a:r>
            <a:r>
              <a:rPr lang="en-US" altLang="zh-TW" sz="4000" dirty="0">
                <a:highlight>
                  <a:srgbClr val="FFFF00"/>
                </a:highlight>
                <a:ea typeface="華康儷中黑" panose="020B0509000000000000" pitchFamily="49" charset="-120"/>
                <a:sym typeface="Wingdings" panose="05000000000000000000" pitchFamily="2" charset="2"/>
              </a:rPr>
              <a:t>/</a:t>
            </a:r>
            <a:r>
              <a:rPr lang="zh-TW" altLang="en-US" sz="4000" dirty="0">
                <a:highlight>
                  <a:srgbClr val="FFFF00"/>
                </a:highlight>
                <a:ea typeface="華康儷中黑" panose="020B0509000000000000" pitchFamily="49" charset="-120"/>
                <a:sym typeface="Wingdings" panose="05000000000000000000" pitchFamily="2" charset="2"/>
              </a:rPr>
              <a:t>勞</a:t>
            </a:r>
            <a:r>
              <a:rPr lang="en-US" altLang="zh-TW" sz="4000" dirty="0">
                <a:highlight>
                  <a:srgbClr val="FFFF00"/>
                </a:highlight>
                <a:ea typeface="華康儷中黑" panose="020B0509000000000000" pitchFamily="49" charset="-120"/>
                <a:sym typeface="Wingdings" panose="05000000000000000000" pitchFamily="2" charset="2"/>
              </a:rPr>
              <a:t>/</a:t>
            </a:r>
            <a:r>
              <a:rPr lang="zh-TW" altLang="en-US" sz="4000" dirty="0">
                <a:highlight>
                  <a:srgbClr val="FFFF00"/>
                </a:highlight>
                <a:ea typeface="華康儷中黑" panose="020B0509000000000000" pitchFamily="49" charset="-120"/>
                <a:sym typeface="Wingdings" panose="05000000000000000000" pitchFamily="2" charset="2"/>
              </a:rPr>
              <a:t>餓</a:t>
            </a:r>
            <a:r>
              <a:rPr lang="en-US" altLang="zh-TW" sz="2000" dirty="0">
                <a:highlight>
                  <a:srgbClr val="FFFF00"/>
                </a:highlight>
                <a:ea typeface="華康儷中黑" panose="020B0509000000000000" pitchFamily="49" charset="-120"/>
                <a:sym typeface="Wingdings" panose="05000000000000000000" pitchFamily="2" charset="2"/>
              </a:rPr>
              <a:t>(</a:t>
            </a:r>
            <a:r>
              <a:rPr lang="zh-TW" altLang="en-US" sz="2000" dirty="0">
                <a:highlight>
                  <a:srgbClr val="FFFF00"/>
                </a:highlight>
                <a:ea typeface="華康儷中黑" panose="020B0509000000000000" pitchFamily="49" charset="-120"/>
                <a:sym typeface="Wingdings" panose="05000000000000000000" pitchFamily="2" charset="2"/>
              </a:rPr>
              <a:t>內外交迫</a:t>
            </a:r>
            <a:r>
              <a:rPr lang="en-US" altLang="zh-TW" sz="2000" dirty="0">
                <a:highlight>
                  <a:srgbClr val="FFFF00"/>
                </a:highlight>
                <a:ea typeface="華康儷中黑" panose="020B0509000000000000" pitchFamily="49" charset="-120"/>
                <a:sym typeface="Wingdings" panose="05000000000000000000" pitchFamily="2" charset="2"/>
              </a:rPr>
              <a:t>)</a:t>
            </a:r>
            <a:r>
              <a:rPr lang="en-US" altLang="zh-TW" dirty="0">
                <a:highlight>
                  <a:srgbClr val="FFFF00"/>
                </a:highlight>
                <a:ea typeface="華康儷中黑" panose="020B0509000000000000" pitchFamily="49" charset="-120"/>
                <a:sym typeface="Wingdings" panose="05000000000000000000" pitchFamily="2" charset="2"/>
              </a:rPr>
              <a:t>?</a:t>
            </a: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天降大任</a:t>
            </a:r>
            <a:r>
              <a:rPr lang="en-US" altLang="zh-TW" sz="4000" dirty="0">
                <a:highlight>
                  <a:srgbClr val="FFFF00"/>
                </a:highlight>
                <a:ea typeface="華康儷中黑" panose="020B0509000000000000" pitchFamily="49" charset="-120"/>
                <a:sym typeface="Wingdings" panose="05000000000000000000" pitchFamily="2" charset="2"/>
              </a:rPr>
              <a:t>/</a:t>
            </a:r>
            <a:r>
              <a:rPr lang="zh-TW" altLang="en-US" sz="4000" dirty="0">
                <a:solidFill>
                  <a:srgbClr val="FF0000"/>
                </a:solidFill>
                <a:highlight>
                  <a:srgbClr val="FFFF00"/>
                </a:highlight>
                <a:ea typeface="華康儷中黑" panose="020B0509000000000000" pitchFamily="49" charset="-120"/>
                <a:sym typeface="Wingdings" panose="05000000000000000000" pitchFamily="2" charset="2"/>
              </a:rPr>
              <a:t>增益其所不能</a:t>
            </a: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100952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marL="360000" indent="-457200" algn="l">
              <a:lnSpc>
                <a:spcPts val="4300"/>
              </a:lnSpc>
              <a:spcBef>
                <a:spcPts val="0"/>
              </a:spcBef>
            </a:pPr>
            <a:r>
              <a:rPr lang="zh-TW" altLang="en-US" sz="4000" dirty="0">
                <a:solidFill>
                  <a:srgbClr val="FF0000"/>
                </a:solidFill>
                <a:ea typeface="華康正顏楷體W7(P)" panose="03000700000000000000" pitchFamily="66" charset="-120"/>
              </a:rPr>
              <a:t>如果你們真的聽過耶穌</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 就該改變你們從前的生活</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脫去你們的舊人</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 敗壞的舊人</a:t>
            </a:r>
            <a:r>
              <a:rPr lang="en-US" altLang="zh-TW" sz="4000" dirty="0">
                <a:solidFill>
                  <a:srgbClr val="FF0000"/>
                </a:solidFill>
                <a:ea typeface="華康正顏楷體W7(P)" panose="03000700000000000000" pitchFamily="66" charset="-120"/>
              </a:rPr>
              <a:t>.</a:t>
            </a:r>
            <a:r>
              <a:rPr lang="zh-TW" altLang="en-US" sz="4000" spc="300" dirty="0">
                <a:solidFill>
                  <a:srgbClr val="FF0000"/>
                </a:solidFill>
                <a:ea typeface="華康正顏楷體W7(P)" panose="03000700000000000000" pitchFamily="66" charset="-120"/>
              </a:rPr>
              <a:t>應更新你們的心思念慮</a:t>
            </a:r>
            <a:r>
              <a:rPr lang="en-US" altLang="zh-TW" sz="4000" spc="300" dirty="0">
                <a:solidFill>
                  <a:srgbClr val="FF0000"/>
                </a:solidFill>
                <a:ea typeface="華康正顏楷體W7(P)" panose="03000700000000000000" pitchFamily="66" charset="-120"/>
              </a:rPr>
              <a:t>,</a:t>
            </a:r>
            <a:r>
              <a:rPr lang="zh-TW" altLang="en-US" sz="4000" spc="300" dirty="0">
                <a:solidFill>
                  <a:srgbClr val="FF0000"/>
                </a:solidFill>
                <a:ea typeface="華康正顏楷體W7(P)" panose="03000700000000000000" pitchFamily="66" charset="-120"/>
              </a:rPr>
              <a:t>穿上新人</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即按照天主的肖像所造</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具有真實的正義和聖善的新人</a:t>
            </a:r>
            <a:r>
              <a:rPr lang="en-US" altLang="zh-TW" sz="4000" dirty="0">
                <a:solidFill>
                  <a:srgbClr val="FF0000"/>
                </a:solidFill>
                <a:ea typeface="華康正顏楷體W7(P)" panose="03000700000000000000" pitchFamily="66" charset="-120"/>
              </a:rPr>
              <a:t>.</a:t>
            </a:r>
          </a:p>
          <a:p>
            <a:pPr marL="360000" indent="-457200" algn="l">
              <a:lnSpc>
                <a:spcPts val="5000"/>
              </a:lnSpc>
              <a:spcBef>
                <a:spcPts val="0"/>
              </a:spcBef>
            </a:pPr>
            <a:r>
              <a:rPr lang="zh-TW" altLang="en-US" sz="4000" dirty="0">
                <a:solidFill>
                  <a:schemeClr val="bg1"/>
                </a:solidFill>
                <a:highlight>
                  <a:srgbClr val="0000FF"/>
                </a:highlight>
                <a:ea typeface="華康儷中黑" panose="020B0509000000000000" pitchFamily="49" charset="-120"/>
              </a:rPr>
              <a:t>聽過</a:t>
            </a:r>
            <a:r>
              <a:rPr lang="en-US" altLang="zh-TW" sz="4000" dirty="0">
                <a:solidFill>
                  <a:schemeClr val="bg1"/>
                </a:solidFill>
                <a:highlight>
                  <a:srgbClr val="0000FF"/>
                </a:highlight>
                <a:ea typeface="華康儷中黑" panose="020B0509000000000000" pitchFamily="49" charset="-120"/>
              </a:rPr>
              <a:t>/</a:t>
            </a:r>
            <a:r>
              <a:rPr lang="zh-TW" altLang="en-US" sz="4000" dirty="0">
                <a:solidFill>
                  <a:schemeClr val="bg1"/>
                </a:solidFill>
                <a:highlight>
                  <a:srgbClr val="0000FF"/>
                </a:highlight>
                <a:ea typeface="華康儷中黑" panose="020B0509000000000000" pitchFamily="49" charset="-120"/>
              </a:rPr>
              <a:t>按照</a:t>
            </a:r>
            <a:r>
              <a:rPr lang="en-US" altLang="zh-TW" dirty="0">
                <a:solidFill>
                  <a:schemeClr val="bg1"/>
                </a:solidFill>
                <a:highlight>
                  <a:srgbClr val="0000FF"/>
                </a:highlight>
                <a:ea typeface="華康儷中黑" panose="020B0509000000000000" pitchFamily="49" charset="-120"/>
              </a:rPr>
              <a:t>(</a:t>
            </a:r>
            <a:r>
              <a:rPr lang="zh-TW" altLang="en-US" dirty="0">
                <a:solidFill>
                  <a:srgbClr val="FFFF00"/>
                </a:solidFill>
                <a:highlight>
                  <a:srgbClr val="0000FF"/>
                </a:highlight>
                <a:ea typeface="華康儷中黑" panose="020B0509000000000000" pitchFamily="49" charset="-120"/>
              </a:rPr>
              <a:t>天主的計劃</a:t>
            </a:r>
            <a:r>
              <a:rPr lang="en-US" altLang="zh-TW" dirty="0">
                <a:solidFill>
                  <a:schemeClr val="bg1"/>
                </a:solidFill>
                <a:highlight>
                  <a:srgbClr val="0000FF"/>
                </a:highlight>
                <a:ea typeface="華康儷中黑" panose="020B0509000000000000" pitchFamily="49" charset="-120"/>
              </a:rPr>
              <a:t>)</a:t>
            </a:r>
            <a:r>
              <a:rPr lang="en-US" altLang="zh-TW" dirty="0">
                <a:solidFill>
                  <a:srgbClr val="FF0000"/>
                </a:solidFill>
                <a:ea typeface="華康儷中黑" panose="020B0509000000000000" pitchFamily="49" charset="-120"/>
                <a:sym typeface="Wingdings" panose="05000000000000000000" pitchFamily="2" charset="2"/>
              </a:rPr>
              <a:t></a:t>
            </a:r>
            <a:r>
              <a:rPr lang="zh-TW" altLang="en-US" sz="4000" dirty="0">
                <a:solidFill>
                  <a:srgbClr val="0000FF"/>
                </a:solidFill>
                <a:highlight>
                  <a:srgbClr val="FFFF00"/>
                </a:highlight>
                <a:ea typeface="華康儷中黑" panose="020B0509000000000000" pitchFamily="49" charset="-120"/>
                <a:sym typeface="Wingdings" panose="05000000000000000000" pitchFamily="2" charset="2"/>
              </a:rPr>
              <a:t>宏觀讀經</a:t>
            </a:r>
            <a:endParaRPr lang="en-US" altLang="zh-TW" sz="4000" dirty="0">
              <a:solidFill>
                <a:srgbClr val="0000FF"/>
              </a:solidFill>
              <a:highlight>
                <a:srgbClr val="FFFF00"/>
              </a:highlight>
              <a:ea typeface="華康儷中黑" panose="020B0509000000000000" pitchFamily="49" charset="-120"/>
              <a:sym typeface="Wingdings" panose="05000000000000000000" pitchFamily="2" charset="2"/>
            </a:endParaRPr>
          </a:p>
          <a:p>
            <a:pPr marL="360000" indent="-457200" algn="l">
              <a:lnSpc>
                <a:spcPts val="5000"/>
              </a:lnSpc>
              <a:spcBef>
                <a:spcPts val="0"/>
              </a:spcBef>
            </a:pPr>
            <a:r>
              <a:rPr lang="en-US" altLang="zh-TW" sz="4000" dirty="0">
                <a:ea typeface="華康儷中黑" panose="020B0509000000000000" pitchFamily="49" charset="-120"/>
                <a:sym typeface="Wingdings" panose="05000000000000000000" pitchFamily="2" charset="2"/>
              </a:rPr>
              <a:t>1.</a:t>
            </a:r>
            <a:r>
              <a:rPr lang="zh-TW" altLang="en-US" sz="4000" dirty="0">
                <a:ea typeface="華康儷中黑" panose="020B0509000000000000" pitchFamily="49" charset="-120"/>
                <a:sym typeface="Wingdings" panose="05000000000000000000" pitchFamily="2" charset="2"/>
              </a:rPr>
              <a:t>不能信仰疲勞</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理想麻木</a:t>
            </a:r>
            <a:r>
              <a:rPr lang="en-US" altLang="zh-TW" dirty="0">
                <a:ea typeface="華康儷中黑" panose="020B0509000000000000" pitchFamily="49" charset="-120"/>
                <a:sym typeface="Wingdings" panose="05000000000000000000" pitchFamily="2" charset="2"/>
              </a:rPr>
              <a:t>(</a:t>
            </a:r>
            <a:r>
              <a:rPr lang="zh-TW" altLang="en-US" dirty="0">
                <a:ea typeface="華康儷中黑" panose="020B0509000000000000" pitchFamily="49" charset="-120"/>
                <a:sym typeface="Wingdings" panose="05000000000000000000" pitchFamily="2" charset="2"/>
              </a:rPr>
              <a:t>不要熟則輕視</a:t>
            </a:r>
            <a:r>
              <a:rPr lang="en-US" altLang="zh-TW" dirty="0">
                <a:ea typeface="華康儷中黑" panose="020B0509000000000000" pitchFamily="49" charset="-120"/>
                <a:sym typeface="Wingdings" panose="05000000000000000000" pitchFamily="2" charset="2"/>
              </a:rPr>
              <a:t>!)</a:t>
            </a:r>
          </a:p>
          <a:p>
            <a:pPr marL="360000" indent="-457200" algn="l">
              <a:lnSpc>
                <a:spcPts val="5000"/>
              </a:lnSpc>
              <a:spcBef>
                <a:spcPts val="0"/>
              </a:spcBef>
            </a:pPr>
            <a:r>
              <a:rPr lang="en-US" altLang="zh-TW" sz="4000" dirty="0">
                <a:ea typeface="華康儷中黑" panose="020B0509000000000000" pitchFamily="49" charset="-120"/>
                <a:sym typeface="Wingdings" panose="05000000000000000000" pitchFamily="2" charset="2"/>
              </a:rPr>
              <a:t>2.</a:t>
            </a:r>
            <a:r>
              <a:rPr lang="zh-TW" altLang="en-US" sz="4000" dirty="0">
                <a:ea typeface="華康儷中黑" panose="020B0509000000000000" pitchFamily="49" charset="-120"/>
                <a:sym typeface="Wingdings" panose="05000000000000000000" pitchFamily="2" charset="2"/>
              </a:rPr>
              <a:t>閱讀</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停頓</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默想</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生活</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反思生活</a:t>
            </a:r>
            <a:endParaRPr lang="en-US" altLang="zh-TW" sz="4000" dirty="0">
              <a:ea typeface="華康儷中黑" panose="020B0509000000000000" pitchFamily="49" charset="-120"/>
              <a:sym typeface="Wingdings" panose="05000000000000000000" pitchFamily="2" charset="2"/>
            </a:endParaRPr>
          </a:p>
          <a:p>
            <a:pPr marL="360000" indent="-457200" algn="l">
              <a:lnSpc>
                <a:spcPts val="5000"/>
              </a:lnSpc>
              <a:spcBef>
                <a:spcPts val="0"/>
              </a:spcBef>
              <a:spcAft>
                <a:spcPts val="600"/>
              </a:spcAft>
            </a:pPr>
            <a:r>
              <a:rPr lang="en-US" altLang="zh-TW" sz="4000" dirty="0">
                <a:ea typeface="華康儷中黑" panose="020B0509000000000000" pitchFamily="49" charset="-120"/>
                <a:sym typeface="Wingdings" panose="05000000000000000000" pitchFamily="2" charset="2"/>
              </a:rPr>
              <a:t>3.</a:t>
            </a:r>
            <a:r>
              <a:rPr lang="zh-TW" altLang="en-US" sz="4000" dirty="0">
                <a:solidFill>
                  <a:srgbClr val="FFFF00"/>
                </a:solidFill>
                <a:highlight>
                  <a:srgbClr val="FF0000"/>
                </a:highlight>
                <a:ea typeface="華康儷中黑" panose="020B0509000000000000" pitchFamily="49" charset="-120"/>
                <a:sym typeface="Wingdings" panose="05000000000000000000" pitchFamily="2" charset="2"/>
              </a:rPr>
              <a:t>終極目標</a:t>
            </a:r>
            <a:r>
              <a:rPr lang="en-US" altLang="zh-TW" sz="4000" dirty="0">
                <a:solidFill>
                  <a:srgbClr val="FFFF00"/>
                </a:solidFill>
                <a:highlight>
                  <a:srgbClr val="FF0000"/>
                </a:highlight>
                <a:ea typeface="華康儷中黑" panose="020B0509000000000000" pitchFamily="49" charset="-120"/>
                <a:sym typeface="Wingdings" panose="05000000000000000000" pitchFamily="2" charset="2"/>
              </a:rPr>
              <a:t>:</a:t>
            </a:r>
            <a:r>
              <a:rPr lang="zh-TW" altLang="en-US" sz="4000" dirty="0">
                <a:solidFill>
                  <a:srgbClr val="FFFF00"/>
                </a:solidFill>
                <a:highlight>
                  <a:srgbClr val="FF0000"/>
                </a:highlight>
                <a:ea typeface="華康儷中黑" panose="020B0509000000000000" pitchFamily="49" charset="-120"/>
                <a:sym typeface="Wingdings" panose="05000000000000000000" pitchFamily="2" charset="2"/>
              </a:rPr>
              <a:t>天國</a:t>
            </a:r>
            <a:r>
              <a:rPr lang="en-US" altLang="zh-TW" sz="4000" dirty="0">
                <a:solidFill>
                  <a:srgbClr val="FFFF00"/>
                </a:solidFill>
                <a:highlight>
                  <a:srgbClr val="FF0000"/>
                </a:highlight>
                <a:ea typeface="華康儷中黑" panose="020B0509000000000000" pitchFamily="49" charset="-120"/>
                <a:sym typeface="Wingdings" panose="05000000000000000000" pitchFamily="2" charset="2"/>
              </a:rPr>
              <a:t>,</a:t>
            </a:r>
            <a:r>
              <a:rPr lang="zh-TW" altLang="en-US" sz="4000" dirty="0">
                <a:solidFill>
                  <a:srgbClr val="FFFF00"/>
                </a:solidFill>
                <a:highlight>
                  <a:srgbClr val="FF0000"/>
                </a:highlight>
                <a:ea typeface="華康儷中黑" panose="020B0509000000000000" pitchFamily="49" charset="-120"/>
                <a:sym typeface="Wingdings" panose="05000000000000000000" pitchFamily="2" charset="2"/>
              </a:rPr>
              <a:t>大同</a:t>
            </a:r>
            <a:r>
              <a:rPr lang="en-US" altLang="zh-TW" sz="4000" dirty="0">
                <a:solidFill>
                  <a:srgbClr val="FFFF00"/>
                </a:solidFill>
                <a:highlight>
                  <a:srgbClr val="FF0000"/>
                </a:highlight>
                <a:ea typeface="華康儷中黑" panose="020B0509000000000000" pitchFamily="49" charset="-120"/>
                <a:sym typeface="Wingdings" panose="05000000000000000000" pitchFamily="2" charset="2"/>
              </a:rPr>
              <a:t>,</a:t>
            </a:r>
            <a:r>
              <a:rPr lang="zh-TW" altLang="en-US" sz="4000" dirty="0">
                <a:solidFill>
                  <a:srgbClr val="FFFF00"/>
                </a:solidFill>
                <a:highlight>
                  <a:srgbClr val="FF0000"/>
                </a:highlight>
                <a:ea typeface="華康儷中黑" panose="020B0509000000000000" pitchFamily="49" charset="-120"/>
                <a:sym typeface="Wingdings" panose="05000000000000000000" pitchFamily="2" charset="2"/>
              </a:rPr>
              <a:t>天下一家</a:t>
            </a:r>
            <a:endParaRPr lang="en-US" altLang="zh-TW" sz="4000" dirty="0">
              <a:solidFill>
                <a:srgbClr val="FFFF00"/>
              </a:solidFill>
              <a:highlight>
                <a:srgbClr val="FF0000"/>
              </a:highlight>
              <a:ea typeface="華康儷中黑" panose="020B0509000000000000" pitchFamily="49" charset="-120"/>
              <a:sym typeface="Wingdings" panose="05000000000000000000" pitchFamily="2" charset="2"/>
            </a:endParaRPr>
          </a:p>
          <a:p>
            <a:pPr marL="360000" indent="-457200" algn="l">
              <a:lnSpc>
                <a:spcPts val="4000"/>
              </a:lnSpc>
              <a:spcBef>
                <a:spcPts val="0"/>
              </a:spcBef>
            </a:pPr>
            <a:r>
              <a:rPr lang="en-US" altLang="zh-TW" sz="4000" dirty="0">
                <a:ea typeface="華康儷中黑" panose="020B0509000000000000" pitchFamily="49" charset="-120"/>
                <a:sym typeface="Wingdings" panose="05000000000000000000" pitchFamily="2" charset="2"/>
              </a:rPr>
              <a:t>4.</a:t>
            </a:r>
            <a:r>
              <a:rPr lang="zh-TW" altLang="en-US" sz="4000" dirty="0">
                <a:ea typeface="華康儷中黑" panose="020B0509000000000000" pitchFamily="49" charset="-120"/>
                <a:sym typeface="Wingdings" panose="05000000000000000000" pitchFamily="2" charset="2"/>
              </a:rPr>
              <a:t>多角度聽道</a:t>
            </a:r>
            <a:r>
              <a:rPr lang="en-US" altLang="zh-TW" sz="2800" dirty="0">
                <a:ea typeface="華康儷中黑" panose="020B0509000000000000" pitchFamily="49" charset="-120"/>
                <a:sym typeface="Wingdings" panose="05000000000000000000" pitchFamily="2" charset="2"/>
              </a:rPr>
              <a:t>(</a:t>
            </a:r>
            <a:r>
              <a:rPr lang="zh-TW" altLang="en-US" sz="2800" dirty="0">
                <a:ea typeface="華康儷中黑" panose="020B0509000000000000" pitchFamily="49" charset="-120"/>
                <a:sym typeface="Wingdings" panose="05000000000000000000" pitchFamily="2" charset="2"/>
              </a:rPr>
              <a:t>三角度</a:t>
            </a:r>
            <a:r>
              <a:rPr lang="en-US" altLang="zh-TW" sz="2800" dirty="0">
                <a:ea typeface="華康儷中黑" panose="020B0509000000000000" pitchFamily="49" charset="-120"/>
                <a:sym typeface="Wingdings" panose="05000000000000000000" pitchFamily="2" charset="2"/>
              </a:rPr>
              <a:t>)</a:t>
            </a:r>
            <a:r>
              <a:rPr lang="en-US" altLang="zh-TW" sz="4000" dirty="0">
                <a:ea typeface="華康儷中黑" panose="020B0509000000000000" pitchFamily="49" charset="-120"/>
                <a:sym typeface="Wingdings" panose="05000000000000000000" pitchFamily="2" charset="2"/>
              </a:rPr>
              <a:t>: </a:t>
            </a:r>
            <a:r>
              <a:rPr lang="zh-TW" altLang="en-US" dirty="0">
                <a:solidFill>
                  <a:srgbClr val="0000FF"/>
                </a:solidFill>
                <a:ea typeface="華康儷中黑" panose="020B0509000000000000" pitchFamily="49" charset="-120"/>
                <a:sym typeface="Wingdings" panose="05000000000000000000" pitchFamily="2" charset="2"/>
              </a:rPr>
              <a:t>現場聽道</a:t>
            </a:r>
            <a:r>
              <a:rPr lang="en-US" altLang="zh-TW" sz="2800" dirty="0">
                <a:ea typeface="華康儷中黑" panose="020B0509000000000000" pitchFamily="49" charset="-120"/>
                <a:sym typeface="Wingdings" panose="05000000000000000000" pitchFamily="2" charset="2"/>
              </a:rPr>
              <a:t>(</a:t>
            </a:r>
            <a:r>
              <a:rPr lang="zh-TW" altLang="en-US" sz="2800" dirty="0">
                <a:ea typeface="華康儷中黑" panose="020B0509000000000000" pitchFamily="49" charset="-120"/>
                <a:sym typeface="Wingdings" panose="05000000000000000000" pitchFamily="2" charset="2"/>
              </a:rPr>
              <a:t>各堂區</a:t>
            </a:r>
            <a:r>
              <a:rPr lang="en-US" altLang="zh-TW" sz="2800" dirty="0">
                <a:ea typeface="華康儷中黑" panose="020B0509000000000000" pitchFamily="49" charset="-120"/>
                <a:sym typeface="Wingdings" panose="05000000000000000000" pitchFamily="2" charset="2"/>
              </a:rPr>
              <a:t>),</a:t>
            </a:r>
          </a:p>
          <a:p>
            <a:pPr marL="360000" indent="-457200" algn="l">
              <a:lnSpc>
                <a:spcPts val="3600"/>
              </a:lnSpc>
              <a:spcBef>
                <a:spcPts val="0"/>
              </a:spcBef>
            </a:pPr>
            <a:r>
              <a:rPr lang="en-US" altLang="zh-TW" sz="2800" dirty="0">
                <a:ea typeface="華康儷中黑" panose="020B0509000000000000" pitchFamily="49" charset="-120"/>
                <a:sym typeface="Wingdings" panose="05000000000000000000" pitchFamily="2" charset="2"/>
              </a:rPr>
              <a:t>  </a:t>
            </a:r>
            <a:r>
              <a:rPr lang="en-US" altLang="zh-TW" dirty="0">
                <a:ea typeface="華康儷中黑" panose="020B0509000000000000" pitchFamily="49" charset="-120"/>
                <a:sym typeface="Wingdings" panose="05000000000000000000" pitchFamily="2" charset="2"/>
              </a:rPr>
              <a:t>   </a:t>
            </a:r>
            <a:r>
              <a:rPr lang="zh-TW" altLang="en-US" dirty="0">
                <a:solidFill>
                  <a:srgbClr val="FF0000"/>
                </a:solidFill>
                <a:ea typeface="華康儷中黑" panose="020B0509000000000000" pitchFamily="49" charset="-120"/>
                <a:sym typeface="Wingdings" panose="05000000000000000000" pitchFamily="2" charset="2"/>
              </a:rPr>
              <a:t>徐神父</a:t>
            </a:r>
            <a:r>
              <a:rPr lang="en-US" altLang="zh-TW" sz="2800" dirty="0">
                <a:solidFill>
                  <a:srgbClr val="FF0000"/>
                </a:solidFill>
                <a:ea typeface="華康儷中黑" panose="020B0509000000000000" pitchFamily="49" charset="-120"/>
                <a:sym typeface="Wingdings" panose="05000000000000000000" pitchFamily="2" charset="2"/>
              </a:rPr>
              <a:t>YouTube</a:t>
            </a:r>
            <a:r>
              <a:rPr lang="zh-TW" altLang="en-US" dirty="0">
                <a:solidFill>
                  <a:srgbClr val="FF0000"/>
                </a:solidFill>
                <a:ea typeface="華康儷中黑" panose="020B0509000000000000" pitchFamily="49" charset="-120"/>
                <a:sym typeface="Wingdings" panose="05000000000000000000" pitchFamily="2" charset="2"/>
              </a:rPr>
              <a:t>講道</a:t>
            </a:r>
            <a:r>
              <a:rPr lang="en-US" altLang="zh-TW" dirty="0">
                <a:ea typeface="華康儷中黑" panose="020B0509000000000000" pitchFamily="49" charset="-120"/>
                <a:sym typeface="Wingdings" panose="05000000000000000000" pitchFamily="2" charset="2"/>
              </a:rPr>
              <a:t>; </a:t>
            </a:r>
            <a:r>
              <a:rPr lang="zh-TW" altLang="en-US" dirty="0">
                <a:solidFill>
                  <a:srgbClr val="9900CC"/>
                </a:solidFill>
                <a:ea typeface="華康儷中黑" panose="020B0509000000000000" pitchFamily="49" charset="-120"/>
                <a:sym typeface="Wingdings" panose="05000000000000000000" pitchFamily="2" charset="2"/>
              </a:rPr>
              <a:t>主日八分半</a:t>
            </a:r>
            <a:r>
              <a:rPr lang="zh-TW" altLang="en-US" dirty="0">
                <a:ea typeface="華康儷中黑" panose="020B0509000000000000" pitchFamily="49" charset="-120"/>
                <a:sym typeface="Wingdings" panose="05000000000000000000" pitchFamily="2" charset="2"/>
              </a:rPr>
              <a:t>講道</a:t>
            </a:r>
            <a:r>
              <a:rPr lang="en-US" altLang="zh-TW" sz="2400" dirty="0">
                <a:ea typeface="華康儷中黑" panose="020B0509000000000000" pitchFamily="49" charset="-120"/>
                <a:sym typeface="Wingdings" panose="05000000000000000000" pitchFamily="2" charset="2"/>
              </a:rPr>
              <a:t>(</a:t>
            </a:r>
            <a:r>
              <a:rPr lang="zh-TW" altLang="en-US" sz="2400" dirty="0">
                <a:ea typeface="華康儷中黑" panose="020B0509000000000000" pitchFamily="49" charset="-120"/>
                <a:sym typeface="Wingdings" panose="05000000000000000000" pitchFamily="2" charset="2"/>
              </a:rPr>
              <a:t>教研網站</a:t>
            </a:r>
            <a:r>
              <a:rPr lang="en-US" altLang="zh-TW" sz="2400" dirty="0">
                <a:ea typeface="華康儷中黑" panose="020B0509000000000000" pitchFamily="49" charset="-120"/>
                <a:sym typeface="Wingdings" panose="05000000000000000000" pitchFamily="2" charset="2"/>
              </a:rPr>
              <a:t>)</a:t>
            </a: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53196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marL="360000" indent="-457200" algn="l">
              <a:spcBef>
                <a:spcPts val="0"/>
              </a:spcBef>
            </a:pPr>
            <a:r>
              <a:rPr lang="zh-TW" altLang="en-US" sz="4000" dirty="0">
                <a:solidFill>
                  <a:srgbClr val="FF0000"/>
                </a:solidFill>
                <a:ea typeface="華康正顏楷體W7(P)" panose="03000700000000000000" pitchFamily="66" charset="-120"/>
              </a:rPr>
              <a:t>你們尋找我</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並不是因為看到了神蹟</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而是因為吃餅吃飽了</a:t>
            </a:r>
            <a:r>
              <a:rPr lang="en-US" altLang="zh-TW" sz="4000" dirty="0">
                <a:solidFill>
                  <a:srgbClr val="FF0000"/>
                </a:solidFill>
                <a:ea typeface="華康儷中黑" panose="020B0509000000000000" pitchFamily="49" charset="-120"/>
              </a:rPr>
              <a:t>.</a:t>
            </a:r>
          </a:p>
          <a:p>
            <a:pPr marL="360000" indent="-457200" algn="l">
              <a:spcBef>
                <a:spcPts val="0"/>
              </a:spcBef>
              <a:spcAft>
                <a:spcPts val="1200"/>
              </a:spcAft>
            </a:pPr>
            <a:r>
              <a:rPr lang="zh-TW" altLang="en-US" sz="4000" dirty="0">
                <a:ea typeface="華康儷中黑" panose="020B0509000000000000" pitchFamily="49" charset="-120"/>
              </a:rPr>
              <a:t>神蹟</a:t>
            </a:r>
            <a:r>
              <a:rPr lang="en-US" altLang="zh-TW" sz="2800" dirty="0">
                <a:ea typeface="華康儷中黑" panose="020B0509000000000000" pitchFamily="49" charset="-120"/>
              </a:rPr>
              <a:t>(</a:t>
            </a:r>
            <a:r>
              <a:rPr lang="zh-TW" altLang="en-US" sz="2800" dirty="0">
                <a:ea typeface="華康儷中黑" panose="020B0509000000000000" pitchFamily="49" charset="-120"/>
              </a:rPr>
              <a:t>若望</a:t>
            </a:r>
            <a:r>
              <a:rPr lang="en-US" altLang="zh-TW" sz="2800" dirty="0">
                <a:ea typeface="華康儷中黑" panose="020B0509000000000000" pitchFamily="49" charset="-120"/>
              </a:rPr>
              <a:t>)</a:t>
            </a:r>
            <a:r>
              <a:rPr lang="zh-TW" altLang="en-US" sz="4000" dirty="0">
                <a:ea typeface="華康儷中黑" panose="020B0509000000000000" pitchFamily="49" charset="-120"/>
              </a:rPr>
              <a:t>與奇蹟</a:t>
            </a:r>
            <a:r>
              <a:rPr lang="en-US" altLang="zh-TW" sz="2800" dirty="0">
                <a:ea typeface="華康儷中黑" panose="020B0509000000000000" pitchFamily="49" charset="-120"/>
              </a:rPr>
              <a:t>(</a:t>
            </a:r>
            <a:r>
              <a:rPr lang="zh-TW" altLang="en-US" sz="2800" dirty="0">
                <a:ea typeface="華康儷中黑" panose="020B0509000000000000" pitchFamily="49" charset="-120"/>
              </a:rPr>
              <a:t>其他三本福音</a:t>
            </a:r>
            <a:r>
              <a:rPr lang="en-US" altLang="zh-TW" sz="2800" dirty="0">
                <a:ea typeface="華康儷中黑" panose="020B0509000000000000" pitchFamily="49" charset="-120"/>
              </a:rPr>
              <a:t>)</a:t>
            </a:r>
            <a:r>
              <a:rPr lang="zh-TW" altLang="en-US" sz="4000" dirty="0">
                <a:ea typeface="華康儷中黑" panose="020B0509000000000000" pitchFamily="49" charset="-120"/>
              </a:rPr>
              <a:t>的分別</a:t>
            </a:r>
            <a:endParaRPr lang="en-US" altLang="zh-TW" sz="4000" dirty="0">
              <a:ea typeface="華康儷中黑" panose="020B0509000000000000" pitchFamily="49" charset="-120"/>
            </a:endParaRPr>
          </a:p>
          <a:p>
            <a:pPr marL="360000" indent="-457200" algn="l">
              <a:lnSpc>
                <a:spcPts val="4300"/>
              </a:lnSpc>
              <a:spcBef>
                <a:spcPts val="0"/>
              </a:spcBef>
            </a:pPr>
            <a:r>
              <a:rPr lang="zh-TW" altLang="en-US" sz="4000" dirty="0">
                <a:solidFill>
                  <a:srgbClr val="FF0000"/>
                </a:solidFill>
                <a:ea typeface="華康正顏楷體W7(P)" panose="03000700000000000000" pitchFamily="66" charset="-120"/>
              </a:rPr>
              <a:t>天主要你們做的事業</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就是要你們信從他所派遣來的那一位</a:t>
            </a:r>
            <a:r>
              <a:rPr lang="en-US" altLang="zh-TW" sz="4000" dirty="0">
                <a:solidFill>
                  <a:srgbClr val="FF0000"/>
                </a:solidFill>
                <a:ea typeface="華康正顏楷體W7(P)" panose="03000700000000000000" pitchFamily="66" charset="-120"/>
              </a:rPr>
              <a:t>.</a:t>
            </a:r>
          </a:p>
          <a:p>
            <a:pPr marL="360000" indent="-457200" algn="l">
              <a:spcBef>
                <a:spcPts val="0"/>
              </a:spcBef>
              <a:spcAft>
                <a:spcPts val="1200"/>
              </a:spcAft>
            </a:pPr>
            <a:r>
              <a:rPr lang="zh-TW" altLang="en-US" sz="4000" dirty="0">
                <a:ea typeface="華康儷中黑" panose="020B0509000000000000" pitchFamily="49" charset="-120"/>
              </a:rPr>
              <a:t>信</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用祂的眼睛看世界</a:t>
            </a:r>
            <a:r>
              <a:rPr lang="en-US" altLang="zh-TW" sz="4000" dirty="0">
                <a:ea typeface="華康儷中黑" panose="020B0509000000000000" pitchFamily="49" charset="-120"/>
                <a:sym typeface="Wingdings" panose="05000000000000000000" pitchFamily="2" charset="2"/>
              </a:rPr>
              <a:t>,</a:t>
            </a:r>
            <a:r>
              <a:rPr lang="zh-TW" altLang="en-US" sz="4000" dirty="0">
                <a:ea typeface="華康儷中黑" panose="020B0509000000000000" pitchFamily="49" charset="-120"/>
                <a:sym typeface="Wingdings" panose="05000000000000000000" pitchFamily="2" charset="2"/>
              </a:rPr>
              <a:t>用祂的心愛世人</a:t>
            </a:r>
            <a:endParaRPr lang="en-US" altLang="zh-TW" sz="4000" dirty="0">
              <a:ea typeface="華康儷中黑" panose="020B0509000000000000" pitchFamily="49" charset="-120"/>
            </a:endParaRPr>
          </a:p>
          <a:p>
            <a:pPr marL="360000" indent="-457200" algn="l">
              <a:lnSpc>
                <a:spcPts val="4300"/>
              </a:lnSpc>
              <a:spcBef>
                <a:spcPts val="0"/>
              </a:spcBef>
            </a:pPr>
            <a:r>
              <a:rPr lang="zh-TW" altLang="en-US" sz="4000" dirty="0">
                <a:solidFill>
                  <a:srgbClr val="FF0000"/>
                </a:solidFill>
                <a:ea typeface="華康正顏楷體W7(P)" panose="03000700000000000000" pitchFamily="66" charset="-120"/>
              </a:rPr>
              <a:t>我就是生命的食糧</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到我這裡來的</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永不會飢餓</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信從我的</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總不會渴</a:t>
            </a:r>
            <a:r>
              <a:rPr lang="en-US" altLang="zh-TW" sz="3800" dirty="0">
                <a:solidFill>
                  <a:srgbClr val="FF0000"/>
                </a:solidFill>
                <a:ea typeface="華康正顏楷體W7(P)" panose="03000700000000000000" pitchFamily="66" charset="-120"/>
              </a:rPr>
              <a:t>.</a:t>
            </a:r>
          </a:p>
          <a:p>
            <a:pPr marL="360000" indent="-457200" algn="l">
              <a:spcBef>
                <a:spcPts val="0"/>
              </a:spcBef>
            </a:pPr>
            <a:r>
              <a:rPr lang="zh-TW" altLang="en-US" sz="4400" dirty="0">
                <a:solidFill>
                  <a:srgbClr val="0000FF"/>
                </a:solidFill>
                <a:highlight>
                  <a:srgbClr val="FFFF00"/>
                </a:highlight>
                <a:ea typeface="華康儷中黑" panose="020B0509000000000000" pitchFamily="49" charset="-120"/>
              </a:rPr>
              <a:t>知止</a:t>
            </a:r>
            <a:r>
              <a:rPr lang="zh-TW" altLang="en-US" sz="4000" dirty="0">
                <a:solidFill>
                  <a:srgbClr val="0000FF"/>
                </a:solidFill>
                <a:ea typeface="華康儷中黑" panose="020B0509000000000000" pitchFamily="49" charset="-120"/>
              </a:rPr>
              <a:t>而後有</a:t>
            </a:r>
            <a:r>
              <a:rPr lang="zh-TW" altLang="en-US" sz="4400" dirty="0">
                <a:solidFill>
                  <a:srgbClr val="0000FF"/>
                </a:solidFill>
                <a:highlight>
                  <a:srgbClr val="FFFF00"/>
                </a:highlight>
                <a:ea typeface="華康儷中黑" panose="020B0509000000000000" pitchFamily="49" charset="-120"/>
              </a:rPr>
              <a:t>定</a:t>
            </a:r>
            <a:r>
              <a:rPr lang="en-US" altLang="zh-TW" sz="4000" dirty="0">
                <a:solidFill>
                  <a:srgbClr val="0000FF"/>
                </a:solidFill>
                <a:ea typeface="華康儷中黑" panose="020B0509000000000000" pitchFamily="49" charset="-120"/>
              </a:rPr>
              <a:t>,</a:t>
            </a:r>
            <a:r>
              <a:rPr lang="zh-TW" altLang="en-US" sz="4000" dirty="0">
                <a:solidFill>
                  <a:srgbClr val="0000FF"/>
                </a:solidFill>
                <a:ea typeface="華康儷中黑" panose="020B0509000000000000" pitchFamily="49" charset="-120"/>
              </a:rPr>
              <a:t>定而後能</a:t>
            </a:r>
            <a:r>
              <a:rPr lang="zh-TW" altLang="en-US" sz="4400" dirty="0">
                <a:solidFill>
                  <a:srgbClr val="0000FF"/>
                </a:solidFill>
                <a:highlight>
                  <a:srgbClr val="FFFF00"/>
                </a:highlight>
                <a:ea typeface="華康儷中黑" panose="020B0509000000000000" pitchFamily="49" charset="-120"/>
              </a:rPr>
              <a:t>靜</a:t>
            </a:r>
            <a:r>
              <a:rPr lang="en-US" altLang="zh-TW" sz="4000" dirty="0">
                <a:solidFill>
                  <a:srgbClr val="0000FF"/>
                </a:solidFill>
                <a:ea typeface="華康儷中黑" panose="020B0509000000000000" pitchFamily="49" charset="-120"/>
              </a:rPr>
              <a:t>,</a:t>
            </a:r>
            <a:r>
              <a:rPr lang="zh-TW" altLang="en-US" sz="4000" dirty="0">
                <a:solidFill>
                  <a:srgbClr val="0000FF"/>
                </a:solidFill>
                <a:ea typeface="華康儷中黑" panose="020B0509000000000000" pitchFamily="49" charset="-120"/>
              </a:rPr>
              <a:t>靜而後能</a:t>
            </a:r>
            <a:r>
              <a:rPr lang="zh-TW" altLang="en-US" sz="4400" dirty="0">
                <a:solidFill>
                  <a:srgbClr val="0000FF"/>
                </a:solidFill>
                <a:highlight>
                  <a:srgbClr val="FFFF00"/>
                </a:highlight>
                <a:ea typeface="華康儷中黑" panose="020B0509000000000000" pitchFamily="49" charset="-120"/>
              </a:rPr>
              <a:t>安</a:t>
            </a:r>
            <a:r>
              <a:rPr lang="en-US" altLang="zh-TW" sz="4000" dirty="0">
                <a:solidFill>
                  <a:srgbClr val="0000FF"/>
                </a:solidFill>
                <a:ea typeface="華康儷中黑" panose="020B0509000000000000" pitchFamily="49" charset="-120"/>
              </a:rPr>
              <a:t>,</a:t>
            </a:r>
            <a:r>
              <a:rPr lang="zh-TW" altLang="en-US" sz="4000" dirty="0">
                <a:solidFill>
                  <a:srgbClr val="0000FF"/>
                </a:solidFill>
                <a:ea typeface="華康儷中黑" panose="020B0509000000000000" pitchFamily="49" charset="-120"/>
              </a:rPr>
              <a:t>安而後能得</a:t>
            </a:r>
            <a:r>
              <a:rPr lang="zh-TW" altLang="en-US" sz="4400" dirty="0">
                <a:solidFill>
                  <a:srgbClr val="0000FF"/>
                </a:solidFill>
                <a:highlight>
                  <a:srgbClr val="FFFF00"/>
                </a:highlight>
                <a:ea typeface="華康儷中黑" panose="020B0509000000000000" pitchFamily="49" charset="-120"/>
              </a:rPr>
              <a:t>慮</a:t>
            </a:r>
            <a:r>
              <a:rPr lang="en-US" altLang="zh-TW" sz="4000" dirty="0">
                <a:solidFill>
                  <a:srgbClr val="0000FF"/>
                </a:solidFill>
                <a:ea typeface="華康儷中黑" panose="020B0509000000000000" pitchFamily="49" charset="-120"/>
              </a:rPr>
              <a:t>,</a:t>
            </a:r>
            <a:r>
              <a:rPr lang="zh-TW" altLang="en-US" sz="4000" dirty="0">
                <a:solidFill>
                  <a:srgbClr val="0000FF"/>
                </a:solidFill>
                <a:ea typeface="華康儷中黑" panose="020B0509000000000000" pitchFamily="49" charset="-120"/>
              </a:rPr>
              <a:t>慮而後能</a:t>
            </a:r>
            <a:r>
              <a:rPr lang="zh-TW" altLang="en-US" sz="4400" dirty="0">
                <a:solidFill>
                  <a:srgbClr val="0000FF"/>
                </a:solidFill>
                <a:highlight>
                  <a:srgbClr val="FFFF00"/>
                </a:highlight>
                <a:ea typeface="華康儷中黑" panose="020B0509000000000000" pitchFamily="49" charset="-120"/>
              </a:rPr>
              <a:t>得</a:t>
            </a:r>
            <a:r>
              <a:rPr lang="en-US" altLang="zh-TW" dirty="0">
                <a:ea typeface="華康儷中黑" panose="020B0509000000000000" pitchFamily="49" charset="-120"/>
              </a:rPr>
              <a:t>《</a:t>
            </a:r>
            <a:r>
              <a:rPr lang="zh-TW" altLang="en-US" dirty="0">
                <a:ea typeface="華康儷中黑" panose="020B0509000000000000" pitchFamily="49" charset="-120"/>
              </a:rPr>
              <a:t>大學</a:t>
            </a:r>
            <a:r>
              <a:rPr lang="en-US" altLang="zh-TW" dirty="0">
                <a:ea typeface="華康儷中黑" panose="020B0509000000000000" pitchFamily="49" charset="-120"/>
              </a:rPr>
              <a:t>》</a:t>
            </a:r>
            <a:endParaRPr lang="zh-TW" altLang="en-US" dirty="0">
              <a:ea typeface="華康儷中黑" panose="020B0509000000000000" pitchFamily="49" charset="-120"/>
            </a:endParaRPr>
          </a:p>
        </p:txBody>
      </p:sp>
    </p:spTree>
    <p:extLst>
      <p:ext uri="{BB962C8B-B14F-4D97-AF65-F5344CB8AC3E}">
        <p14:creationId xmlns:p14="http://schemas.microsoft.com/office/powerpoint/2010/main" val="344207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260648"/>
            <a:ext cx="9073008" cy="6408712"/>
          </a:xfrm>
        </p:spPr>
        <p:txBody>
          <a:bodyPr/>
          <a:lstStyle/>
          <a:p>
            <a:pPr>
              <a:spcBef>
                <a:spcPts val="0"/>
              </a:spcBef>
              <a:spcAft>
                <a:spcPts val="1200"/>
              </a:spcAft>
            </a:pPr>
            <a:r>
              <a:rPr lang="zh-TW" altLang="en-US" sz="4000" dirty="0">
                <a:solidFill>
                  <a:srgbClr val="FF0000"/>
                </a:solidFill>
                <a:ea typeface="華康正顏楷體W7(P)" panose="03000700000000000000" pitchFamily="66" charset="-120"/>
              </a:rPr>
              <a:t>巴不得我們在埃及國</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坐在肉鍋旁</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吃飽時</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死在上主手中</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你們領我們到曠野來</a:t>
            </a:r>
            <a:r>
              <a:rPr lang="en-US" altLang="zh-TW" sz="4000" dirty="0">
                <a:solidFill>
                  <a:srgbClr val="FF0000"/>
                </a:solidFill>
                <a:ea typeface="華康正顏楷體W7(P)" panose="03000700000000000000" pitchFamily="66" charset="-120"/>
              </a:rPr>
              <a:t>,</a:t>
            </a:r>
            <a:r>
              <a:rPr lang="zh-TW" altLang="en-US" sz="4000" dirty="0">
                <a:solidFill>
                  <a:srgbClr val="FF0000"/>
                </a:solidFill>
                <a:ea typeface="華康正顏楷體W7(P)" panose="03000700000000000000" pitchFamily="66" charset="-120"/>
              </a:rPr>
              <a:t>是想叫我們全會眾都餓死嗎</a:t>
            </a:r>
            <a:r>
              <a:rPr lang="en-US" altLang="zh-TW" sz="4000" dirty="0">
                <a:solidFill>
                  <a:srgbClr val="FF0000"/>
                </a:solidFill>
                <a:ea typeface="華康正顏楷體W7(P)" panose="03000700000000000000" pitchFamily="66" charset="-120"/>
              </a:rPr>
              <a:t>?</a:t>
            </a:r>
          </a:p>
          <a:p>
            <a:pPr>
              <a:spcBef>
                <a:spcPts val="0"/>
              </a:spcBef>
            </a:pPr>
            <a:r>
              <a:rPr lang="en-US" altLang="zh-TW" sz="4000" dirty="0">
                <a:solidFill>
                  <a:srgbClr val="0000FF"/>
                </a:solidFill>
                <a:ea typeface="華康儷中黑" panose="020B0509000000000000" pitchFamily="49" charset="-120"/>
              </a:rPr>
              <a:t>Would that we had died at the </a:t>
            </a:r>
            <a:r>
              <a:rPr lang="en-US" altLang="zh-TW" sz="3600" dirty="0">
                <a:solidFill>
                  <a:srgbClr val="0000FF"/>
                </a:solidFill>
                <a:ea typeface="華康儷中黑" panose="020B0509000000000000" pitchFamily="49" charset="-120"/>
              </a:rPr>
              <a:t>LORD'S </a:t>
            </a:r>
            <a:r>
              <a:rPr lang="en-US" altLang="zh-TW" sz="4000" dirty="0">
                <a:solidFill>
                  <a:srgbClr val="0000FF"/>
                </a:solidFill>
                <a:ea typeface="華康儷中黑" panose="020B0509000000000000" pitchFamily="49" charset="-120"/>
              </a:rPr>
              <a:t>hand in the land of Egypt, as we sat by our fleshpots and ate our fill of bread! But you had to lead us into this desert to make the whole community </a:t>
            </a:r>
          </a:p>
          <a:p>
            <a:pPr>
              <a:spcBef>
                <a:spcPts val="0"/>
              </a:spcBef>
            </a:pPr>
            <a:r>
              <a:rPr lang="en-US" altLang="zh-TW" sz="4000" dirty="0">
                <a:solidFill>
                  <a:srgbClr val="0000FF"/>
                </a:solidFill>
                <a:ea typeface="華康儷中黑" panose="020B0509000000000000" pitchFamily="49" charset="-120"/>
              </a:rPr>
              <a:t>die of famine!</a:t>
            </a:r>
          </a:p>
        </p:txBody>
      </p:sp>
    </p:spTree>
    <p:extLst>
      <p:ext uri="{BB962C8B-B14F-4D97-AF65-F5344CB8AC3E}">
        <p14:creationId xmlns:p14="http://schemas.microsoft.com/office/powerpoint/2010/main" val="2619210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spcAft>
                <a:spcPts val="600"/>
              </a:spcAft>
            </a:pPr>
            <a:r>
              <a:rPr lang="zh-TW" altLang="en-US" sz="4000" dirty="0">
                <a:solidFill>
                  <a:srgbClr val="FF0000"/>
                </a:solidFill>
                <a:highlight>
                  <a:srgbClr val="FFFF00"/>
                </a:highlight>
                <a:ea typeface="華康儷中黑" panose="020B0509000000000000" pitchFamily="49" charset="-120"/>
              </a:rPr>
              <a:t>理想是痛苦根源</a:t>
            </a:r>
            <a:r>
              <a:rPr lang="en-US" altLang="zh-TW" sz="4000" dirty="0">
                <a:ea typeface="華康儷中黑" panose="020B0509000000000000" pitchFamily="49" charset="-120"/>
              </a:rPr>
              <a:t>,</a:t>
            </a:r>
            <a:r>
              <a:rPr lang="zh-TW" altLang="en-US" sz="4000" dirty="0">
                <a:ea typeface="華康儷中黑" panose="020B0509000000000000" pitchFamily="49" charset="-120"/>
              </a:rPr>
              <a:t>我們逃避理想</a:t>
            </a:r>
            <a:r>
              <a:rPr lang="en-US" altLang="zh-TW" sz="4000" dirty="0">
                <a:ea typeface="華康儷中黑" panose="020B0509000000000000" pitchFamily="49" charset="-120"/>
              </a:rPr>
              <a:t>!</a:t>
            </a:r>
            <a:r>
              <a:rPr lang="zh-TW" altLang="en-US" sz="4000" dirty="0">
                <a:ea typeface="華康儷中黑" panose="020B0509000000000000" pitchFamily="49" charset="-120"/>
              </a:rPr>
              <a:t>由昏睡入死滅是無痛死亡</a:t>
            </a:r>
            <a:r>
              <a:rPr lang="en-US" altLang="zh-TW" sz="4000" dirty="0">
                <a:ea typeface="華康儷中黑" panose="020B0509000000000000" pitchFamily="49" charset="-120"/>
              </a:rPr>
              <a:t>;</a:t>
            </a:r>
            <a:r>
              <a:rPr lang="zh-TW" altLang="en-US" sz="4000" dirty="0">
                <a:ea typeface="華康儷中黑" panose="020B0509000000000000" pitchFamily="49" charset="-120"/>
              </a:rPr>
              <a:t>躺平是柏拉圖形容的世界最大罪</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人人躺平</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末日降臨</a:t>
            </a:r>
            <a:r>
              <a:rPr lang="en-US" altLang="zh-TW" sz="4000" dirty="0">
                <a:ea typeface="華康儷中黑" panose="020B0509000000000000" pitchFamily="49" charset="-120"/>
              </a:rPr>
              <a:t>.</a:t>
            </a:r>
          </a:p>
          <a:p>
            <a:pPr>
              <a:spcBef>
                <a:spcPts val="0"/>
              </a:spcBef>
            </a:pPr>
            <a:r>
              <a:rPr lang="en-US" altLang="zh-TW" sz="4000" dirty="0">
                <a:solidFill>
                  <a:srgbClr val="FF0000"/>
                </a:solidFill>
                <a:highlight>
                  <a:srgbClr val="FFFF00"/>
                </a:highlight>
                <a:ea typeface="華康儷中黑" panose="020B0509000000000000" pitchFamily="49" charset="-120"/>
              </a:rPr>
              <a:t>Ideals and goals </a:t>
            </a:r>
            <a:r>
              <a:rPr lang="en-US" altLang="zh-TW" sz="4000" dirty="0">
                <a:solidFill>
                  <a:srgbClr val="FF0000"/>
                </a:solidFill>
                <a:ea typeface="華康儷中黑" panose="020B0509000000000000" pitchFamily="49" charset="-120"/>
              </a:rPr>
              <a:t>are the root cause of suffering</a:t>
            </a:r>
            <a:r>
              <a:rPr lang="en-US" altLang="zh-TW" sz="4000" dirty="0">
                <a:ea typeface="華康儷中黑" panose="020B0509000000000000" pitchFamily="49" charset="-120"/>
              </a:rPr>
              <a:t>, so we avoid them.  Slipping from slumber into death is a painless demise. And according to Plato, the greatest sin in the world is to lie-flat. When everyone lies flat, </a:t>
            </a:r>
            <a:br>
              <a:rPr lang="en-US" altLang="zh-TW" sz="4000" dirty="0">
                <a:ea typeface="華康儷中黑" panose="020B0509000000000000" pitchFamily="49" charset="-120"/>
              </a:rPr>
            </a:br>
            <a:r>
              <a:rPr lang="en-US" altLang="zh-TW" sz="4000" spc="-110" dirty="0">
                <a:ea typeface="華康儷中黑" panose="020B0509000000000000" pitchFamily="49" charset="-120"/>
              </a:rPr>
              <a:t>doomsday </a:t>
            </a:r>
            <a:r>
              <a:rPr lang="en-US" altLang="zh-TW" spc="-150" dirty="0">
                <a:ea typeface="華康儷中黑" panose="020B0509000000000000" pitchFamily="49" charset="-120"/>
              </a:rPr>
              <a:t>(the Day of Judgement)</a:t>
            </a:r>
            <a:r>
              <a:rPr lang="en-US" altLang="zh-TW" sz="4000" spc="-150" dirty="0">
                <a:ea typeface="華康儷中黑" panose="020B0509000000000000" pitchFamily="49" charset="-120"/>
              </a:rPr>
              <a:t> </a:t>
            </a:r>
            <a:r>
              <a:rPr lang="en-US" altLang="zh-TW" sz="4000" spc="-110" dirty="0">
                <a:ea typeface="華康儷中黑" panose="020B0509000000000000" pitchFamily="49" charset="-120"/>
              </a:rPr>
              <a:t>is imminent.</a:t>
            </a:r>
          </a:p>
        </p:txBody>
      </p:sp>
    </p:spTree>
    <p:extLst>
      <p:ext uri="{BB962C8B-B14F-4D97-AF65-F5344CB8AC3E}">
        <p14:creationId xmlns:p14="http://schemas.microsoft.com/office/powerpoint/2010/main" val="1704921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pPr>
            <a:r>
              <a:rPr lang="zh-TW" altLang="en-US" sz="4800" dirty="0">
                <a:solidFill>
                  <a:srgbClr val="FF0000"/>
                </a:solidFill>
                <a:ea typeface="華康正顏楷體W7(P)" panose="03000700000000000000" pitchFamily="66" charset="-120"/>
              </a:rPr>
              <a:t>「這是什麼</a:t>
            </a:r>
            <a:r>
              <a:rPr lang="en-US" altLang="zh-TW" sz="4800" dirty="0">
                <a:solidFill>
                  <a:srgbClr val="FF0000"/>
                </a:solidFill>
                <a:ea typeface="華康正顏楷體W7(P)" panose="03000700000000000000" pitchFamily="66" charset="-120"/>
              </a:rPr>
              <a:t>?</a:t>
            </a:r>
            <a:r>
              <a:rPr lang="zh-TW" altLang="en-US" sz="4800" dirty="0">
                <a:solidFill>
                  <a:srgbClr val="FF0000"/>
                </a:solidFill>
                <a:ea typeface="華康正顏楷體W7(P)" panose="03000700000000000000" pitchFamily="66" charset="-120"/>
              </a:rPr>
              <a:t>」原來他們不知道</a:t>
            </a:r>
            <a:endParaRPr lang="en-US" altLang="zh-TW" sz="4800" dirty="0">
              <a:solidFill>
                <a:srgbClr val="FF0000"/>
              </a:solidFill>
              <a:ea typeface="華康正顏楷體W7(P)" panose="03000700000000000000" pitchFamily="66" charset="-120"/>
            </a:endParaRPr>
          </a:p>
          <a:p>
            <a:pPr>
              <a:spcBef>
                <a:spcPts val="0"/>
              </a:spcBef>
            </a:pPr>
            <a:r>
              <a:rPr lang="zh-TW" altLang="en-US" sz="4800" dirty="0">
                <a:solidFill>
                  <a:srgbClr val="FF0000"/>
                </a:solidFill>
                <a:ea typeface="華康正顏楷體W7(P)" panose="03000700000000000000" pitchFamily="66" charset="-120"/>
              </a:rPr>
              <a:t>這是什麼</a:t>
            </a:r>
            <a:r>
              <a:rPr lang="en-US" altLang="zh-TW" sz="4800" dirty="0">
                <a:solidFill>
                  <a:srgbClr val="FF0000"/>
                </a:solidFill>
                <a:ea typeface="華康正顏楷體W7(P)" panose="03000700000000000000" pitchFamily="66" charset="-120"/>
              </a:rPr>
              <a:t>.</a:t>
            </a:r>
            <a:r>
              <a:rPr lang="zh-TW" altLang="en-US" sz="4800" dirty="0">
                <a:solidFill>
                  <a:srgbClr val="FF0000"/>
                </a:solidFill>
                <a:ea typeface="華康正顏楷體W7(P)" panose="03000700000000000000" pitchFamily="66" charset="-120"/>
              </a:rPr>
              <a:t>梅瑟告訴他們說</a:t>
            </a:r>
            <a:r>
              <a:rPr lang="en-US" altLang="zh-TW" sz="4800" dirty="0">
                <a:solidFill>
                  <a:srgbClr val="FF0000"/>
                </a:solidFill>
                <a:ea typeface="華康正顏楷體W7(P)" panose="03000700000000000000" pitchFamily="66" charset="-120"/>
              </a:rPr>
              <a:t>:</a:t>
            </a:r>
          </a:p>
          <a:p>
            <a:pPr>
              <a:spcBef>
                <a:spcPts val="0"/>
              </a:spcBef>
              <a:spcAft>
                <a:spcPts val="1200"/>
              </a:spcAft>
            </a:pPr>
            <a:r>
              <a:rPr lang="zh-TW" altLang="en-US" sz="4800" dirty="0">
                <a:solidFill>
                  <a:srgbClr val="FF0000"/>
                </a:solidFill>
                <a:ea typeface="華康正顏楷體W7(P)" panose="03000700000000000000" pitchFamily="66" charset="-120"/>
              </a:rPr>
              <a:t>「這是上主賜給你們吃的食物</a:t>
            </a:r>
            <a:r>
              <a:rPr lang="en-US" altLang="zh-TW" sz="4800" dirty="0">
                <a:solidFill>
                  <a:srgbClr val="FF0000"/>
                </a:solidFill>
                <a:ea typeface="華康正顏楷體W7(P)" panose="03000700000000000000" pitchFamily="66" charset="-120"/>
              </a:rPr>
              <a:t>.</a:t>
            </a:r>
            <a:r>
              <a:rPr lang="zh-TW" altLang="en-US" sz="4800" dirty="0">
                <a:solidFill>
                  <a:srgbClr val="FF0000"/>
                </a:solidFill>
                <a:ea typeface="華康正顏楷體W7(P)" panose="03000700000000000000" pitchFamily="66" charset="-120"/>
              </a:rPr>
              <a:t>」</a:t>
            </a:r>
          </a:p>
          <a:p>
            <a:pPr>
              <a:spcBef>
                <a:spcPts val="0"/>
              </a:spcBef>
            </a:pPr>
            <a:r>
              <a:rPr lang="en-US" altLang="zh-TW" sz="4800" dirty="0">
                <a:solidFill>
                  <a:srgbClr val="0000FF"/>
                </a:solidFill>
                <a:ea typeface="華康儷中黑" panose="020B0509000000000000" pitchFamily="49" charset="-120"/>
              </a:rPr>
              <a:t>"What is this?" for they did not know what it was. But Moses told them, "This is the bread which the </a:t>
            </a:r>
            <a:r>
              <a:rPr lang="en-US" altLang="zh-TW" sz="4000" dirty="0">
                <a:solidFill>
                  <a:srgbClr val="0000FF"/>
                </a:solidFill>
                <a:ea typeface="華康儷中黑" panose="020B0509000000000000" pitchFamily="49" charset="-120"/>
              </a:rPr>
              <a:t>LORD </a:t>
            </a:r>
          </a:p>
          <a:p>
            <a:pPr>
              <a:spcBef>
                <a:spcPts val="0"/>
              </a:spcBef>
            </a:pPr>
            <a:r>
              <a:rPr lang="en-US" altLang="zh-TW" sz="4800" dirty="0">
                <a:solidFill>
                  <a:srgbClr val="0000FF"/>
                </a:solidFill>
                <a:ea typeface="華康儷中黑" panose="020B0509000000000000" pitchFamily="49" charset="-120"/>
              </a:rPr>
              <a:t>has given you to eat.”</a:t>
            </a:r>
          </a:p>
        </p:txBody>
      </p:sp>
    </p:spTree>
    <p:extLst>
      <p:ext uri="{BB962C8B-B14F-4D97-AF65-F5344CB8AC3E}">
        <p14:creationId xmlns:p14="http://schemas.microsoft.com/office/powerpoint/2010/main" val="30101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332656"/>
            <a:ext cx="9073008" cy="6336704"/>
          </a:xfrm>
        </p:spPr>
        <p:txBody>
          <a:bodyPr/>
          <a:lstStyle/>
          <a:p>
            <a:pPr>
              <a:spcBef>
                <a:spcPts val="0"/>
              </a:spcBef>
              <a:spcAft>
                <a:spcPts val="1800"/>
              </a:spcAft>
            </a:pPr>
            <a:r>
              <a:rPr lang="zh-TW" altLang="en-US" sz="4800" dirty="0">
                <a:ea typeface="華康儷中黑" panose="020B0509000000000000" pitchFamily="49" charset="-120"/>
              </a:rPr>
              <a:t>這是什麼</a:t>
            </a:r>
            <a:r>
              <a:rPr lang="en-US" altLang="zh-TW" sz="4800" dirty="0">
                <a:ea typeface="華康儷中黑" panose="020B0509000000000000" pitchFamily="49" charset="-120"/>
              </a:rPr>
              <a:t>?</a:t>
            </a:r>
            <a:r>
              <a:rPr lang="zh-TW" altLang="en-US" sz="4800" dirty="0">
                <a:ea typeface="華康儷中黑" panose="020B0509000000000000" pitchFamily="49" charset="-120"/>
              </a:rPr>
              <a:t>是天降神糧</a:t>
            </a:r>
            <a:r>
              <a:rPr lang="en-US" altLang="zh-TW" sz="4800" dirty="0">
                <a:ea typeface="華康儷中黑" panose="020B0509000000000000" pitchFamily="49" charset="-120"/>
              </a:rPr>
              <a:t>! </a:t>
            </a:r>
            <a:r>
              <a:rPr lang="zh-TW" altLang="en-US" sz="4800" dirty="0">
                <a:highlight>
                  <a:srgbClr val="FFFF00"/>
                </a:highlight>
                <a:ea typeface="華康儷中黑" panose="020B0509000000000000" pitchFamily="49" charset="-120"/>
              </a:rPr>
              <a:t>痛苦</a:t>
            </a:r>
            <a:r>
              <a:rPr lang="en-US" altLang="zh-TW" sz="4800" dirty="0">
                <a:highlight>
                  <a:srgbClr val="FFFF00"/>
                </a:highlight>
                <a:ea typeface="華康儷中黑" panose="020B0509000000000000" pitchFamily="49" charset="-120"/>
              </a:rPr>
              <a:t>?</a:t>
            </a:r>
            <a:r>
              <a:rPr lang="zh-TW" altLang="en-US" sz="4800" dirty="0">
                <a:highlight>
                  <a:srgbClr val="FFFF00"/>
                </a:highlight>
                <a:ea typeface="華康儷中黑" panose="020B0509000000000000" pitchFamily="49" charset="-120"/>
              </a:rPr>
              <a:t>是恩典</a:t>
            </a:r>
            <a:r>
              <a:rPr lang="en-US" altLang="zh-TW" sz="4800" dirty="0">
                <a:highlight>
                  <a:srgbClr val="FFFF00"/>
                </a:highlight>
                <a:ea typeface="華康儷中黑" panose="020B0509000000000000" pitchFamily="49" charset="-120"/>
              </a:rPr>
              <a:t>!</a:t>
            </a:r>
            <a:r>
              <a:rPr lang="zh-TW" altLang="en-US" sz="4800" dirty="0">
                <a:solidFill>
                  <a:srgbClr val="FF0000"/>
                </a:solidFill>
                <a:ea typeface="華康儷中黑" panose="020B0509000000000000" pitchFamily="49" charset="-120"/>
              </a:rPr>
              <a:t>禍兮福之所倚</a:t>
            </a:r>
            <a:r>
              <a:rPr lang="en-US" altLang="zh-TW" sz="4800" dirty="0">
                <a:solidFill>
                  <a:srgbClr val="FF0000"/>
                </a:solidFill>
                <a:ea typeface="華康儷中黑" panose="020B0509000000000000" pitchFamily="49" charset="-120"/>
              </a:rPr>
              <a:t>,</a:t>
            </a:r>
            <a:r>
              <a:rPr lang="zh-TW" altLang="en-US" sz="4800" dirty="0">
                <a:solidFill>
                  <a:srgbClr val="FF0000"/>
                </a:solidFill>
                <a:ea typeface="華康儷中黑" panose="020B0509000000000000" pitchFamily="49" charset="-120"/>
              </a:rPr>
              <a:t>福兮禍之所伏</a:t>
            </a:r>
            <a:r>
              <a:rPr lang="en-US" altLang="zh-TW" sz="4800" dirty="0">
                <a:ea typeface="華康儷中黑" panose="020B0509000000000000" pitchFamily="49" charset="-120"/>
              </a:rPr>
              <a:t> </a:t>
            </a:r>
          </a:p>
          <a:p>
            <a:pPr>
              <a:lnSpc>
                <a:spcPts val="5300"/>
              </a:lnSpc>
              <a:spcBef>
                <a:spcPts val="0"/>
              </a:spcBef>
            </a:pPr>
            <a:r>
              <a:rPr lang="en-US" altLang="zh-TW" sz="4800" dirty="0">
                <a:ea typeface="華康儷中黑" panose="020B0509000000000000" pitchFamily="49" charset="-120"/>
              </a:rPr>
              <a:t>What is this? It is divine food from Heaven! </a:t>
            </a:r>
            <a:r>
              <a:rPr lang="en-US" altLang="zh-TW" sz="4800" dirty="0">
                <a:highlight>
                  <a:srgbClr val="FFFF00"/>
                </a:highlight>
                <a:ea typeface="華康儷中黑" panose="020B0509000000000000" pitchFamily="49" charset="-120"/>
              </a:rPr>
              <a:t>Suffering? It is grace! </a:t>
            </a:r>
            <a:r>
              <a:rPr lang="en-US" altLang="zh-TW" sz="4800" dirty="0">
                <a:ea typeface="華康儷中黑" panose="020B0509000000000000" pitchFamily="49" charset="-120"/>
              </a:rPr>
              <a:t>“</a:t>
            </a:r>
            <a:r>
              <a:rPr lang="en-US" altLang="zh-TW" sz="4800" dirty="0">
                <a:solidFill>
                  <a:srgbClr val="FF0000"/>
                </a:solidFill>
                <a:ea typeface="華康儷中黑" panose="020B0509000000000000" pitchFamily="49" charset="-120"/>
              </a:rPr>
              <a:t>Misfortune foreshadows the fortune that is to come; </a:t>
            </a:r>
            <a:r>
              <a:rPr lang="en-US" altLang="zh-TW" sz="4800" dirty="0">
                <a:solidFill>
                  <a:srgbClr val="C00000"/>
                </a:solidFill>
                <a:ea typeface="華康儷中黑" panose="020B0509000000000000" pitchFamily="49" charset="-120"/>
              </a:rPr>
              <a:t>while Fortune is a precursor to the danger that awaits</a:t>
            </a:r>
            <a:r>
              <a:rPr lang="en-US" altLang="zh-TW" sz="4800" dirty="0">
                <a:ea typeface="華康儷中黑" panose="020B0509000000000000" pitchFamily="49" charset="-120"/>
              </a:rPr>
              <a:t>”.</a:t>
            </a:r>
          </a:p>
        </p:txBody>
      </p:sp>
    </p:spTree>
    <p:extLst>
      <p:ext uri="{BB962C8B-B14F-4D97-AF65-F5344CB8AC3E}">
        <p14:creationId xmlns:p14="http://schemas.microsoft.com/office/powerpoint/2010/main" val="3629327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spcAft>
                <a:spcPts val="1200"/>
              </a:spcAft>
            </a:pPr>
            <a:r>
              <a:rPr lang="zh-TW" altLang="en-US" sz="3900" spc="-150" dirty="0">
                <a:solidFill>
                  <a:srgbClr val="FF0000"/>
                </a:solidFill>
                <a:ea typeface="華康正顏楷體W7(P)" panose="03000700000000000000" pitchFamily="66" charset="-120"/>
              </a:rPr>
              <a:t>如果你們真的聽過耶穌</a:t>
            </a:r>
            <a:r>
              <a:rPr lang="en-US" altLang="zh-TW" sz="3900" spc="-150" dirty="0">
                <a:solidFill>
                  <a:srgbClr val="FF0000"/>
                </a:solidFill>
                <a:ea typeface="華康正顏楷體W7(P)" panose="03000700000000000000" pitchFamily="66" charset="-120"/>
              </a:rPr>
              <a:t>,</a:t>
            </a:r>
            <a:r>
              <a:rPr lang="zh-TW" altLang="en-US" sz="3900" spc="-150" dirty="0">
                <a:solidFill>
                  <a:srgbClr val="FF0000"/>
                </a:solidFill>
                <a:ea typeface="華康正顏楷體W7(P)" panose="03000700000000000000" pitchFamily="66" charset="-120"/>
              </a:rPr>
              <a:t>就該改變你們從前的生活</a:t>
            </a:r>
            <a:r>
              <a:rPr lang="en-US" altLang="zh-TW" sz="3900" spc="-150" dirty="0">
                <a:solidFill>
                  <a:srgbClr val="FF0000"/>
                </a:solidFill>
                <a:ea typeface="華康正顏楷體W7(P)" panose="03000700000000000000" pitchFamily="66" charset="-120"/>
              </a:rPr>
              <a:t>,</a:t>
            </a:r>
            <a:r>
              <a:rPr lang="zh-TW" altLang="en-US" sz="3900" spc="-150" dirty="0">
                <a:solidFill>
                  <a:srgbClr val="FF0000"/>
                </a:solidFill>
                <a:ea typeface="華康正顏楷體W7(P)" panose="03000700000000000000" pitchFamily="66" charset="-120"/>
              </a:rPr>
              <a:t>脫去舊人</a:t>
            </a:r>
            <a:r>
              <a:rPr lang="en-US" altLang="zh-TW" sz="3900" spc="-150" dirty="0">
                <a:solidFill>
                  <a:srgbClr val="FF0000"/>
                </a:solidFill>
                <a:ea typeface="華康正顏楷體W7(P)" panose="03000700000000000000" pitchFamily="66" charset="-120"/>
              </a:rPr>
              <a:t>,</a:t>
            </a:r>
            <a:r>
              <a:rPr lang="zh-TW" altLang="en-US" sz="3900" spc="-150" dirty="0">
                <a:solidFill>
                  <a:srgbClr val="FF0000"/>
                </a:solidFill>
                <a:ea typeface="華康正顏楷體W7(P)" panose="03000700000000000000" pitchFamily="66" charset="-120"/>
              </a:rPr>
              <a:t>穿上新人</a:t>
            </a:r>
            <a:r>
              <a:rPr lang="en-US" altLang="zh-TW" sz="3900" spc="-150" dirty="0">
                <a:solidFill>
                  <a:srgbClr val="FF0000"/>
                </a:solidFill>
                <a:ea typeface="華康正顏楷體W7(P)" panose="03000700000000000000" pitchFamily="66" charset="-120"/>
              </a:rPr>
              <a:t>,</a:t>
            </a:r>
            <a:r>
              <a:rPr lang="zh-TW" altLang="en-US" sz="3900" spc="-150" dirty="0">
                <a:solidFill>
                  <a:srgbClr val="FF0000"/>
                </a:solidFill>
                <a:ea typeface="華康正顏楷體W7(P)" panose="03000700000000000000" pitchFamily="66" charset="-120"/>
              </a:rPr>
              <a:t>即按照天主的肖像所造</a:t>
            </a:r>
            <a:r>
              <a:rPr lang="en-US" altLang="zh-TW" sz="3900" spc="-150" dirty="0">
                <a:solidFill>
                  <a:srgbClr val="FF0000"/>
                </a:solidFill>
                <a:ea typeface="華康正顏楷體W7(P)" panose="03000700000000000000" pitchFamily="66" charset="-120"/>
              </a:rPr>
              <a:t>,</a:t>
            </a:r>
            <a:r>
              <a:rPr lang="zh-TW" altLang="en-US" sz="3900" spc="-150" dirty="0">
                <a:solidFill>
                  <a:srgbClr val="FF0000"/>
                </a:solidFill>
                <a:highlight>
                  <a:srgbClr val="FFFF00"/>
                </a:highlight>
                <a:ea typeface="華康正顏楷體W7(P)" panose="03000700000000000000" pitchFamily="66" charset="-120"/>
              </a:rPr>
              <a:t>具有真實的正義和聖善的新人</a:t>
            </a:r>
            <a:r>
              <a:rPr lang="en-US" altLang="zh-TW" sz="3900" spc="-150" dirty="0">
                <a:solidFill>
                  <a:srgbClr val="FF0000"/>
                </a:solidFill>
                <a:ea typeface="華康正顏楷體W7(P)" panose="03000700000000000000" pitchFamily="66" charset="-120"/>
              </a:rPr>
              <a:t>.</a:t>
            </a:r>
          </a:p>
          <a:p>
            <a:pPr>
              <a:lnSpc>
                <a:spcPts val="4200"/>
              </a:lnSpc>
              <a:spcBef>
                <a:spcPts val="0"/>
              </a:spcBef>
            </a:pPr>
            <a:r>
              <a:rPr lang="en-US" altLang="zh-TW" sz="4000" spc="-100" dirty="0">
                <a:solidFill>
                  <a:srgbClr val="0033CC"/>
                </a:solidFill>
                <a:ea typeface="華康儷中黑" panose="020B0509000000000000" pitchFamily="49" charset="-120"/>
              </a:rPr>
              <a:t>If you have heard of Him and were taught in Him, as truth is in Jesus, that you should put away the </a:t>
            </a:r>
            <a:r>
              <a:rPr lang="en-US" altLang="zh-TW" sz="4000" spc="-100" dirty="0">
                <a:solidFill>
                  <a:srgbClr val="0033CC"/>
                </a:solidFill>
                <a:highlight>
                  <a:srgbClr val="FFFF00"/>
                </a:highlight>
                <a:ea typeface="華康儷中黑" panose="020B0509000000000000" pitchFamily="49" charset="-120"/>
              </a:rPr>
              <a:t>old self </a:t>
            </a:r>
            <a:r>
              <a:rPr lang="en-US" altLang="zh-TW" sz="4000" spc="-100" dirty="0">
                <a:solidFill>
                  <a:srgbClr val="0033CC"/>
                </a:solidFill>
                <a:ea typeface="華康儷中黑" panose="020B0509000000000000" pitchFamily="49" charset="-120"/>
              </a:rPr>
              <a:t>of your </a:t>
            </a:r>
            <a:r>
              <a:rPr lang="en-US" altLang="zh-TW" sz="4000" spc="-100" dirty="0">
                <a:solidFill>
                  <a:srgbClr val="FFFF00"/>
                </a:solidFill>
                <a:highlight>
                  <a:srgbClr val="0033CC"/>
                </a:highlight>
                <a:ea typeface="華康儷中黑" panose="020B0509000000000000" pitchFamily="49" charset="-120"/>
              </a:rPr>
              <a:t>former way of life</a:t>
            </a:r>
            <a:r>
              <a:rPr lang="en-US" altLang="zh-TW" sz="4000" spc="-100" dirty="0">
                <a:solidFill>
                  <a:srgbClr val="0033CC"/>
                </a:solidFill>
                <a:ea typeface="華康儷中黑" panose="020B0509000000000000" pitchFamily="49" charset="-120"/>
              </a:rPr>
              <a:t>, corrupted through deceitful desires, and be renewed in the spirit of your minds, and put on the </a:t>
            </a:r>
          </a:p>
          <a:p>
            <a:pPr>
              <a:lnSpc>
                <a:spcPts val="4200"/>
              </a:lnSpc>
              <a:spcBef>
                <a:spcPts val="0"/>
              </a:spcBef>
            </a:pPr>
            <a:r>
              <a:rPr lang="en-US" altLang="zh-TW" sz="4000" spc="-100" dirty="0">
                <a:solidFill>
                  <a:srgbClr val="0033CC"/>
                </a:solidFill>
                <a:highlight>
                  <a:srgbClr val="FFFF00"/>
                </a:highlight>
                <a:ea typeface="華康儷中黑" panose="020B0509000000000000" pitchFamily="49" charset="-120"/>
              </a:rPr>
              <a:t>new self</a:t>
            </a:r>
            <a:r>
              <a:rPr lang="en-US" altLang="zh-TW" sz="4000" spc="-100" dirty="0">
                <a:solidFill>
                  <a:srgbClr val="0033CC"/>
                </a:solidFill>
                <a:ea typeface="華康儷中黑" panose="020B0509000000000000" pitchFamily="49" charset="-120"/>
              </a:rPr>
              <a:t>, </a:t>
            </a:r>
            <a:r>
              <a:rPr lang="en-US" altLang="zh-TW" sz="4000" spc="-100" dirty="0">
                <a:solidFill>
                  <a:srgbClr val="FFFF00"/>
                </a:solidFill>
                <a:highlight>
                  <a:srgbClr val="0033CC"/>
                </a:highlight>
                <a:ea typeface="華康儷中黑" panose="020B0509000000000000" pitchFamily="49" charset="-120"/>
              </a:rPr>
              <a:t>created in God's way </a:t>
            </a:r>
            <a:r>
              <a:rPr lang="en-US" altLang="zh-TW" sz="4000" spc="-100" dirty="0">
                <a:solidFill>
                  <a:srgbClr val="0033CC"/>
                </a:solidFill>
                <a:ea typeface="華康儷中黑" panose="020B0509000000000000" pitchFamily="49" charset="-120"/>
              </a:rPr>
              <a:t>in righteousness and holiness of truth.</a:t>
            </a:r>
          </a:p>
        </p:txBody>
      </p:sp>
    </p:spTree>
    <p:extLst>
      <p:ext uri="{BB962C8B-B14F-4D97-AF65-F5344CB8AC3E}">
        <p14:creationId xmlns:p14="http://schemas.microsoft.com/office/powerpoint/2010/main" val="409276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624736"/>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恭讀出谷紀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16:2-4, 12-15</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那時候，以色列子民全會眾，在曠野抱怨梅瑟和亞郎，說：「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巴不得我們在埃及國，坐在肉鍋旁，吃飽時，死在上主手中！你們領我們到曠野來，是想叫我們全會眾都餓死嗎？</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上主對梅瑟說：「看，我要從天上，給你們降下食物；百姓要每天出去，拾取當日所需要的，為試探他們，是否遵行我的法律。</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pPr>
            <a:r>
              <a:rPr lang="zh-TW" altLang="en-US" sz="4800" dirty="0">
                <a:ea typeface="華康儷中黑" panose="020B0509000000000000" pitchFamily="49" charset="-120"/>
              </a:rPr>
              <a:t>聽過耶穌必須包括按照天主的</a:t>
            </a:r>
            <a:endParaRPr lang="en-US" altLang="zh-TW" sz="4800" dirty="0">
              <a:ea typeface="華康儷中黑" panose="020B0509000000000000" pitchFamily="49" charset="-120"/>
            </a:endParaRPr>
          </a:p>
          <a:p>
            <a:pPr>
              <a:spcBef>
                <a:spcPts val="0"/>
              </a:spcBef>
            </a:pPr>
            <a:r>
              <a:rPr lang="zh-TW" altLang="en-US" sz="4800" dirty="0">
                <a:ea typeface="華康儷中黑" panose="020B0509000000000000" pitchFamily="49" charset="-120"/>
              </a:rPr>
              <a:t>計劃去</a:t>
            </a:r>
            <a:r>
              <a:rPr lang="zh-TW" altLang="en-US" sz="4800" dirty="0">
                <a:solidFill>
                  <a:srgbClr val="FFFF00"/>
                </a:solidFill>
                <a:highlight>
                  <a:srgbClr val="FF0000"/>
                </a:highlight>
                <a:ea typeface="華康儷中黑" panose="020B0509000000000000" pitchFamily="49" charset="-120"/>
              </a:rPr>
              <a:t>自我改造</a:t>
            </a:r>
            <a:r>
              <a:rPr lang="en-US" altLang="zh-TW" sz="4800" dirty="0">
                <a:ea typeface="華康儷中黑" panose="020B0509000000000000" pitchFamily="49" charset="-120"/>
              </a:rPr>
              <a:t>.</a:t>
            </a:r>
          </a:p>
          <a:p>
            <a:pPr>
              <a:spcBef>
                <a:spcPts val="0"/>
              </a:spcBef>
              <a:spcAft>
                <a:spcPts val="1200"/>
              </a:spcAft>
            </a:pPr>
            <a:r>
              <a:rPr lang="zh-TW" altLang="en-US" sz="4800" dirty="0">
                <a:ea typeface="華康儷中黑" panose="020B0509000000000000" pitchFamily="49" charset="-120"/>
              </a:rPr>
              <a:t>後面介紹一個「宏觀」讀經法</a:t>
            </a:r>
            <a:r>
              <a:rPr lang="en-US" altLang="zh-TW" sz="4800" dirty="0">
                <a:ea typeface="華康儷中黑" panose="020B0509000000000000" pitchFamily="49" charset="-120"/>
              </a:rPr>
              <a:t>.</a:t>
            </a:r>
          </a:p>
          <a:p>
            <a:pPr>
              <a:spcBef>
                <a:spcPts val="0"/>
              </a:spcBef>
            </a:pPr>
            <a:r>
              <a:rPr lang="en-US" altLang="zh-TW" sz="4800" dirty="0">
                <a:ea typeface="華康儷中黑" panose="020B0509000000000000" pitchFamily="49" charset="-120"/>
              </a:rPr>
              <a:t>Having heard the Word, we must </a:t>
            </a:r>
            <a:r>
              <a:rPr lang="en-US" altLang="zh-TW" sz="4800" dirty="0">
                <a:solidFill>
                  <a:srgbClr val="FF0000"/>
                </a:solidFill>
                <a:ea typeface="華康儷中黑" panose="020B0509000000000000" pitchFamily="49" charset="-120"/>
              </a:rPr>
              <a:t>transform ourselves to be part of God’s plan</a:t>
            </a:r>
            <a:r>
              <a:rPr lang="en-US" altLang="zh-TW" sz="4800" dirty="0">
                <a:ea typeface="華康儷中黑" panose="020B0509000000000000" pitchFamily="49" charset="-120"/>
              </a:rPr>
              <a:t>. Here, I introduce a “macro” approach to </a:t>
            </a:r>
            <a:r>
              <a:rPr lang="en-US" altLang="zh-TW" sz="4800" dirty="0">
                <a:solidFill>
                  <a:schemeClr val="bg1"/>
                </a:solidFill>
                <a:highlight>
                  <a:srgbClr val="FF0000"/>
                </a:highlight>
                <a:ea typeface="華康儷中黑" panose="020B0509000000000000" pitchFamily="49" charset="-120"/>
              </a:rPr>
              <a:t>reading</a:t>
            </a:r>
            <a:r>
              <a:rPr lang="en-US" altLang="zh-TW" sz="4800" dirty="0">
                <a:ea typeface="華康儷中黑" panose="020B0509000000000000" pitchFamily="49" charset="-120"/>
              </a:rPr>
              <a:t> and </a:t>
            </a:r>
            <a:r>
              <a:rPr lang="en-US" altLang="zh-TW" sz="4800" dirty="0">
                <a:solidFill>
                  <a:schemeClr val="bg1"/>
                </a:solidFill>
                <a:highlight>
                  <a:srgbClr val="FF0000"/>
                </a:highlight>
                <a:ea typeface="華康儷中黑" panose="020B0509000000000000" pitchFamily="49" charset="-120"/>
              </a:rPr>
              <a:t>living</a:t>
            </a:r>
            <a:r>
              <a:rPr lang="en-US" altLang="zh-TW" sz="4800" dirty="0">
                <a:ea typeface="華康儷中黑" panose="020B0509000000000000" pitchFamily="49" charset="-120"/>
              </a:rPr>
              <a:t> the Bible.</a:t>
            </a:r>
          </a:p>
        </p:txBody>
      </p:sp>
    </p:spTree>
    <p:extLst>
      <p:ext uri="{BB962C8B-B14F-4D97-AF65-F5344CB8AC3E}">
        <p14:creationId xmlns:p14="http://schemas.microsoft.com/office/powerpoint/2010/main" val="3802211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spcAft>
                <a:spcPts val="600"/>
              </a:spcAft>
            </a:pPr>
            <a:r>
              <a:rPr lang="en-US" altLang="zh-TW" sz="4000" dirty="0">
                <a:ea typeface="華康儷中黑" panose="020B0509000000000000" pitchFamily="49" charset="-120"/>
              </a:rPr>
              <a:t>1.</a:t>
            </a:r>
            <a:r>
              <a:rPr lang="zh-TW" altLang="en-US" sz="4000" dirty="0">
                <a:ea typeface="華康儷中黑" panose="020B0509000000000000" pitchFamily="49" charset="-120"/>
              </a:rPr>
              <a:t>不能</a:t>
            </a:r>
            <a:r>
              <a:rPr lang="zh-TW" altLang="en-US" sz="4000" dirty="0">
                <a:solidFill>
                  <a:srgbClr val="FF0000"/>
                </a:solidFill>
                <a:highlight>
                  <a:srgbClr val="FFFF00"/>
                </a:highlight>
                <a:ea typeface="華康儷中黑" panose="020B0509000000000000" pitchFamily="49" charset="-120"/>
              </a:rPr>
              <a:t>信仰疲勞</a:t>
            </a:r>
            <a:r>
              <a:rPr lang="zh-TW" altLang="en-US" sz="4000" dirty="0">
                <a:ea typeface="華康儷中黑" panose="020B0509000000000000" pitchFamily="49" charset="-120"/>
              </a:rPr>
              <a:t>或</a:t>
            </a:r>
            <a:r>
              <a:rPr lang="zh-TW" altLang="en-US" sz="4000" dirty="0">
                <a:solidFill>
                  <a:srgbClr val="FF0000"/>
                </a:solidFill>
                <a:highlight>
                  <a:srgbClr val="FFFF00"/>
                </a:highlight>
                <a:ea typeface="華康儷中黑" panose="020B0509000000000000" pitchFamily="49" charset="-120"/>
              </a:rPr>
              <a:t>理想麻木</a:t>
            </a:r>
            <a:endParaRPr lang="en-US" altLang="zh-TW" sz="4000" dirty="0">
              <a:solidFill>
                <a:srgbClr val="FF0000"/>
              </a:solidFill>
              <a:highlight>
                <a:srgbClr val="FFFF00"/>
              </a:highlight>
              <a:ea typeface="華康儷中黑" panose="020B0509000000000000" pitchFamily="49" charset="-120"/>
            </a:endParaRPr>
          </a:p>
          <a:p>
            <a:pPr>
              <a:lnSpc>
                <a:spcPts val="4000"/>
              </a:lnSpc>
              <a:spcBef>
                <a:spcPts val="0"/>
              </a:spcBef>
            </a:pPr>
            <a:r>
              <a:rPr lang="en-US" altLang="zh-TW" sz="4000" dirty="0">
                <a:ea typeface="華康儷中黑" panose="020B0509000000000000" pitchFamily="49" charset="-120"/>
              </a:rPr>
              <a:t>One must not succumb to indifference or </a:t>
            </a:r>
            <a:r>
              <a:rPr lang="en-US" altLang="zh-TW" sz="4000" dirty="0">
                <a:highlight>
                  <a:srgbClr val="FFFF00"/>
                </a:highlight>
                <a:ea typeface="華康儷中黑" panose="020B0509000000000000" pitchFamily="49" charset="-120"/>
              </a:rPr>
              <a:t>fatigue</a:t>
            </a:r>
            <a:r>
              <a:rPr lang="en-US" altLang="zh-TW" sz="4000" dirty="0">
                <a:ea typeface="華康儷中黑" panose="020B0509000000000000" pitchFamily="49" charset="-120"/>
              </a:rPr>
              <a:t> from faith or become </a:t>
            </a:r>
          </a:p>
          <a:p>
            <a:pPr>
              <a:lnSpc>
                <a:spcPts val="4000"/>
              </a:lnSpc>
              <a:spcBef>
                <a:spcPts val="0"/>
              </a:spcBef>
              <a:spcAft>
                <a:spcPts val="1800"/>
              </a:spcAft>
            </a:pPr>
            <a:r>
              <a:rPr lang="en-US" altLang="zh-TW" sz="4000" dirty="0">
                <a:highlight>
                  <a:srgbClr val="FFFF00"/>
                </a:highlight>
                <a:ea typeface="華康儷中黑" panose="020B0509000000000000" pitchFamily="49" charset="-120"/>
              </a:rPr>
              <a:t>numb to ideals</a:t>
            </a:r>
            <a:r>
              <a:rPr lang="en-US" altLang="zh-TW" sz="4000" dirty="0">
                <a:ea typeface="華康儷中黑" panose="020B0509000000000000" pitchFamily="49" charset="-120"/>
              </a:rPr>
              <a:t>.</a:t>
            </a:r>
          </a:p>
          <a:p>
            <a:pPr>
              <a:spcBef>
                <a:spcPts val="0"/>
              </a:spcBef>
              <a:spcAft>
                <a:spcPts val="600"/>
              </a:spcAft>
            </a:pPr>
            <a:r>
              <a:rPr lang="en-US" altLang="zh-TW" sz="4000" dirty="0">
                <a:ea typeface="華康儷中黑" panose="020B0509000000000000" pitchFamily="49" charset="-120"/>
              </a:rPr>
              <a:t>2.</a:t>
            </a:r>
            <a:r>
              <a:rPr lang="zh-TW" altLang="en-US" sz="4000" dirty="0">
                <a:solidFill>
                  <a:srgbClr val="FF0000"/>
                </a:solidFill>
                <a:ea typeface="華康儷中黑" panose="020B0509000000000000" pitchFamily="49" charset="-120"/>
              </a:rPr>
              <a:t>閱讀</a:t>
            </a:r>
            <a:r>
              <a:rPr lang="en-US" altLang="zh-TW" sz="2800" dirty="0">
                <a:ea typeface="華康儷中黑" panose="020B0509000000000000" pitchFamily="49" charset="-120"/>
              </a:rPr>
              <a:t>(</a:t>
            </a:r>
            <a:r>
              <a:rPr lang="zh-TW" altLang="en-US" sz="2800" dirty="0">
                <a:ea typeface="華康儷中黑" panose="020B0509000000000000" pitchFamily="49" charset="-120"/>
              </a:rPr>
              <a:t>聖經</a:t>
            </a:r>
            <a:r>
              <a:rPr lang="en-US" altLang="zh-TW" sz="2800" dirty="0">
                <a:ea typeface="華康儷中黑" panose="020B0509000000000000" pitchFamily="49" charset="-120"/>
              </a:rPr>
              <a:t>)</a:t>
            </a:r>
            <a:r>
              <a:rPr lang="en-US" altLang="zh-TW" sz="4000" dirty="0">
                <a:ea typeface="華康儷中黑" panose="020B0509000000000000" pitchFamily="49" charset="-120"/>
              </a:rPr>
              <a:t>,</a:t>
            </a:r>
            <a:r>
              <a:rPr lang="zh-TW" altLang="en-US" sz="4000" dirty="0">
                <a:ea typeface="華康儷中黑" panose="020B0509000000000000" pitchFamily="49" charset="-120"/>
              </a:rPr>
              <a:t>包括要</a:t>
            </a:r>
            <a:r>
              <a:rPr lang="zh-TW" altLang="en-US" sz="4000" dirty="0">
                <a:solidFill>
                  <a:srgbClr val="FF0000"/>
                </a:solidFill>
                <a:ea typeface="華康儷中黑" panose="020B0509000000000000" pitchFamily="49" charset="-120"/>
              </a:rPr>
              <a:t>默想</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生活</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反思</a:t>
            </a:r>
            <a:r>
              <a:rPr lang="en-US" altLang="zh-TW" sz="4000" dirty="0">
                <a:ea typeface="華康儷中黑" panose="020B0509000000000000" pitchFamily="49" charset="-120"/>
              </a:rPr>
              <a:t> </a:t>
            </a:r>
          </a:p>
          <a:p>
            <a:pPr>
              <a:lnSpc>
                <a:spcPts val="4000"/>
              </a:lnSpc>
              <a:spcBef>
                <a:spcPts val="0"/>
              </a:spcBef>
              <a:spcAft>
                <a:spcPts val="1800"/>
              </a:spcAft>
            </a:pPr>
            <a:r>
              <a:rPr lang="en-US" altLang="zh-TW" sz="4000" dirty="0">
                <a:ea typeface="華康儷中黑" panose="020B0509000000000000" pitchFamily="49" charset="-120"/>
              </a:rPr>
              <a:t>When reading the Bible, we need to meditate, live by the tenets, reflect</a:t>
            </a:r>
          </a:p>
          <a:p>
            <a:pPr>
              <a:spcBef>
                <a:spcPts val="0"/>
              </a:spcBef>
              <a:spcAft>
                <a:spcPts val="600"/>
              </a:spcAft>
            </a:pPr>
            <a:r>
              <a:rPr lang="en-US" altLang="zh-TW" sz="4000" dirty="0">
                <a:ea typeface="華康儷中黑" panose="020B0509000000000000" pitchFamily="49" charset="-120"/>
              </a:rPr>
              <a:t>3.</a:t>
            </a:r>
            <a:r>
              <a:rPr lang="zh-TW" altLang="en-US" sz="4000" dirty="0">
                <a:solidFill>
                  <a:srgbClr val="FF0000"/>
                </a:solidFill>
                <a:highlight>
                  <a:srgbClr val="FFFF00"/>
                </a:highlight>
                <a:ea typeface="華康儷中黑" panose="020B0509000000000000" pitchFamily="49" charset="-120"/>
              </a:rPr>
              <a:t>宣講</a:t>
            </a:r>
            <a:r>
              <a:rPr lang="zh-TW" altLang="en-US" sz="4000" dirty="0">
                <a:ea typeface="華康儷中黑" panose="020B0509000000000000" pitchFamily="49" charset="-120"/>
              </a:rPr>
              <a:t>信仰是豐富和鞏固信仰的好方法</a:t>
            </a:r>
            <a:endParaRPr lang="en-US" altLang="zh-TW" sz="4000" dirty="0">
              <a:ea typeface="華康儷中黑" panose="020B0509000000000000" pitchFamily="49" charset="-120"/>
            </a:endParaRPr>
          </a:p>
          <a:p>
            <a:pPr>
              <a:lnSpc>
                <a:spcPts val="4000"/>
              </a:lnSpc>
              <a:spcBef>
                <a:spcPts val="0"/>
              </a:spcBef>
            </a:pPr>
            <a:r>
              <a:rPr lang="en-US" altLang="zh-TW" sz="4000" dirty="0">
                <a:ea typeface="華康儷中黑" panose="020B0509000000000000" pitchFamily="49" charset="-120"/>
              </a:rPr>
              <a:t>Sharing our beliefs is a good method to enrich and strengthen our faith.</a:t>
            </a:r>
          </a:p>
          <a:p>
            <a:pPr>
              <a:spcBef>
                <a:spcPts val="0"/>
              </a:spcBef>
            </a:pP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31025389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lgn="l">
              <a:spcBef>
                <a:spcPts val="0"/>
              </a:spcBef>
            </a:pPr>
            <a:r>
              <a:rPr lang="en-US" altLang="zh-TW" sz="4000" dirty="0">
                <a:ea typeface="華康儷中黑" panose="020B0509000000000000" pitchFamily="49" charset="-120"/>
              </a:rPr>
              <a:t>      4.</a:t>
            </a:r>
            <a:r>
              <a:rPr lang="zh-TW" altLang="en-US" sz="4000" dirty="0">
                <a:ea typeface="華康儷中黑" panose="020B0509000000000000" pitchFamily="49" charset="-120"/>
              </a:rPr>
              <a:t>多角度聆聽主日講道</a:t>
            </a:r>
            <a:r>
              <a:rPr lang="en-US" altLang="zh-TW" sz="4000" dirty="0">
                <a:ea typeface="華康儷中黑" panose="020B0509000000000000" pitchFamily="49" charset="-120"/>
              </a:rPr>
              <a:t>:</a:t>
            </a:r>
          </a:p>
          <a:p>
            <a:pPr algn="l">
              <a:spcBef>
                <a:spcPts val="0"/>
              </a:spcBef>
            </a:pPr>
            <a:r>
              <a:rPr lang="en-US" altLang="zh-TW" sz="4000" dirty="0">
                <a:solidFill>
                  <a:srgbClr val="FF0000"/>
                </a:solidFill>
                <a:ea typeface="華康儷中黑" panose="020B0509000000000000" pitchFamily="49" charset="-120"/>
              </a:rPr>
              <a:t>         A.</a:t>
            </a:r>
            <a:r>
              <a:rPr lang="zh-TW" altLang="en-US" sz="4000" dirty="0">
                <a:solidFill>
                  <a:srgbClr val="FF0000"/>
                </a:solidFill>
                <a:ea typeface="華康儷中黑" panose="020B0509000000000000" pitchFamily="49" charset="-120"/>
              </a:rPr>
              <a:t>現場</a:t>
            </a:r>
            <a:r>
              <a:rPr lang="zh-TW" altLang="en-US" sz="4000" dirty="0">
                <a:ea typeface="華康儷中黑" panose="020B0509000000000000" pitchFamily="49" charset="-120"/>
              </a:rPr>
              <a:t>聽道</a:t>
            </a:r>
            <a:r>
              <a:rPr lang="en-US" altLang="zh-TW" sz="2800" dirty="0">
                <a:ea typeface="華康儷中黑" panose="020B0509000000000000" pitchFamily="49" charset="-120"/>
              </a:rPr>
              <a:t>(</a:t>
            </a:r>
            <a:r>
              <a:rPr lang="zh-TW" altLang="en-US" sz="2800" dirty="0">
                <a:ea typeface="華康儷中黑" panose="020B0509000000000000" pitchFamily="49" charset="-120"/>
              </a:rPr>
              <a:t>堂區</a:t>
            </a:r>
            <a:r>
              <a:rPr lang="en-US" altLang="zh-TW" sz="2800" dirty="0">
                <a:ea typeface="華康儷中黑" panose="020B0509000000000000" pitchFamily="49" charset="-120"/>
              </a:rPr>
              <a:t>) </a:t>
            </a:r>
          </a:p>
          <a:p>
            <a:pPr algn="l">
              <a:spcBef>
                <a:spcPts val="0"/>
              </a:spcBef>
            </a:pPr>
            <a:r>
              <a:rPr lang="en-US" altLang="zh-TW" sz="4000" dirty="0">
                <a:solidFill>
                  <a:srgbClr val="FF0000"/>
                </a:solidFill>
                <a:ea typeface="華康儷中黑" panose="020B0509000000000000" pitchFamily="49" charset="-120"/>
              </a:rPr>
              <a:t>         </a:t>
            </a:r>
            <a:r>
              <a:rPr lang="en-US" altLang="zh-TW" sz="4000" dirty="0" err="1">
                <a:solidFill>
                  <a:srgbClr val="FF0000"/>
                </a:solidFill>
                <a:ea typeface="華康儷中黑" panose="020B0509000000000000" pitchFamily="49" charset="-120"/>
              </a:rPr>
              <a:t>B.</a:t>
            </a:r>
            <a:r>
              <a:rPr lang="en-US" altLang="zh-TW" sz="4000" spc="-100" dirty="0" err="1">
                <a:solidFill>
                  <a:srgbClr val="FF0000"/>
                </a:solidFill>
                <a:ea typeface="華康儷中黑" panose="020B0509000000000000" pitchFamily="49" charset="-120"/>
              </a:rPr>
              <a:t>YouTube</a:t>
            </a:r>
            <a:r>
              <a:rPr lang="zh-TW" altLang="en-US" sz="4000" dirty="0">
                <a:highlight>
                  <a:srgbClr val="FFFF00"/>
                </a:highlight>
                <a:ea typeface="華康儷中黑" panose="020B0509000000000000" pitchFamily="49" charset="-120"/>
              </a:rPr>
              <a:t>徐神父講道</a:t>
            </a:r>
            <a:r>
              <a:rPr lang="en-US" altLang="zh-TW" sz="4000" dirty="0">
                <a:ea typeface="華康儷中黑" panose="020B0509000000000000" pitchFamily="49" charset="-120"/>
              </a:rPr>
              <a:t>;</a:t>
            </a:r>
          </a:p>
          <a:p>
            <a:pPr algn="l">
              <a:spcBef>
                <a:spcPts val="0"/>
              </a:spcBef>
              <a:spcAft>
                <a:spcPts val="2400"/>
              </a:spcAft>
            </a:pPr>
            <a:r>
              <a:rPr lang="en-US" altLang="zh-TW" sz="4000" dirty="0">
                <a:solidFill>
                  <a:srgbClr val="FF0000"/>
                </a:solidFill>
                <a:ea typeface="華康儷中黑" panose="020B0509000000000000" pitchFamily="49" charset="-120"/>
              </a:rPr>
              <a:t>         C.</a:t>
            </a:r>
            <a:r>
              <a:rPr lang="zh-TW" altLang="en-US" sz="4000" dirty="0">
                <a:solidFill>
                  <a:srgbClr val="FF0000"/>
                </a:solidFill>
                <a:ea typeface="華康儷中黑" panose="020B0509000000000000" pitchFamily="49" charset="-120"/>
              </a:rPr>
              <a:t>主日八分半</a:t>
            </a:r>
            <a:r>
              <a:rPr lang="zh-TW" altLang="en-US" sz="4000" dirty="0">
                <a:ea typeface="華康儷中黑" panose="020B0509000000000000" pitchFamily="49" charset="-120"/>
              </a:rPr>
              <a:t>講道</a:t>
            </a:r>
            <a:r>
              <a:rPr lang="en-US" altLang="zh-TW" dirty="0">
                <a:ea typeface="華康儷中黑" panose="020B0509000000000000" pitchFamily="49" charset="-120"/>
              </a:rPr>
              <a:t>(</a:t>
            </a:r>
            <a:r>
              <a:rPr lang="zh-TW" altLang="en-US" dirty="0">
                <a:ea typeface="華康儷中黑" panose="020B0509000000000000" pitchFamily="49" charset="-120"/>
              </a:rPr>
              <a:t>教研網站</a:t>
            </a:r>
            <a:r>
              <a:rPr lang="en-US" altLang="zh-TW" dirty="0">
                <a:ea typeface="華康儷中黑" panose="020B0509000000000000" pitchFamily="49" charset="-120"/>
              </a:rPr>
              <a:t>)</a:t>
            </a:r>
          </a:p>
          <a:p>
            <a:pPr>
              <a:lnSpc>
                <a:spcPts val="4600"/>
              </a:lnSpc>
              <a:spcBef>
                <a:spcPts val="0"/>
              </a:spcBef>
            </a:pPr>
            <a:r>
              <a:rPr lang="en-US" altLang="zh-TW" sz="4000" dirty="0">
                <a:ea typeface="華康儷中黑" panose="020B0509000000000000" pitchFamily="49" charset="-120"/>
              </a:rPr>
              <a:t>Listen to Sunday sermons from multiple perspectives: </a:t>
            </a:r>
          </a:p>
          <a:p>
            <a:pPr>
              <a:lnSpc>
                <a:spcPts val="4600"/>
              </a:lnSpc>
              <a:spcBef>
                <a:spcPts val="0"/>
              </a:spcBef>
            </a:pPr>
            <a:r>
              <a:rPr lang="en-US" altLang="zh-TW" sz="4000" dirty="0">
                <a:solidFill>
                  <a:srgbClr val="FF0000"/>
                </a:solidFill>
                <a:highlight>
                  <a:srgbClr val="FFFF00"/>
                </a:highlight>
                <a:ea typeface="華康儷中黑" panose="020B0509000000000000" pitchFamily="49" charset="-120"/>
              </a:rPr>
              <a:t>A.</a:t>
            </a:r>
            <a:r>
              <a:rPr lang="en-US" altLang="zh-TW" sz="4000" dirty="0">
                <a:ea typeface="華康儷中黑" panose="020B0509000000000000" pitchFamily="49" charset="-120"/>
              </a:rPr>
              <a:t>by attending in person at different parishes; </a:t>
            </a:r>
            <a:r>
              <a:rPr lang="en-US" altLang="zh-TW" sz="4000" dirty="0" err="1">
                <a:solidFill>
                  <a:srgbClr val="FF0000"/>
                </a:solidFill>
                <a:highlight>
                  <a:srgbClr val="FFFF00"/>
                </a:highlight>
                <a:ea typeface="華康儷中黑" panose="020B0509000000000000" pitchFamily="49" charset="-120"/>
              </a:rPr>
              <a:t>B.</a:t>
            </a:r>
            <a:r>
              <a:rPr lang="en-US" altLang="zh-TW" sz="4000" dirty="0" err="1">
                <a:solidFill>
                  <a:srgbClr val="FF0000"/>
                </a:solidFill>
                <a:ea typeface="華康儷中黑" panose="020B0509000000000000" pitchFamily="49" charset="-120"/>
              </a:rPr>
              <a:t>Father</a:t>
            </a:r>
            <a:r>
              <a:rPr lang="en-US" altLang="zh-TW" sz="4000" dirty="0">
                <a:solidFill>
                  <a:srgbClr val="FF0000"/>
                </a:solidFill>
                <a:ea typeface="華康儷中黑" panose="020B0509000000000000" pitchFamily="49" charset="-120"/>
              </a:rPr>
              <a:t> Xu's </a:t>
            </a:r>
            <a:r>
              <a:rPr lang="en-US" altLang="zh-TW" sz="4000" spc="-150" dirty="0">
                <a:solidFill>
                  <a:srgbClr val="FF0000"/>
                </a:solidFill>
                <a:ea typeface="華康儷中黑" panose="020B0509000000000000" pitchFamily="49" charset="-120"/>
              </a:rPr>
              <a:t>YouTube</a:t>
            </a:r>
            <a:r>
              <a:rPr lang="en-US" altLang="zh-TW" sz="4000" dirty="0">
                <a:solidFill>
                  <a:srgbClr val="FF0000"/>
                </a:solidFill>
                <a:ea typeface="華康儷中黑" panose="020B0509000000000000" pitchFamily="49" charset="-120"/>
              </a:rPr>
              <a:t> sermons</a:t>
            </a:r>
            <a:r>
              <a:rPr lang="en-US" altLang="zh-TW" sz="4000" dirty="0">
                <a:ea typeface="華康儷中黑" panose="020B0509000000000000" pitchFamily="49" charset="-120"/>
              </a:rPr>
              <a:t>; </a:t>
            </a:r>
            <a:r>
              <a:rPr lang="en-US" altLang="zh-TW" sz="4000" dirty="0" err="1">
                <a:solidFill>
                  <a:srgbClr val="FF0000"/>
                </a:solidFill>
                <a:highlight>
                  <a:srgbClr val="FFFF00"/>
                </a:highlight>
                <a:ea typeface="華康儷中黑" panose="020B0509000000000000" pitchFamily="49" charset="-120"/>
              </a:rPr>
              <a:t>C.</a:t>
            </a:r>
            <a:r>
              <a:rPr lang="en-US" altLang="zh-TW" sz="4000" dirty="0" err="1">
                <a:ea typeface="華康儷中黑" panose="020B0509000000000000" pitchFamily="49" charset="-120"/>
              </a:rPr>
              <a:t>“Sunday</a:t>
            </a:r>
            <a:r>
              <a:rPr lang="en-US" altLang="zh-TW" sz="4000" dirty="0">
                <a:ea typeface="華康儷中黑" panose="020B0509000000000000" pitchFamily="49" charset="-120"/>
              </a:rPr>
              <a:t> 8.5-minute” sermons </a:t>
            </a:r>
            <a:r>
              <a:rPr lang="en-US" altLang="zh-TW" sz="2800" dirty="0">
                <a:ea typeface="華康儷中黑" panose="020B0509000000000000" pitchFamily="49" charset="-120"/>
              </a:rPr>
              <a:t>(on the CIRS Network)</a:t>
            </a:r>
          </a:p>
          <a:p>
            <a:pPr>
              <a:spcBef>
                <a:spcPts val="0"/>
              </a:spcBef>
            </a:pP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3910251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404664"/>
            <a:ext cx="9073008" cy="6264696"/>
          </a:xfrm>
        </p:spPr>
        <p:txBody>
          <a:bodyPr/>
          <a:lstStyle/>
          <a:p>
            <a:pPr>
              <a:spcBef>
                <a:spcPts val="0"/>
              </a:spcBef>
            </a:pPr>
            <a:r>
              <a:rPr lang="zh-TW" altLang="en-US" sz="5000" dirty="0">
                <a:solidFill>
                  <a:srgbClr val="FF0000"/>
                </a:solidFill>
                <a:ea typeface="華康正顏楷體W7(P)" panose="03000700000000000000" pitchFamily="66" charset="-120"/>
              </a:rPr>
              <a:t>你們尋找我</a:t>
            </a:r>
            <a:r>
              <a:rPr lang="en-US" altLang="zh-TW" sz="5000" dirty="0">
                <a:solidFill>
                  <a:srgbClr val="FF0000"/>
                </a:solidFill>
                <a:ea typeface="華康正顏楷體W7(P)" panose="03000700000000000000" pitchFamily="66" charset="-120"/>
              </a:rPr>
              <a:t>,</a:t>
            </a:r>
            <a:r>
              <a:rPr lang="zh-TW" altLang="en-US" sz="5000" dirty="0">
                <a:solidFill>
                  <a:srgbClr val="FF0000"/>
                </a:solidFill>
                <a:ea typeface="華康正顏楷體W7(P)" panose="03000700000000000000" pitchFamily="66" charset="-120"/>
              </a:rPr>
              <a:t>並不是因為看到了</a:t>
            </a:r>
            <a:endParaRPr lang="en-US" altLang="zh-TW" sz="5000" dirty="0">
              <a:solidFill>
                <a:srgbClr val="FF0000"/>
              </a:solidFill>
              <a:ea typeface="華康正顏楷體W7(P)" panose="03000700000000000000" pitchFamily="66" charset="-120"/>
            </a:endParaRPr>
          </a:p>
          <a:p>
            <a:pPr>
              <a:spcBef>
                <a:spcPts val="0"/>
              </a:spcBef>
              <a:spcAft>
                <a:spcPts val="1800"/>
              </a:spcAft>
            </a:pPr>
            <a:r>
              <a:rPr lang="zh-TW" altLang="en-US" sz="5000" dirty="0">
                <a:solidFill>
                  <a:srgbClr val="FF0000"/>
                </a:solidFill>
                <a:highlight>
                  <a:srgbClr val="FFFF00"/>
                </a:highlight>
                <a:ea typeface="華康正顏楷體W7(P)" panose="03000700000000000000" pitchFamily="66" charset="-120"/>
              </a:rPr>
              <a:t>神蹟</a:t>
            </a:r>
            <a:r>
              <a:rPr lang="en-US" altLang="zh-TW" sz="5000" dirty="0">
                <a:solidFill>
                  <a:srgbClr val="FF0000"/>
                </a:solidFill>
                <a:ea typeface="華康正顏楷體W7(P)" panose="03000700000000000000" pitchFamily="66" charset="-120"/>
              </a:rPr>
              <a:t>,</a:t>
            </a:r>
            <a:r>
              <a:rPr lang="zh-TW" altLang="en-US" sz="5000" dirty="0">
                <a:solidFill>
                  <a:srgbClr val="FF0000"/>
                </a:solidFill>
                <a:ea typeface="華康正顏楷體W7(P)" panose="03000700000000000000" pitchFamily="66" charset="-120"/>
              </a:rPr>
              <a:t>而是因為吃餅吃飽了</a:t>
            </a:r>
            <a:r>
              <a:rPr lang="en-US" altLang="zh-TW" sz="4800" dirty="0">
                <a:solidFill>
                  <a:srgbClr val="FF0000"/>
                </a:solidFill>
                <a:ea typeface="華康正顏楷體W7(P)" panose="03000700000000000000" pitchFamily="66" charset="-120"/>
              </a:rPr>
              <a:t>.</a:t>
            </a:r>
          </a:p>
          <a:p>
            <a:pPr>
              <a:spcBef>
                <a:spcPts val="0"/>
              </a:spcBef>
            </a:pPr>
            <a:r>
              <a:rPr lang="en-US" altLang="zh-TW" sz="4800" dirty="0">
                <a:solidFill>
                  <a:srgbClr val="0033CC"/>
                </a:solidFill>
                <a:ea typeface="華康儷中黑" panose="020B0509000000000000" pitchFamily="49" charset="-120"/>
              </a:rPr>
              <a:t>Jesus answered them and said, "Amen, amen, I say to you, you are looking for me not because you saw </a:t>
            </a:r>
            <a:r>
              <a:rPr lang="en-US" altLang="zh-TW" sz="4800" dirty="0">
                <a:solidFill>
                  <a:srgbClr val="0033CC"/>
                </a:solidFill>
                <a:highlight>
                  <a:srgbClr val="FFFF00"/>
                </a:highlight>
                <a:ea typeface="華康儷中黑" panose="020B0509000000000000" pitchFamily="49" charset="-120"/>
              </a:rPr>
              <a:t>signs</a:t>
            </a:r>
            <a:r>
              <a:rPr lang="en-US" altLang="zh-TW" sz="4800" dirty="0">
                <a:solidFill>
                  <a:srgbClr val="0033CC"/>
                </a:solidFill>
                <a:ea typeface="華康儷中黑" panose="020B0509000000000000" pitchFamily="49" charset="-120"/>
              </a:rPr>
              <a:t> but because you ate the loaves and were filled.”</a:t>
            </a:r>
          </a:p>
          <a:p>
            <a:pPr>
              <a:spcBef>
                <a:spcPts val="0"/>
              </a:spcBef>
            </a:pPr>
            <a:endParaRPr lang="zh-TW" altLang="en-US" sz="4000" dirty="0">
              <a:ea typeface="華康儷中黑" panose="020B0509000000000000" pitchFamily="49" charset="-120"/>
            </a:endParaRPr>
          </a:p>
        </p:txBody>
      </p:sp>
    </p:spTree>
    <p:extLst>
      <p:ext uri="{BB962C8B-B14F-4D97-AF65-F5344CB8AC3E}">
        <p14:creationId xmlns:p14="http://schemas.microsoft.com/office/powerpoint/2010/main" val="684954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pPr>
            <a:r>
              <a:rPr lang="zh-TW" altLang="en-US" sz="4800" dirty="0">
                <a:solidFill>
                  <a:srgbClr val="FF0000"/>
                </a:solidFill>
                <a:ea typeface="華康儷中黑" panose="020B0509000000000000" pitchFamily="49" charset="-120"/>
              </a:rPr>
              <a:t>神蹟</a:t>
            </a:r>
            <a:r>
              <a:rPr lang="en-US" altLang="zh-TW" sz="3600" dirty="0">
                <a:ea typeface="華康儷中黑" panose="020B0509000000000000" pitchFamily="49" charset="-120"/>
              </a:rPr>
              <a:t>(</a:t>
            </a:r>
            <a:r>
              <a:rPr lang="zh-TW" altLang="en-US" sz="3600" dirty="0">
                <a:ea typeface="華康儷中黑" panose="020B0509000000000000" pitchFamily="49" charset="-120"/>
              </a:rPr>
              <a:t>若望</a:t>
            </a:r>
            <a:r>
              <a:rPr lang="en-US" altLang="zh-TW" sz="3600" dirty="0">
                <a:ea typeface="華康儷中黑" panose="020B0509000000000000" pitchFamily="49" charset="-120"/>
              </a:rPr>
              <a:t>)</a:t>
            </a:r>
            <a:r>
              <a:rPr lang="zh-TW" altLang="en-US" sz="4800" dirty="0">
                <a:ea typeface="華康儷中黑" panose="020B0509000000000000" pitchFamily="49" charset="-120"/>
              </a:rPr>
              <a:t>與</a:t>
            </a:r>
            <a:r>
              <a:rPr lang="zh-TW" altLang="en-US" sz="4800" dirty="0">
                <a:solidFill>
                  <a:srgbClr val="FF0000"/>
                </a:solidFill>
                <a:ea typeface="華康儷中黑" panose="020B0509000000000000" pitchFamily="49" charset="-120"/>
              </a:rPr>
              <a:t>奇蹟</a:t>
            </a:r>
            <a:r>
              <a:rPr lang="en-US" altLang="zh-TW" sz="3600" dirty="0">
                <a:ea typeface="華康儷中黑" panose="020B0509000000000000" pitchFamily="49" charset="-120"/>
              </a:rPr>
              <a:t>(</a:t>
            </a:r>
            <a:r>
              <a:rPr lang="zh-TW" altLang="en-US" sz="3600" dirty="0">
                <a:ea typeface="華康儷中黑" panose="020B0509000000000000" pitchFamily="49" charset="-120"/>
              </a:rPr>
              <a:t>其他三本福音</a:t>
            </a:r>
            <a:r>
              <a:rPr lang="en-US" altLang="zh-TW" sz="3600" dirty="0">
                <a:ea typeface="華康儷中黑" panose="020B0509000000000000" pitchFamily="49" charset="-120"/>
              </a:rPr>
              <a:t>)</a:t>
            </a:r>
          </a:p>
          <a:p>
            <a:pPr>
              <a:spcBef>
                <a:spcPts val="0"/>
              </a:spcBef>
            </a:pPr>
            <a:r>
              <a:rPr lang="zh-TW" altLang="en-US" sz="4800" dirty="0">
                <a:ea typeface="華康儷中黑" panose="020B0509000000000000" pitchFamily="49" charset="-120"/>
              </a:rPr>
              <a:t>的分別</a:t>
            </a:r>
            <a:r>
              <a:rPr lang="en-US" altLang="zh-TW" sz="4800" dirty="0">
                <a:ea typeface="華康儷中黑" panose="020B0509000000000000" pitchFamily="49" charset="-120"/>
              </a:rPr>
              <a:t>;</a:t>
            </a:r>
            <a:r>
              <a:rPr lang="zh-TW" altLang="en-US" sz="4800" dirty="0">
                <a:ea typeface="華康儷中黑" panose="020B0509000000000000" pitchFamily="49" charset="-120"/>
              </a:rPr>
              <a:t>若望的神蹟是</a:t>
            </a:r>
            <a:r>
              <a:rPr lang="zh-TW" altLang="en-US" sz="4800" dirty="0">
                <a:solidFill>
                  <a:srgbClr val="FF0000"/>
                </a:solidFill>
                <a:highlight>
                  <a:srgbClr val="FFFF00"/>
                </a:highlight>
                <a:ea typeface="華康儷中黑" panose="020B0509000000000000" pitchFamily="49" charset="-120"/>
              </a:rPr>
              <a:t>標記</a:t>
            </a:r>
            <a:r>
              <a:rPr lang="en-US" altLang="zh-TW" sz="4800" dirty="0">
                <a:ea typeface="華康儷中黑" panose="020B0509000000000000" pitchFamily="49" charset="-120"/>
              </a:rPr>
              <a:t>,</a:t>
            </a:r>
          </a:p>
          <a:p>
            <a:pPr>
              <a:spcBef>
                <a:spcPts val="0"/>
              </a:spcBef>
              <a:spcAft>
                <a:spcPts val="1200"/>
              </a:spcAft>
            </a:pPr>
            <a:r>
              <a:rPr lang="zh-TW" altLang="en-US" sz="4800" dirty="0">
                <a:highlight>
                  <a:srgbClr val="FFFF00"/>
                </a:highlight>
                <a:ea typeface="華康儷中黑" panose="020B0509000000000000" pitchFamily="49" charset="-120"/>
              </a:rPr>
              <a:t>揭露信仰深層內容</a:t>
            </a:r>
          </a:p>
          <a:p>
            <a:pPr>
              <a:spcBef>
                <a:spcPts val="0"/>
              </a:spcBef>
            </a:pPr>
            <a:r>
              <a:rPr lang="en-US" altLang="zh-TW" sz="4800" dirty="0">
                <a:ea typeface="華康儷中黑" panose="020B0509000000000000" pitchFamily="49" charset="-120"/>
              </a:rPr>
              <a:t>The distinction between 'divine signs' </a:t>
            </a:r>
            <a:r>
              <a:rPr lang="en-US" altLang="zh-TW" sz="3600" dirty="0">
                <a:ea typeface="華康儷中黑" panose="020B0509000000000000" pitchFamily="49" charset="-120"/>
              </a:rPr>
              <a:t>(John) </a:t>
            </a:r>
            <a:r>
              <a:rPr lang="en-US" altLang="zh-TW" sz="4800" dirty="0">
                <a:ea typeface="華康儷中黑" panose="020B0509000000000000" pitchFamily="49" charset="-120"/>
              </a:rPr>
              <a:t>and 'miracles' </a:t>
            </a:r>
            <a:r>
              <a:rPr lang="en-US" altLang="zh-TW" sz="3600" dirty="0">
                <a:ea typeface="華康儷中黑" panose="020B0509000000000000" pitchFamily="49" charset="-120"/>
              </a:rPr>
              <a:t>(the other three Gospels);</a:t>
            </a:r>
            <a:r>
              <a:rPr lang="en-US" altLang="zh-TW" sz="4800" dirty="0">
                <a:ea typeface="華康儷中黑" panose="020B0509000000000000" pitchFamily="49" charset="-120"/>
              </a:rPr>
              <a:t> John's divine signs are markers that reveal deeper content of faith</a:t>
            </a:r>
          </a:p>
        </p:txBody>
      </p:sp>
    </p:spTree>
    <p:extLst>
      <p:ext uri="{BB962C8B-B14F-4D97-AF65-F5344CB8AC3E}">
        <p14:creationId xmlns:p14="http://schemas.microsoft.com/office/powerpoint/2010/main" val="1379843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pPr>
            <a:r>
              <a:rPr lang="zh-TW" altLang="en-US" sz="5000" dirty="0">
                <a:solidFill>
                  <a:srgbClr val="FF0000"/>
                </a:solidFill>
                <a:ea typeface="華康正顏楷體W7(P)" panose="03000700000000000000" pitchFamily="66" charset="-120"/>
              </a:rPr>
              <a:t>天主要你們做的事業</a:t>
            </a:r>
            <a:r>
              <a:rPr lang="en-US" altLang="zh-TW" sz="5000" dirty="0">
                <a:solidFill>
                  <a:srgbClr val="FF0000"/>
                </a:solidFill>
                <a:ea typeface="華康正顏楷體W7(P)" panose="03000700000000000000" pitchFamily="66" charset="-120"/>
              </a:rPr>
              <a:t>,</a:t>
            </a:r>
            <a:r>
              <a:rPr lang="zh-TW" altLang="en-US" sz="5000" dirty="0">
                <a:solidFill>
                  <a:srgbClr val="FF0000"/>
                </a:solidFill>
                <a:ea typeface="華康正顏楷體W7(P)" panose="03000700000000000000" pitchFamily="66" charset="-120"/>
              </a:rPr>
              <a:t>就是要你們信從他所派遣來的那一位</a:t>
            </a:r>
            <a:r>
              <a:rPr lang="en-US" altLang="zh-TW" sz="5000" dirty="0">
                <a:solidFill>
                  <a:srgbClr val="FF0000"/>
                </a:solidFill>
                <a:ea typeface="華康正顏楷體W7(P)" panose="03000700000000000000" pitchFamily="66" charset="-120"/>
              </a:rPr>
              <a:t>.</a:t>
            </a:r>
          </a:p>
          <a:p>
            <a:pPr>
              <a:spcBef>
                <a:spcPts val="0"/>
              </a:spcBef>
            </a:pPr>
            <a:r>
              <a:rPr lang="zh-TW" altLang="en-US" sz="4800" dirty="0">
                <a:ea typeface="華康儷中黑" panose="020B0509000000000000" pitchFamily="49" charset="-120"/>
              </a:rPr>
              <a:t>即是用耶穌的眼睛看世界</a:t>
            </a:r>
            <a:r>
              <a:rPr lang="en-US" altLang="zh-TW" sz="4800" dirty="0">
                <a:ea typeface="華康儷中黑" panose="020B0509000000000000" pitchFamily="49" charset="-120"/>
              </a:rPr>
              <a:t>,</a:t>
            </a:r>
          </a:p>
          <a:p>
            <a:pPr>
              <a:spcBef>
                <a:spcPts val="0"/>
              </a:spcBef>
              <a:spcAft>
                <a:spcPts val="1200"/>
              </a:spcAft>
            </a:pPr>
            <a:r>
              <a:rPr lang="zh-TW" altLang="en-US" sz="4800" dirty="0">
                <a:ea typeface="華康儷中黑" panose="020B0509000000000000" pitchFamily="49" charset="-120"/>
              </a:rPr>
              <a:t>用祂的心愛世人</a:t>
            </a:r>
          </a:p>
          <a:p>
            <a:pPr>
              <a:lnSpc>
                <a:spcPts val="5000"/>
              </a:lnSpc>
              <a:spcBef>
                <a:spcPts val="0"/>
              </a:spcBef>
            </a:pPr>
            <a:r>
              <a:rPr lang="en-US" altLang="zh-TW" sz="4800" dirty="0">
                <a:solidFill>
                  <a:srgbClr val="0033CC"/>
                </a:solidFill>
                <a:ea typeface="華康儷中黑" panose="020B0509000000000000" pitchFamily="49" charset="-120"/>
              </a:rPr>
              <a:t>The work God wants you to do is to believe the One that He sent. </a:t>
            </a:r>
            <a:r>
              <a:rPr lang="en-US" altLang="zh-TW" sz="4800" dirty="0">
                <a:ea typeface="華康儷中黑" panose="020B0509000000000000" pitchFamily="49" charset="-120"/>
              </a:rPr>
              <a:t>That is to </a:t>
            </a:r>
          </a:p>
          <a:p>
            <a:pPr>
              <a:lnSpc>
                <a:spcPts val="5000"/>
              </a:lnSpc>
              <a:spcBef>
                <a:spcPts val="0"/>
              </a:spcBef>
            </a:pPr>
            <a:r>
              <a:rPr lang="en-US" altLang="zh-TW" sz="4800" dirty="0">
                <a:solidFill>
                  <a:srgbClr val="FF0000"/>
                </a:solidFill>
                <a:highlight>
                  <a:srgbClr val="FFFF00"/>
                </a:highlight>
                <a:ea typeface="華康儷中黑" panose="020B0509000000000000" pitchFamily="49" charset="-120"/>
              </a:rPr>
              <a:t>see</a:t>
            </a:r>
            <a:r>
              <a:rPr lang="en-US" altLang="zh-TW" sz="4800" dirty="0">
                <a:solidFill>
                  <a:srgbClr val="FF0000"/>
                </a:solidFill>
                <a:ea typeface="華康儷中黑" panose="020B0509000000000000" pitchFamily="49" charset="-120"/>
              </a:rPr>
              <a:t> the world with Jesus’ eyes, </a:t>
            </a:r>
          </a:p>
          <a:p>
            <a:pPr>
              <a:lnSpc>
                <a:spcPts val="5000"/>
              </a:lnSpc>
              <a:spcBef>
                <a:spcPts val="0"/>
              </a:spcBef>
            </a:pPr>
            <a:r>
              <a:rPr lang="en-US" altLang="zh-TW" sz="4800" dirty="0">
                <a:solidFill>
                  <a:srgbClr val="C00000"/>
                </a:solidFill>
                <a:highlight>
                  <a:srgbClr val="FFFF00"/>
                </a:highlight>
                <a:ea typeface="華康儷中黑" panose="020B0509000000000000" pitchFamily="49" charset="-120"/>
              </a:rPr>
              <a:t>love</a:t>
            </a:r>
            <a:r>
              <a:rPr lang="en-US" altLang="zh-TW" sz="4800" dirty="0">
                <a:solidFill>
                  <a:srgbClr val="C00000"/>
                </a:solidFill>
                <a:ea typeface="華康儷中黑" panose="020B0509000000000000" pitchFamily="49" charset="-120"/>
              </a:rPr>
              <a:t> all people with His heart.</a:t>
            </a:r>
          </a:p>
        </p:txBody>
      </p:sp>
    </p:spTree>
    <p:extLst>
      <p:ext uri="{BB962C8B-B14F-4D97-AF65-F5344CB8AC3E}">
        <p14:creationId xmlns:p14="http://schemas.microsoft.com/office/powerpoint/2010/main" val="24064172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lnSpc>
                <a:spcPts val="6100"/>
              </a:lnSpc>
              <a:spcBef>
                <a:spcPts val="0"/>
              </a:spcBef>
            </a:pPr>
            <a:r>
              <a:rPr lang="zh-TW" altLang="en-US" sz="5400" dirty="0">
                <a:solidFill>
                  <a:srgbClr val="FF0000"/>
                </a:solidFill>
                <a:ea typeface="華康正顏楷體W7(P)" panose="03000700000000000000" pitchFamily="66" charset="-120"/>
              </a:rPr>
              <a:t>我就是生命的食糧</a:t>
            </a:r>
            <a:r>
              <a:rPr lang="en-US" altLang="zh-TW" sz="5400" dirty="0">
                <a:solidFill>
                  <a:srgbClr val="FF0000"/>
                </a:solidFill>
                <a:ea typeface="華康正顏楷體W7(P)" panose="03000700000000000000" pitchFamily="66" charset="-120"/>
              </a:rPr>
              <a:t>;</a:t>
            </a:r>
            <a:r>
              <a:rPr lang="zh-TW" altLang="en-US" sz="5400" dirty="0">
                <a:solidFill>
                  <a:srgbClr val="FF0000"/>
                </a:solidFill>
                <a:ea typeface="華康正顏楷體W7(P)" panose="03000700000000000000" pitchFamily="66" charset="-120"/>
              </a:rPr>
              <a:t>到我這裡來的</a:t>
            </a:r>
            <a:r>
              <a:rPr lang="en-US" altLang="zh-TW" sz="5400" dirty="0">
                <a:solidFill>
                  <a:srgbClr val="FF0000"/>
                </a:solidFill>
                <a:ea typeface="華康正顏楷體W7(P)" panose="03000700000000000000" pitchFamily="66" charset="-120"/>
              </a:rPr>
              <a:t>,</a:t>
            </a:r>
            <a:r>
              <a:rPr lang="zh-TW" altLang="en-US" sz="5400" dirty="0">
                <a:solidFill>
                  <a:srgbClr val="FF0000"/>
                </a:solidFill>
                <a:ea typeface="華康正顏楷體W7(P)" panose="03000700000000000000" pitchFamily="66" charset="-120"/>
              </a:rPr>
              <a:t>永不會飢餓</a:t>
            </a:r>
            <a:r>
              <a:rPr lang="en-US" altLang="zh-TW" sz="5400" dirty="0">
                <a:solidFill>
                  <a:srgbClr val="FF0000"/>
                </a:solidFill>
                <a:ea typeface="華康正顏楷體W7(P)" panose="03000700000000000000" pitchFamily="66" charset="-120"/>
              </a:rPr>
              <a:t>;</a:t>
            </a:r>
          </a:p>
          <a:p>
            <a:pPr>
              <a:lnSpc>
                <a:spcPts val="6100"/>
              </a:lnSpc>
              <a:spcBef>
                <a:spcPts val="0"/>
              </a:spcBef>
              <a:spcAft>
                <a:spcPts val="1200"/>
              </a:spcAft>
            </a:pPr>
            <a:r>
              <a:rPr lang="zh-TW" altLang="en-US" sz="5400" dirty="0">
                <a:solidFill>
                  <a:srgbClr val="FF0000"/>
                </a:solidFill>
                <a:ea typeface="華康正顏楷體W7(P)" panose="03000700000000000000" pitchFamily="66" charset="-120"/>
              </a:rPr>
              <a:t>信從我的</a:t>
            </a:r>
            <a:r>
              <a:rPr lang="en-US" altLang="zh-TW" sz="5400" dirty="0">
                <a:solidFill>
                  <a:srgbClr val="FF0000"/>
                </a:solidFill>
                <a:ea typeface="華康正顏楷體W7(P)" panose="03000700000000000000" pitchFamily="66" charset="-120"/>
              </a:rPr>
              <a:t>,</a:t>
            </a:r>
            <a:r>
              <a:rPr lang="zh-TW" altLang="en-US" sz="5400" dirty="0">
                <a:solidFill>
                  <a:srgbClr val="FF0000"/>
                </a:solidFill>
                <a:ea typeface="華康正顏楷體W7(P)" panose="03000700000000000000" pitchFamily="66" charset="-120"/>
              </a:rPr>
              <a:t>總不會渴</a:t>
            </a:r>
            <a:r>
              <a:rPr lang="en-US" altLang="zh-TW" sz="5400" dirty="0">
                <a:solidFill>
                  <a:srgbClr val="FF0000"/>
                </a:solidFill>
                <a:ea typeface="華康正顏楷體W7(P)" panose="03000700000000000000" pitchFamily="66" charset="-120"/>
              </a:rPr>
              <a:t>.</a:t>
            </a:r>
          </a:p>
          <a:p>
            <a:pPr>
              <a:spcBef>
                <a:spcPts val="0"/>
              </a:spcBef>
            </a:pPr>
            <a:r>
              <a:rPr lang="en-US" altLang="zh-TW" sz="4800" dirty="0">
                <a:solidFill>
                  <a:srgbClr val="0000FF"/>
                </a:solidFill>
                <a:ea typeface="華康儷中黑" panose="020B0509000000000000" pitchFamily="49" charset="-120"/>
              </a:rPr>
              <a:t>Jesus said to them, "I am the bread of life; whoever comes to me will never hunger, and whoever believes in me </a:t>
            </a:r>
          </a:p>
          <a:p>
            <a:pPr>
              <a:spcBef>
                <a:spcPts val="0"/>
              </a:spcBef>
            </a:pPr>
            <a:r>
              <a:rPr lang="en-US" altLang="zh-TW" sz="4800" dirty="0">
                <a:solidFill>
                  <a:srgbClr val="0000FF"/>
                </a:solidFill>
                <a:ea typeface="華康儷中黑" panose="020B0509000000000000" pitchFamily="49" charset="-120"/>
              </a:rPr>
              <a:t>will never thirst.”</a:t>
            </a:r>
          </a:p>
        </p:txBody>
      </p:sp>
    </p:spTree>
    <p:extLst>
      <p:ext uri="{BB962C8B-B14F-4D97-AF65-F5344CB8AC3E}">
        <p14:creationId xmlns:p14="http://schemas.microsoft.com/office/powerpoint/2010/main" val="35816424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spcAft>
                <a:spcPts val="1800"/>
              </a:spcAft>
            </a:pPr>
            <a:r>
              <a:rPr lang="zh-TW" altLang="en-US" sz="6000" dirty="0">
                <a:solidFill>
                  <a:srgbClr val="FF0000"/>
                </a:solidFill>
                <a:highlight>
                  <a:srgbClr val="FFFF00"/>
                </a:highlight>
                <a:ea typeface="華康儷中黑" panose="020B0509000000000000" pitchFamily="49" charset="-120"/>
              </a:rPr>
              <a:t>知止</a:t>
            </a:r>
            <a:r>
              <a:rPr lang="en-US" altLang="zh-TW" dirty="0">
                <a:ea typeface="華康儷中黑" panose="020B0509000000000000" pitchFamily="49" charset="-120"/>
              </a:rPr>
              <a:t>(</a:t>
            </a:r>
            <a:r>
              <a:rPr lang="zh-TW" altLang="en-US" dirty="0">
                <a:ea typeface="華康儷中黑" panose="020B0509000000000000" pitchFamily="49" charset="-120"/>
              </a:rPr>
              <a:t>安身立命</a:t>
            </a:r>
            <a:r>
              <a:rPr lang="en-US" altLang="zh-TW" dirty="0">
                <a:ea typeface="華康儷中黑" panose="020B0509000000000000" pitchFamily="49" charset="-120"/>
              </a:rPr>
              <a:t>)</a:t>
            </a:r>
            <a:r>
              <a:rPr lang="zh-TW" altLang="en-US" sz="4000" dirty="0">
                <a:ea typeface="華康儷中黑" panose="020B0509000000000000" pitchFamily="49" charset="-120"/>
              </a:rPr>
              <a:t>而後有</a:t>
            </a:r>
            <a:r>
              <a:rPr lang="zh-TW" altLang="en-US" sz="4000" dirty="0">
                <a:solidFill>
                  <a:srgbClr val="FF0000"/>
                </a:solidFill>
                <a:ea typeface="華康儷中黑" panose="020B0509000000000000" pitchFamily="49" charset="-120"/>
              </a:rPr>
              <a:t>定</a:t>
            </a:r>
            <a:r>
              <a:rPr lang="en-US" altLang="zh-TW" dirty="0">
                <a:ea typeface="華康儷中黑" panose="020B0509000000000000" pitchFamily="49" charset="-120"/>
              </a:rPr>
              <a:t>(</a:t>
            </a:r>
            <a:r>
              <a:rPr lang="zh-TW" altLang="en-US" dirty="0">
                <a:ea typeface="華康儷中黑" panose="020B0509000000000000" pitchFamily="49" charset="-120"/>
              </a:rPr>
              <a:t>不再流浪</a:t>
            </a:r>
            <a:r>
              <a:rPr lang="en-US" altLang="zh-TW" dirty="0">
                <a:ea typeface="華康儷中黑" panose="020B0509000000000000" pitchFamily="49" charset="-120"/>
              </a:rPr>
              <a:t>),</a:t>
            </a:r>
            <a:r>
              <a:rPr lang="zh-TW" altLang="en-US" sz="6000" dirty="0">
                <a:solidFill>
                  <a:srgbClr val="FF0000"/>
                </a:solidFill>
                <a:highlight>
                  <a:srgbClr val="FFFF00"/>
                </a:highlight>
                <a:ea typeface="華康儷中黑" panose="020B0509000000000000" pitchFamily="49" charset="-120"/>
              </a:rPr>
              <a:t>定</a:t>
            </a:r>
            <a:r>
              <a:rPr lang="zh-TW" altLang="en-US" sz="4000" dirty="0">
                <a:ea typeface="華康儷中黑" panose="020B0509000000000000" pitchFamily="49" charset="-120"/>
              </a:rPr>
              <a:t>而後能</a:t>
            </a:r>
            <a:r>
              <a:rPr lang="zh-TW" altLang="en-US" sz="4000" dirty="0">
                <a:solidFill>
                  <a:srgbClr val="FF0000"/>
                </a:solidFill>
                <a:ea typeface="華康儷中黑" panose="020B0509000000000000" pitchFamily="49" charset="-120"/>
              </a:rPr>
              <a:t>靜</a:t>
            </a:r>
            <a:r>
              <a:rPr lang="en-US" altLang="zh-TW" dirty="0">
                <a:ea typeface="華康儷中黑" panose="020B0509000000000000" pitchFamily="49" charset="-120"/>
              </a:rPr>
              <a:t>(</a:t>
            </a:r>
            <a:r>
              <a:rPr lang="zh-TW" altLang="en-US" dirty="0">
                <a:ea typeface="華康儷中黑" panose="020B0509000000000000" pitchFamily="49" charset="-120"/>
              </a:rPr>
              <a:t>進入內心深處</a:t>
            </a:r>
            <a:r>
              <a:rPr lang="en-US" altLang="zh-TW" dirty="0">
                <a:ea typeface="華康儷中黑" panose="020B0509000000000000" pitchFamily="49" charset="-120"/>
              </a:rPr>
              <a:t>),</a:t>
            </a:r>
            <a:r>
              <a:rPr lang="zh-TW" altLang="en-US" sz="6000" dirty="0">
                <a:solidFill>
                  <a:srgbClr val="FF0000"/>
                </a:solidFill>
                <a:highlight>
                  <a:srgbClr val="FFFF00"/>
                </a:highlight>
                <a:ea typeface="華康儷中黑" panose="020B0509000000000000" pitchFamily="49" charset="-120"/>
              </a:rPr>
              <a:t>靜</a:t>
            </a:r>
            <a:r>
              <a:rPr lang="zh-TW" altLang="en-US" sz="4000" dirty="0">
                <a:ea typeface="華康儷中黑" panose="020B0509000000000000" pitchFamily="49" charset="-120"/>
              </a:rPr>
              <a:t>而後能</a:t>
            </a:r>
            <a:r>
              <a:rPr lang="zh-TW" altLang="en-US" sz="4000" dirty="0">
                <a:solidFill>
                  <a:srgbClr val="FF0000"/>
                </a:solidFill>
                <a:ea typeface="華康儷中黑" panose="020B0509000000000000" pitchFamily="49" charset="-120"/>
              </a:rPr>
              <a:t>安</a:t>
            </a:r>
            <a:r>
              <a:rPr lang="en-US" altLang="zh-TW" sz="2800" dirty="0">
                <a:ea typeface="華康儷中黑" panose="020B0509000000000000" pitchFamily="49" charset="-120"/>
              </a:rPr>
              <a:t>《</a:t>
            </a:r>
            <a:r>
              <a:rPr lang="zh-TW" altLang="en-US" sz="2800" dirty="0">
                <a:ea typeface="華康儷中黑" panose="020B0509000000000000" pitchFamily="49" charset="-120"/>
              </a:rPr>
              <a:t>大學</a:t>
            </a:r>
            <a:r>
              <a:rPr lang="en-US" altLang="zh-TW" sz="2800" dirty="0">
                <a:ea typeface="華康儷中黑" panose="020B0509000000000000" pitchFamily="49" charset="-120"/>
              </a:rPr>
              <a:t>1》</a:t>
            </a:r>
          </a:p>
          <a:p>
            <a:pPr>
              <a:lnSpc>
                <a:spcPts val="4300"/>
              </a:lnSpc>
              <a:spcBef>
                <a:spcPts val="0"/>
              </a:spcBef>
              <a:spcAft>
                <a:spcPts val="600"/>
              </a:spcAft>
            </a:pPr>
            <a:r>
              <a:rPr lang="en-US" altLang="zh-TW" sz="4000" dirty="0">
                <a:solidFill>
                  <a:srgbClr val="FF0000"/>
                </a:solidFill>
                <a:highlight>
                  <a:srgbClr val="FFFF00"/>
                </a:highlight>
                <a:ea typeface="華康儷中黑" panose="020B0509000000000000" pitchFamily="49" charset="-120"/>
              </a:rPr>
              <a:t>Knowing when to stop </a:t>
            </a:r>
            <a:r>
              <a:rPr lang="en-US" altLang="zh-TW" dirty="0">
                <a:ea typeface="華康儷中黑" panose="020B0509000000000000" pitchFamily="49" charset="-120"/>
              </a:rPr>
              <a:t>(that is understanding one’s place in life) </a:t>
            </a:r>
            <a:r>
              <a:rPr lang="en-US" altLang="zh-TW" sz="4000" dirty="0">
                <a:ea typeface="華康儷中黑" panose="020B0509000000000000" pitchFamily="49" charset="-120"/>
              </a:rPr>
              <a:t>leads to </a:t>
            </a:r>
            <a:r>
              <a:rPr lang="en-US" altLang="zh-TW" sz="4000" dirty="0">
                <a:solidFill>
                  <a:srgbClr val="FF0000"/>
                </a:solidFill>
                <a:ea typeface="華康儷中黑" panose="020B0509000000000000" pitchFamily="49" charset="-120"/>
              </a:rPr>
              <a:t>acceptance</a:t>
            </a:r>
            <a:r>
              <a:rPr lang="en-US" altLang="zh-TW" sz="4000" dirty="0">
                <a:ea typeface="華康儷中黑" panose="020B0509000000000000" pitchFamily="49" charset="-120"/>
              </a:rPr>
              <a:t> </a:t>
            </a:r>
            <a:r>
              <a:rPr lang="en-US" altLang="zh-TW" dirty="0">
                <a:ea typeface="華康儷中黑" panose="020B0509000000000000" pitchFamily="49" charset="-120"/>
              </a:rPr>
              <a:t>(no further quest or wanderings).</a:t>
            </a:r>
          </a:p>
          <a:p>
            <a:pPr>
              <a:lnSpc>
                <a:spcPts val="4300"/>
              </a:lnSpc>
              <a:spcBef>
                <a:spcPts val="0"/>
              </a:spcBef>
            </a:pPr>
            <a:r>
              <a:rPr lang="en-US" altLang="zh-TW" sz="4000" dirty="0">
                <a:solidFill>
                  <a:srgbClr val="FF0000"/>
                </a:solidFill>
                <a:highlight>
                  <a:srgbClr val="FFFF00"/>
                </a:highlight>
                <a:ea typeface="華康儷中黑" panose="020B0509000000000000" pitchFamily="49" charset="-120"/>
              </a:rPr>
              <a:t>Acceptance</a:t>
            </a:r>
            <a:r>
              <a:rPr lang="en-US" altLang="zh-TW" sz="4000" dirty="0">
                <a:ea typeface="華康儷中黑" panose="020B0509000000000000" pitchFamily="49" charset="-120"/>
              </a:rPr>
              <a:t> leads to </a:t>
            </a:r>
            <a:r>
              <a:rPr lang="en-US" altLang="zh-TW" sz="4000" dirty="0">
                <a:solidFill>
                  <a:srgbClr val="FF0000"/>
                </a:solidFill>
                <a:ea typeface="華康儷中黑" panose="020B0509000000000000" pitchFamily="49" charset="-120"/>
              </a:rPr>
              <a:t>tranquility</a:t>
            </a:r>
            <a:r>
              <a:rPr lang="en-US" altLang="zh-TW" sz="4000" dirty="0">
                <a:ea typeface="華康儷中黑" panose="020B0509000000000000" pitchFamily="49" charset="-120"/>
              </a:rPr>
              <a:t> </a:t>
            </a:r>
            <a:r>
              <a:rPr lang="en-US" altLang="zh-TW" dirty="0">
                <a:ea typeface="華康儷中黑" panose="020B0509000000000000" pitchFamily="49" charset="-120"/>
              </a:rPr>
              <a:t>(into the depths of our soul).</a:t>
            </a:r>
          </a:p>
          <a:p>
            <a:pPr>
              <a:lnSpc>
                <a:spcPts val="4300"/>
              </a:lnSpc>
              <a:spcBef>
                <a:spcPts val="0"/>
              </a:spcBef>
            </a:pPr>
            <a:r>
              <a:rPr lang="en-US" altLang="zh-TW" sz="4000" dirty="0">
                <a:solidFill>
                  <a:srgbClr val="FF0000"/>
                </a:solidFill>
                <a:highlight>
                  <a:srgbClr val="FFFF00"/>
                </a:highlight>
                <a:ea typeface="華康儷中黑" panose="020B0509000000000000" pitchFamily="49" charset="-120"/>
              </a:rPr>
              <a:t>Tranquility </a:t>
            </a:r>
            <a:r>
              <a:rPr lang="en-US" altLang="zh-TW" sz="4000" dirty="0">
                <a:ea typeface="華康儷中黑" panose="020B0509000000000000" pitchFamily="49" charset="-120"/>
              </a:rPr>
              <a:t>leads to </a:t>
            </a:r>
            <a:r>
              <a:rPr lang="en-US" altLang="zh-TW" sz="4000" dirty="0">
                <a:solidFill>
                  <a:srgbClr val="FF0000"/>
                </a:solidFill>
                <a:ea typeface="華康儷中黑" panose="020B0509000000000000" pitchFamily="49" charset="-120"/>
              </a:rPr>
              <a:t>peace</a:t>
            </a:r>
            <a:r>
              <a:rPr lang="en-US" altLang="zh-TW" sz="4000" dirty="0">
                <a:ea typeface="華康儷中黑" panose="020B0509000000000000" pitchFamily="49" charset="-120"/>
              </a:rPr>
              <a:t> </a:t>
            </a:r>
            <a:r>
              <a:rPr lang="en-US" altLang="zh-TW" dirty="0">
                <a:ea typeface="華康儷中黑" panose="020B0509000000000000" pitchFamily="49" charset="-120"/>
              </a:rPr>
              <a:t>(which is the fearlessness of resting in the Lord)</a:t>
            </a:r>
          </a:p>
        </p:txBody>
      </p:sp>
    </p:spTree>
    <p:extLst>
      <p:ext uri="{BB962C8B-B14F-4D97-AF65-F5344CB8AC3E}">
        <p14:creationId xmlns:p14="http://schemas.microsoft.com/office/powerpoint/2010/main" val="2645469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552728"/>
          </a:xfrm>
        </p:spPr>
        <p:txBody>
          <a:bodyPr/>
          <a:lstStyle/>
          <a:p>
            <a:pPr>
              <a:spcBef>
                <a:spcPts val="0"/>
              </a:spcBef>
            </a:pPr>
            <a:r>
              <a:rPr lang="zh-TW" altLang="en-US" sz="6000" dirty="0">
                <a:solidFill>
                  <a:srgbClr val="FF0000"/>
                </a:solidFill>
                <a:highlight>
                  <a:srgbClr val="FFFF00"/>
                </a:highlight>
                <a:ea typeface="華康儷中黑" panose="020B0509000000000000" pitchFamily="49" charset="-120"/>
              </a:rPr>
              <a:t>安</a:t>
            </a:r>
            <a:r>
              <a:rPr lang="zh-TW" altLang="en-US" sz="4800" dirty="0">
                <a:ea typeface="華康儷中黑" panose="020B0509000000000000" pitchFamily="49" charset="-120"/>
              </a:rPr>
              <a:t>而後能</a:t>
            </a:r>
            <a:r>
              <a:rPr lang="zh-TW" altLang="en-US" sz="4800" dirty="0">
                <a:solidFill>
                  <a:srgbClr val="FF0000"/>
                </a:solidFill>
                <a:ea typeface="華康儷中黑" panose="020B0509000000000000" pitchFamily="49" charset="-120"/>
              </a:rPr>
              <a:t>慮</a:t>
            </a:r>
            <a:r>
              <a:rPr lang="en-US" altLang="zh-TW" sz="3600" dirty="0">
                <a:ea typeface="華康儷中黑" panose="020B0509000000000000" pitchFamily="49" charset="-120"/>
              </a:rPr>
              <a:t>(</a:t>
            </a:r>
            <a:r>
              <a:rPr lang="zh-TW" altLang="en-US" sz="3600" dirty="0">
                <a:ea typeface="華康儷中黑" panose="020B0509000000000000" pitchFamily="49" charset="-120"/>
              </a:rPr>
              <a:t>全面思考</a:t>
            </a:r>
            <a:r>
              <a:rPr lang="en-US" altLang="zh-TW" sz="3600" dirty="0">
                <a:ea typeface="華康儷中黑" panose="020B0509000000000000" pitchFamily="49" charset="-120"/>
              </a:rPr>
              <a:t>)</a:t>
            </a:r>
            <a:r>
              <a:rPr lang="en-US" altLang="zh-TW" sz="4800" dirty="0">
                <a:ea typeface="華康儷中黑" panose="020B0509000000000000" pitchFamily="49" charset="-120"/>
              </a:rPr>
              <a:t>,</a:t>
            </a:r>
          </a:p>
          <a:p>
            <a:pPr>
              <a:spcBef>
                <a:spcPts val="0"/>
              </a:spcBef>
              <a:spcAft>
                <a:spcPts val="1800"/>
              </a:spcAft>
            </a:pPr>
            <a:r>
              <a:rPr lang="zh-TW" altLang="en-US" sz="6000" dirty="0">
                <a:solidFill>
                  <a:srgbClr val="FF0000"/>
                </a:solidFill>
                <a:highlight>
                  <a:srgbClr val="FFFF00"/>
                </a:highlight>
                <a:ea typeface="華康儷中黑" panose="020B0509000000000000" pitchFamily="49" charset="-120"/>
              </a:rPr>
              <a:t>慮</a:t>
            </a:r>
            <a:r>
              <a:rPr lang="zh-TW" altLang="en-US" sz="4800" dirty="0">
                <a:ea typeface="華康儷中黑" panose="020B0509000000000000" pitchFamily="49" charset="-120"/>
              </a:rPr>
              <a:t>而後能</a:t>
            </a:r>
            <a:r>
              <a:rPr lang="zh-TW" altLang="en-US" sz="6000" dirty="0">
                <a:solidFill>
                  <a:srgbClr val="FF0000"/>
                </a:solidFill>
                <a:highlight>
                  <a:srgbClr val="FFFF00"/>
                </a:highlight>
                <a:ea typeface="華康儷中黑" panose="020B0509000000000000" pitchFamily="49" charset="-120"/>
              </a:rPr>
              <a:t>得</a:t>
            </a:r>
            <a:r>
              <a:rPr lang="en-US" altLang="zh-TW" sz="2800" dirty="0">
                <a:ea typeface="華康儷中黑" panose="020B0509000000000000" pitchFamily="49" charset="-120"/>
              </a:rPr>
              <a:t>《</a:t>
            </a:r>
            <a:r>
              <a:rPr lang="zh-TW" altLang="en-US" sz="2800" dirty="0">
                <a:ea typeface="華康儷中黑" panose="020B0509000000000000" pitchFamily="49" charset="-120"/>
              </a:rPr>
              <a:t>大學</a:t>
            </a:r>
            <a:r>
              <a:rPr lang="en-US" altLang="zh-TW" sz="2800" dirty="0">
                <a:ea typeface="華康儷中黑" panose="020B0509000000000000" pitchFamily="49" charset="-120"/>
              </a:rPr>
              <a:t>2》</a:t>
            </a:r>
            <a:r>
              <a:rPr lang="en-US" altLang="zh-TW" sz="4800" dirty="0">
                <a:ea typeface="華康儷中黑" panose="020B0509000000000000" pitchFamily="49" charset="-120"/>
              </a:rPr>
              <a:t>.</a:t>
            </a:r>
          </a:p>
          <a:p>
            <a:pPr>
              <a:spcBef>
                <a:spcPts val="0"/>
              </a:spcBef>
            </a:pPr>
            <a:r>
              <a:rPr lang="en-US" altLang="zh-TW" sz="4800" dirty="0">
                <a:solidFill>
                  <a:srgbClr val="FF0000"/>
                </a:solidFill>
                <a:highlight>
                  <a:srgbClr val="FFFF00"/>
                </a:highlight>
                <a:ea typeface="華康儷中黑" panose="020B0509000000000000" pitchFamily="49" charset="-120"/>
              </a:rPr>
              <a:t>Peace</a:t>
            </a:r>
            <a:r>
              <a:rPr lang="en-US" altLang="zh-TW" sz="4800" dirty="0">
                <a:ea typeface="華康儷中黑" panose="020B0509000000000000" pitchFamily="49" charset="-120"/>
              </a:rPr>
              <a:t> leads to contemplation (comprehensive thinking).</a:t>
            </a:r>
          </a:p>
          <a:p>
            <a:pPr>
              <a:spcBef>
                <a:spcPts val="0"/>
              </a:spcBef>
            </a:pPr>
            <a:r>
              <a:rPr lang="en-US" altLang="zh-TW" sz="4800" dirty="0">
                <a:solidFill>
                  <a:srgbClr val="FF0000"/>
                </a:solidFill>
                <a:highlight>
                  <a:srgbClr val="FFFF00"/>
                </a:highlight>
                <a:ea typeface="華康儷中黑" panose="020B0509000000000000" pitchFamily="49" charset="-120"/>
              </a:rPr>
              <a:t>Contemplation</a:t>
            </a:r>
            <a:r>
              <a:rPr lang="en-US" altLang="zh-TW" sz="4800" dirty="0">
                <a:ea typeface="華康儷中黑" panose="020B0509000000000000" pitchFamily="49" charset="-120"/>
              </a:rPr>
              <a:t> leads to </a:t>
            </a:r>
            <a:r>
              <a:rPr lang="en-US" altLang="zh-TW" sz="4800" dirty="0">
                <a:solidFill>
                  <a:srgbClr val="FF0000"/>
                </a:solidFill>
                <a:highlight>
                  <a:srgbClr val="FFFF00"/>
                </a:highlight>
                <a:ea typeface="華康儷中黑" panose="020B0509000000000000" pitchFamily="49" charset="-120"/>
              </a:rPr>
              <a:t>attainment</a:t>
            </a:r>
            <a:r>
              <a:rPr lang="en-US" altLang="zh-TW" sz="4800" dirty="0">
                <a:ea typeface="華康儷中黑" panose="020B0509000000000000" pitchFamily="49" charset="-120"/>
              </a:rPr>
              <a:t>. </a:t>
            </a:r>
            <a:r>
              <a:rPr lang="en-US" altLang="zh-TW" sz="2800" dirty="0">
                <a:ea typeface="華康儷中黑" panose="020B0509000000000000" pitchFamily="49" charset="-120"/>
              </a:rPr>
              <a:t>(From 'The Great Learning'2)</a:t>
            </a:r>
          </a:p>
        </p:txBody>
      </p:sp>
    </p:spTree>
    <p:extLst>
      <p:ext uri="{BB962C8B-B14F-4D97-AF65-F5344CB8AC3E}">
        <p14:creationId xmlns:p14="http://schemas.microsoft.com/office/powerpoint/2010/main" val="1360418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B39B39B7-63FD-4FF6-986D-5C406892745D}"/>
              </a:ext>
            </a:extLst>
          </p:cNvPr>
          <p:cNvSpPr>
            <a:spLocks noGrp="1"/>
          </p:cNvSpPr>
          <p:nvPr>
            <p:ph type="subTitle" idx="1"/>
          </p:nvPr>
        </p:nvSpPr>
        <p:spPr>
          <a:xfrm>
            <a:off x="35496" y="116632"/>
            <a:ext cx="9073008" cy="6741368"/>
          </a:xfrm>
        </p:spPr>
        <p:txBody>
          <a:bodyPr/>
          <a:lstStyle/>
          <a:p>
            <a:pPr>
              <a:spcBef>
                <a:spcPts val="0"/>
              </a:spcBef>
            </a:pPr>
            <a:r>
              <a:rPr lang="zh-TW" altLang="en-US" sz="5400" dirty="0">
                <a:highlight>
                  <a:srgbClr val="FFFF00"/>
                </a:highlight>
                <a:ea typeface="華康儷中黑" panose="020B0509000000000000" pitchFamily="49" charset="-120"/>
              </a:rPr>
              <a:t>聖人之心如</a:t>
            </a:r>
            <a:r>
              <a:rPr lang="zh-TW" altLang="en-US" sz="2800" dirty="0">
                <a:highlight>
                  <a:srgbClr val="FFFF00"/>
                </a:highlight>
                <a:ea typeface="華康儷中黑" panose="020B0509000000000000" pitchFamily="49" charset="-120"/>
              </a:rPr>
              <a:t> </a:t>
            </a:r>
            <a:r>
              <a:rPr lang="zh-TW" altLang="en-US" sz="5400" dirty="0">
                <a:solidFill>
                  <a:srgbClr val="FF0000"/>
                </a:solidFill>
                <a:highlight>
                  <a:srgbClr val="FFFF00"/>
                </a:highlight>
                <a:ea typeface="華康儷中黑" panose="020B0509000000000000" pitchFamily="49" charset="-120"/>
              </a:rPr>
              <a:t>明鏡</a:t>
            </a:r>
            <a:r>
              <a:rPr lang="zh-TW" altLang="en-US" sz="2800" dirty="0">
                <a:solidFill>
                  <a:srgbClr val="FF0000"/>
                </a:solidFill>
                <a:highlight>
                  <a:srgbClr val="FFFF00"/>
                </a:highlight>
                <a:ea typeface="華康儷中黑" panose="020B0509000000000000" pitchFamily="49" charset="-120"/>
              </a:rPr>
              <a:t> </a:t>
            </a:r>
            <a:r>
              <a:rPr lang="zh-TW" altLang="en-US" sz="5400" dirty="0">
                <a:solidFill>
                  <a:srgbClr val="FF0000"/>
                </a:solidFill>
                <a:highlight>
                  <a:srgbClr val="FFFF00"/>
                </a:highlight>
                <a:ea typeface="華康儷中黑" panose="020B0509000000000000" pitchFamily="49" charset="-120"/>
              </a:rPr>
              <a:t>止水</a:t>
            </a:r>
            <a:endParaRPr lang="en-US" altLang="zh-TW" sz="5400" dirty="0">
              <a:ea typeface="華康儷中黑" panose="020B0509000000000000" pitchFamily="49" charset="-120"/>
            </a:endParaRPr>
          </a:p>
          <a:p>
            <a:pPr>
              <a:spcBef>
                <a:spcPts val="0"/>
              </a:spcBef>
              <a:spcAft>
                <a:spcPts val="1800"/>
              </a:spcAft>
            </a:pPr>
            <a:r>
              <a:rPr lang="zh-TW" altLang="en-US" sz="5400" dirty="0">
                <a:solidFill>
                  <a:srgbClr val="0033CC"/>
                </a:solidFill>
                <a:ea typeface="華康儷中黑" panose="020B0509000000000000" pitchFamily="49" charset="-120"/>
              </a:rPr>
              <a:t>物來</a:t>
            </a:r>
            <a:r>
              <a:rPr lang="zh-TW" altLang="en-US" sz="5400" dirty="0">
                <a:solidFill>
                  <a:srgbClr val="0033CC"/>
                </a:solidFill>
                <a:highlight>
                  <a:srgbClr val="FFFF00"/>
                </a:highlight>
                <a:ea typeface="華康儷中黑" panose="020B0509000000000000" pitchFamily="49" charset="-120"/>
              </a:rPr>
              <a:t>不亂</a:t>
            </a:r>
            <a:r>
              <a:rPr lang="en-US" altLang="zh-TW" sz="5400" dirty="0">
                <a:solidFill>
                  <a:srgbClr val="0033CC"/>
                </a:solidFill>
                <a:ea typeface="華康儷中黑" panose="020B0509000000000000" pitchFamily="49" charset="-120"/>
              </a:rPr>
              <a:t>,</a:t>
            </a:r>
            <a:r>
              <a:rPr lang="zh-TW" altLang="en-US" sz="5400" dirty="0">
                <a:solidFill>
                  <a:srgbClr val="0033CC"/>
                </a:solidFill>
                <a:ea typeface="華康儷中黑" panose="020B0509000000000000" pitchFamily="49" charset="-120"/>
              </a:rPr>
              <a:t>物去</a:t>
            </a:r>
            <a:r>
              <a:rPr lang="zh-TW" altLang="en-US" sz="5400" dirty="0">
                <a:solidFill>
                  <a:srgbClr val="0033CC"/>
                </a:solidFill>
                <a:highlight>
                  <a:srgbClr val="FFFF00"/>
                </a:highlight>
                <a:ea typeface="華康儷中黑" panose="020B0509000000000000" pitchFamily="49" charset="-120"/>
              </a:rPr>
              <a:t>不留</a:t>
            </a:r>
            <a:r>
              <a:rPr lang="en-US" altLang="zh-TW" sz="5400" dirty="0">
                <a:ea typeface="華康儷中黑" panose="020B0509000000000000" pitchFamily="49" charset="-120"/>
              </a:rPr>
              <a:t>. </a:t>
            </a:r>
            <a:r>
              <a:rPr lang="en-US" altLang="zh-TW" sz="4000" dirty="0">
                <a:ea typeface="華康儷中黑" panose="020B0509000000000000" pitchFamily="49" charset="-120"/>
              </a:rPr>
              <a:t>(</a:t>
            </a:r>
            <a:r>
              <a:rPr lang="zh-TW" altLang="en-US" sz="4000" dirty="0">
                <a:ea typeface="華康儷中黑" panose="020B0509000000000000" pitchFamily="49" charset="-120"/>
              </a:rPr>
              <a:t>莊子</a:t>
            </a:r>
            <a:r>
              <a:rPr lang="en-US" altLang="zh-TW" sz="4000" dirty="0">
                <a:ea typeface="華康儷中黑" panose="020B0509000000000000" pitchFamily="49" charset="-120"/>
              </a:rPr>
              <a:t>)</a:t>
            </a:r>
          </a:p>
          <a:p>
            <a:pPr>
              <a:lnSpc>
                <a:spcPts val="6200"/>
              </a:lnSpc>
              <a:spcBef>
                <a:spcPts val="0"/>
              </a:spcBef>
            </a:pPr>
            <a:r>
              <a:rPr lang="en-US" altLang="zh-TW" sz="5400" dirty="0">
                <a:ea typeface="華康儷中黑" panose="020B0509000000000000" pitchFamily="49" charset="-120"/>
              </a:rPr>
              <a:t>The heart of a sage is like a </a:t>
            </a:r>
            <a:r>
              <a:rPr lang="en-US" altLang="zh-TW" sz="5400" dirty="0">
                <a:solidFill>
                  <a:srgbClr val="FF0000"/>
                </a:solidFill>
                <a:ea typeface="華康儷中黑" panose="020B0509000000000000" pitchFamily="49" charset="-120"/>
              </a:rPr>
              <a:t>clear mirror </a:t>
            </a:r>
            <a:r>
              <a:rPr lang="en-US" altLang="zh-TW" sz="5400" dirty="0">
                <a:ea typeface="華康儷中黑" panose="020B0509000000000000" pitchFamily="49" charset="-120"/>
              </a:rPr>
              <a:t>or </a:t>
            </a:r>
            <a:r>
              <a:rPr lang="en-US" altLang="zh-TW" sz="5400" dirty="0">
                <a:solidFill>
                  <a:srgbClr val="FF0000"/>
                </a:solidFill>
                <a:ea typeface="華康儷中黑" panose="020B0509000000000000" pitchFamily="49" charset="-120"/>
              </a:rPr>
              <a:t>pristine water</a:t>
            </a:r>
            <a:r>
              <a:rPr lang="en-US" altLang="zh-TW" sz="5400" dirty="0">
                <a:ea typeface="華康儷中黑" panose="020B0509000000000000" pitchFamily="49" charset="-120"/>
              </a:rPr>
              <a:t>; when things come, it is not disturbed; when things go, it leaves no trace. </a:t>
            </a:r>
            <a:r>
              <a:rPr lang="en-US" altLang="zh-TW" sz="4000" dirty="0">
                <a:ea typeface="華康儷中黑" panose="020B0509000000000000" pitchFamily="49" charset="-120"/>
              </a:rPr>
              <a:t>(Zhuangzi)</a:t>
            </a:r>
          </a:p>
        </p:txBody>
      </p:sp>
      <p:sp>
        <p:nvSpPr>
          <p:cNvPr id="5" name="文字方塊 4">
            <a:extLst>
              <a:ext uri="{FF2B5EF4-FFF2-40B4-BE49-F238E27FC236}">
                <a16:creationId xmlns:a16="http://schemas.microsoft.com/office/drawing/2014/main" id="{5F841D57-C7B2-49DE-993B-FE0D73A3A39D}"/>
              </a:ext>
            </a:extLst>
          </p:cNvPr>
          <p:cNvSpPr txBox="1"/>
          <p:nvPr/>
        </p:nvSpPr>
        <p:spPr>
          <a:xfrm>
            <a:off x="2987824" y="6165304"/>
            <a:ext cx="4032448" cy="461665"/>
          </a:xfrm>
          <a:prstGeom prst="rect">
            <a:avLst/>
          </a:prstGeom>
          <a:noFill/>
          <a:ln>
            <a:solidFill>
              <a:schemeClr val="tx1"/>
            </a:solidFill>
          </a:ln>
        </p:spPr>
        <p:txBody>
          <a:bodyPr wrap="square" rtlCol="0">
            <a:spAutoFit/>
          </a:bodyPr>
          <a:lstStyle/>
          <a:p>
            <a:pPr algn="ctr">
              <a:spcBef>
                <a:spcPts val="600"/>
              </a:spcBef>
              <a:spcAft>
                <a:spcPts val="0"/>
              </a:spcAft>
            </a:pP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為福傳</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請上網點讚</a:t>
            </a:r>
            <a:r>
              <a:rPr lang="en-US" altLang="zh-TW" sz="2000" dirty="0">
                <a:solidFill>
                  <a:srgbClr val="0000FF"/>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400" dirty="0">
                <a:solidFill>
                  <a:srgbClr val="FF0000"/>
                </a:solidFill>
                <a:latin typeface="Calibri" panose="020F0502020204030204" pitchFamily="34" charset="0"/>
                <a:ea typeface="華康儷中黑" panose="020B0509000000000000" pitchFamily="49" charset="-120"/>
                <a:cs typeface="Calibri" panose="020F0502020204030204" pitchFamily="34" charset="0"/>
              </a:rPr>
              <a:t>留言</a:t>
            </a:r>
            <a:r>
              <a:rPr lang="en-US" altLang="zh-TW" sz="2400" dirty="0">
                <a:solidFill>
                  <a:srgbClr val="FF0000"/>
                </a:solidFill>
                <a:latin typeface="Calibri" panose="020F0502020204030204" pitchFamily="34" charset="0"/>
                <a:ea typeface="華康儷中黑" panose="020B0509000000000000" pitchFamily="49" charset="-120"/>
                <a:cs typeface="Calibri" panose="020F0502020204030204" pitchFamily="34" charset="0"/>
              </a:rPr>
              <a:t>,</a:t>
            </a:r>
            <a:r>
              <a:rPr lang="zh-TW" altLang="en-US" sz="2400" dirty="0">
                <a:solidFill>
                  <a:srgbClr val="FF0000"/>
                </a:solidFill>
                <a:latin typeface="Calibri" panose="020F0502020204030204" pitchFamily="34" charset="0"/>
                <a:ea typeface="華康儷中黑" panose="020B0509000000000000" pitchFamily="49" charset="-120"/>
                <a:cs typeface="Calibri" panose="020F0502020204030204" pitchFamily="34" charset="0"/>
              </a:rPr>
              <a:t>轉發</a:t>
            </a:r>
            <a:r>
              <a:rPr lang="en-US" altLang="zh-TW" sz="2400" dirty="0">
                <a:solidFill>
                  <a:srgbClr val="FF0000"/>
                </a:solidFill>
                <a:latin typeface="Calibri" panose="020F0502020204030204" pitchFamily="34" charset="0"/>
                <a:ea typeface="華康儷中黑" panose="020B0509000000000000" pitchFamily="49" charset="-120"/>
                <a:cs typeface="Calibri" panose="020F0502020204030204" pitchFamily="34" charset="0"/>
              </a:rPr>
              <a:t>)</a:t>
            </a:r>
            <a:endParaRPr lang="en-US" altLang="zh-HK" sz="2400" dirty="0">
              <a:solidFill>
                <a:srgbClr val="FF0000"/>
              </a:solidFill>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732431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「我聽見了以色列子民的怨言。你給他們說：黃昏的時候，你們要有肉吃；早晨要有食物吃飽。這樣，你們就知道，我是上主，你們的天主。」</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到了晚上，有鵪鶉飛來，遮蓋了營幕；到了早晨，營幕四周落了一層露水。露水蒸發之後，在曠野的地面上，留下稀薄的碎屑，稀薄得好像地上的霜。以色列子民一見，就彼此問說：</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1726260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048375"/>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5400" spc="600" dirty="0">
                <a:solidFill>
                  <a:srgbClr val="FFFF00"/>
                </a:solidFill>
                <a:latin typeface="華康儷中黑" panose="020B0509000000000000" pitchFamily="49" charset="-120"/>
                <a:ea typeface="華康儷中黑" panose="020B0509000000000000" pitchFamily="49" charset="-120"/>
              </a:rPr>
              <a:t>天主愛你</a:t>
            </a:r>
            <a:r>
              <a:rPr lang="zh-TW" altLang="en-US" sz="3600" spc="600" dirty="0">
                <a:solidFill>
                  <a:srgbClr val="FFFF00"/>
                </a:solidFill>
                <a:latin typeface="華康儷中黑" panose="020B0509000000000000" pitchFamily="49" charset="-120"/>
                <a:ea typeface="華康儷中黑" panose="020B0509000000000000" pitchFamily="49" charset="-120"/>
              </a:rPr>
              <a:t> </a:t>
            </a:r>
            <a:r>
              <a:rPr lang="zh-TW" altLang="en-US" sz="5400" spc="600" dirty="0">
                <a:solidFill>
                  <a:srgbClr val="FFFF00"/>
                </a:solidFill>
                <a:latin typeface="華康儷中黑" panose="020B0509000000000000" pitchFamily="49" charset="-120"/>
                <a:ea typeface="華康儷中黑" panose="020B0509000000000000" pitchFamily="49" charset="-120"/>
              </a:rPr>
              <a:t>主佑</a:t>
            </a:r>
            <a:r>
              <a:rPr lang="zh-TW" altLang="en-US" sz="4400" spc="600" dirty="0">
                <a:solidFill>
                  <a:srgbClr val="FFFF00"/>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476672"/>
            <a:ext cx="9108504" cy="5970612"/>
          </a:xfrm>
        </p:spPr>
        <p:txBody>
          <a:bodyPr/>
          <a:lstStyle/>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rPr>
              <a:t>「這是什麼？」原來他們不知道這是什麼。</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梅瑟告訴他們說：「這是上主賜給你們吃的食物。」</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endParaRPr lang="en-US" altLang="zh-TW" sz="40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en-US" altLang="zh-TW"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請靜默片刻</a:t>
            </a:r>
            <a:r>
              <a:rPr lang="en-US" altLang="zh-TW"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默想天主</a:t>
            </a:r>
            <a:r>
              <a:rPr lang="zh-TW" altLang="en-US" sz="44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今天</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對</a:t>
            </a:r>
            <a:r>
              <a:rPr lang="zh-TW" altLang="en-US" sz="48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我</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講的話</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spTree>
    <p:extLst>
      <p:ext uri="{BB962C8B-B14F-4D97-AF65-F5344CB8AC3E}">
        <p14:creationId xmlns:p14="http://schemas.microsoft.com/office/powerpoint/2010/main" val="309790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恭讀聖保祿宗徒致厄弗所人書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4:17, 20-24</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弟兄姊妹們：</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我在主內苦勸你們，不要像外邦人一樣，順從自己的虛妄思念而生活。</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你們從基督所學的，並不是這樣。</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如果你們真的聽過耶穌，</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又按照在他內的真理，受過教導，</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就該改變你們從前的生活，脫去你們的舊人，即因順從享樂的慾念，而敗壞的舊人；</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776616" y="6341258"/>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98926"/>
            <a:ext cx="9108504" cy="6148358"/>
          </a:xfrm>
        </p:spPr>
        <p:txBody>
          <a:bodyPr/>
          <a:lstStyle/>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應更新你們的心思念慮，穿上新人，即按照天主</a:t>
            </a:r>
            <a:r>
              <a:rPr lang="zh-TW" altLang="en-US" sz="4000" dirty="0">
                <a:solidFill>
                  <a:srgbClr val="FFFF00"/>
                </a:solidFill>
                <a:latin typeface="華康儷中黑" panose="020B0509000000000000" pitchFamily="49" charset="-120"/>
                <a:ea typeface="華康儷中黑" panose="020B0509000000000000" pitchFamily="49" charset="-120"/>
              </a:rPr>
              <a:t>的肖像所造，具有真實的正義和聖善的新人。</a:t>
            </a: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endPar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marR="0" lvl="0" indent="0" algn="just" defTabSz="914400" rtl="0" eaLnBrk="1" fontAlgn="base" latinLnBrk="0" hangingPunct="0">
              <a:lnSpc>
                <a:spcPct val="100000"/>
              </a:lnSpc>
              <a:spcBef>
                <a:spcPts val="0"/>
              </a:spcBef>
              <a:spcAft>
                <a:spcPts val="600"/>
              </a:spcAft>
              <a:buClrTx/>
              <a:buSzTx/>
              <a:buFontTx/>
              <a:buNone/>
              <a:tabLst/>
              <a:defRPr/>
            </a:pPr>
            <a:r>
              <a:rPr kumimoji="1" lang="en-US" altLang="zh-TW" sz="32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   (</a:t>
            </a:r>
            <a:r>
              <a:rPr kumimoji="1" lang="zh-TW" altLang="en-US" sz="32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請靜默片刻</a:t>
            </a:r>
            <a:r>
              <a:rPr kumimoji="1" lang="en-US" altLang="zh-TW" sz="32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a:t>
            </a:r>
            <a:r>
              <a:rPr kumimoji="1" lang="zh-TW" altLang="en-US" sz="32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默想天主</a:t>
            </a:r>
            <a:r>
              <a:rPr kumimoji="1" lang="zh-TW" altLang="en-US" sz="4400" b="0" i="0" u="none" strike="noStrike" kern="0" cap="none" spc="0" normalizeH="0" baseline="0" noProof="0" dirty="0">
                <a:ln>
                  <a:noFill/>
                </a:ln>
                <a:solidFill>
                  <a:srgbClr val="00FF00"/>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今天</a:t>
            </a:r>
            <a:r>
              <a:rPr kumimoji="1" lang="zh-TW" altLang="en-US" sz="36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對</a:t>
            </a:r>
            <a:r>
              <a:rPr kumimoji="1" lang="zh-TW" altLang="en-US" sz="4800" b="0" i="0" u="none" strike="noStrike" kern="0" cap="none" spc="0" normalizeH="0" baseline="0" noProof="0" dirty="0">
                <a:ln>
                  <a:noFill/>
                </a:ln>
                <a:solidFill>
                  <a:srgbClr val="00FF00"/>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我</a:t>
            </a:r>
            <a:r>
              <a:rPr kumimoji="1" lang="zh-TW" altLang="en-US"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講的</a:t>
            </a:r>
            <a:r>
              <a:rPr kumimoji="1" lang="zh-TW" altLang="en-US" sz="4800" b="0" i="0" u="none" strike="noStrike" kern="0" cap="none" spc="0" normalizeH="0" baseline="0" noProof="0" dirty="0">
                <a:ln>
                  <a:noFill/>
                </a:ln>
                <a:solidFill>
                  <a:srgbClr val="FFFF00"/>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話</a:t>
            </a:r>
            <a:r>
              <a:rPr kumimoji="1" lang="en-US" altLang="zh-TW" sz="36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rPr>
              <a:t>)</a:t>
            </a:r>
            <a:endParaRPr kumimoji="1" lang="zh-TW" altLang="en-US" sz="3600" b="0" i="0" u="none" strike="noStrike" kern="0" cap="none" spc="0" normalizeH="0" baseline="0" noProof="0" dirty="0">
              <a:ln>
                <a:noFill/>
              </a:ln>
              <a:solidFill>
                <a:srgbClr val="FFFFFF"/>
              </a:solidFill>
              <a:effectLst/>
              <a:uLnTx/>
              <a:uFillTx/>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Tree>
    <p:extLst>
      <p:ext uri="{BB962C8B-B14F-4D97-AF65-F5344CB8AC3E}">
        <p14:creationId xmlns:p14="http://schemas.microsoft.com/office/powerpoint/2010/main" val="130178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16632"/>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恭讀聖若望福音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6:24-35</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那時候，群眾發覺耶穌和他的門徒都不在海邊，便上了那些小船，往葛法翁，去找耶穌。當群眾在海的對岸，找到耶穌時，就對耶穌說：「辣彼，你什麼時候到了這裡？」。</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耶穌回答說：「我實實在在告訴你們：</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你們尋找我，並不是因為看到了神蹟，而是因為吃餅吃飽了。</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你們不要為那可損壞的食糧勞碌，而要為那存留</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1/4</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到永生的食糧勞碌，即人子所要賜給你們的，因為他是天主聖父所印證的。」</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群眾問耶穌說：「我們該做什麼，才算做天主的事業呢？」耶穌回答說：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「天主要你們做的事業，就是要你們信從他所派遣來的那一位。」</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群眾又說：「那麼，你能行什麼神蹟，給我們看，好叫我們信服你呢？你能做什麼呢？</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2/4</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我們的祖先在曠野裡，吃過</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瑪納</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，正如經上記載的：</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他從天上賜給了他們食物。</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於是，耶穌向群眾說：「我實實在在告訴你們：並不是梅瑟，賜給了你們從天上來的食糧，而是我父現在賜給你們，從天上來的真正食糧，因為天主的食糧，是由天降下，並賜給世界生命的。」</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3/4</a:t>
            </a:r>
            <a:endParaRPr lang="zh-HK" altLang="en-US" sz="2000" b="1" dirty="0">
              <a:solidFill>
                <a:schemeClr val="bg1"/>
              </a:solidFill>
            </a:endParaRPr>
          </a:p>
        </p:txBody>
      </p:sp>
    </p:spTree>
    <p:extLst>
      <p:ext uri="{BB962C8B-B14F-4D97-AF65-F5344CB8AC3E}">
        <p14:creationId xmlns:p14="http://schemas.microsoft.com/office/powerpoint/2010/main" val="4118864898"/>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33574</TotalTime>
  <Words>2342</Words>
  <Application>Microsoft Office PowerPoint</Application>
  <PresentationFormat>如螢幕大小 (4:3)</PresentationFormat>
  <Paragraphs>136</Paragraphs>
  <Slides>30</Slides>
  <Notes>0</Notes>
  <HiddenSlides>0</HiddenSlides>
  <MMClips>0</MMClips>
  <ScaleCrop>false</ScaleCrop>
  <HeadingPairs>
    <vt:vector size="6" baseType="variant">
      <vt:variant>
        <vt:lpstr>使用字型</vt:lpstr>
      </vt:variant>
      <vt:variant>
        <vt:i4>10</vt:i4>
      </vt:variant>
      <vt:variant>
        <vt:lpstr>佈景主題</vt:lpstr>
      </vt:variant>
      <vt:variant>
        <vt:i4>3</vt:i4>
      </vt:variant>
      <vt:variant>
        <vt:lpstr>投影片標題</vt:lpstr>
      </vt:variant>
      <vt:variant>
        <vt:i4>30</vt:i4>
      </vt:variant>
    </vt:vector>
  </HeadingPairs>
  <TitlesOfParts>
    <vt:vector size="43" baseType="lpstr">
      <vt:lpstr>華康中黑體</vt:lpstr>
      <vt:lpstr>華康中黑體(P)</vt:lpstr>
      <vt:lpstr>華康正顏楷體W7</vt:lpstr>
      <vt:lpstr>華康正顏楷體W7(P)</vt:lpstr>
      <vt:lpstr>華康粗黑體</vt:lpstr>
      <vt:lpstr>華康儷中黑</vt:lpstr>
      <vt:lpstr>新細明體</vt:lpstr>
      <vt:lpstr>Arial</vt:lpstr>
      <vt:lpstr>Calibri</vt:lpstr>
      <vt:lpstr>Wingdings</vt:lpstr>
      <vt:lpstr>預設簡報設計</vt:lpstr>
      <vt:lpstr>3_預設簡報設計</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1769</cp:revision>
  <dcterms:created xsi:type="dcterms:W3CDTF">2006-09-26T01:05:23Z</dcterms:created>
  <dcterms:modified xsi:type="dcterms:W3CDTF">2024-07-24T08:42:46Z</dcterms:modified>
</cp:coreProperties>
</file>