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14" r:id="rId2"/>
    <p:sldId id="1051" r:id="rId3"/>
    <p:sldId id="1197" r:id="rId4"/>
    <p:sldId id="1178" r:id="rId5"/>
    <p:sldId id="1053" r:id="rId6"/>
    <p:sldId id="1179" r:id="rId7"/>
    <p:sldId id="1054" r:id="rId8"/>
    <p:sldId id="1198" r:id="rId9"/>
    <p:sldId id="1199" r:id="rId10"/>
    <p:sldId id="1180" r:id="rId11"/>
    <p:sldId id="930" r:id="rId12"/>
    <p:sldId id="1200" r:id="rId13"/>
    <p:sldId id="1203" r:id="rId14"/>
    <p:sldId id="1204" r:id="rId15"/>
    <p:sldId id="1214" r:id="rId16"/>
    <p:sldId id="1206" r:id="rId17"/>
    <p:sldId id="1207" r:id="rId18"/>
    <p:sldId id="1208" r:id="rId19"/>
    <p:sldId id="1209" r:id="rId20"/>
    <p:sldId id="1210" r:id="rId21"/>
    <p:sldId id="1211" r:id="rId22"/>
    <p:sldId id="1212" r:id="rId23"/>
    <p:sldId id="1213" r:id="rId24"/>
    <p:sldId id="1215" r:id="rId25"/>
    <p:sldId id="1216" r:id="rId26"/>
    <p:sldId id="1045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94660"/>
  </p:normalViewPr>
  <p:slideViewPr>
    <p:cSldViewPr>
      <p:cViewPr varScale="1">
        <p:scale>
          <a:sx n="61" d="100"/>
          <a:sy n="61" d="100"/>
        </p:scale>
        <p:origin x="-11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9308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8259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第十八主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FontTx/>
              <a:buNone/>
            </a:pPr>
            <a:r>
              <a:rPr lang="zh-TW" altLang="en-US" sz="6000" dirty="0" smtClean="0">
                <a:solidFill>
                  <a:schemeClr val="bg1"/>
                </a:solidFill>
                <a:ea typeface="華康儷中黑" pitchFamily="49" charset="-120"/>
              </a:rPr>
              <a:t>勞碌</a:t>
            </a:r>
            <a:r>
              <a:rPr lang="en-US" altLang="zh-TW" sz="6000" dirty="0" smtClean="0">
                <a:solidFill>
                  <a:schemeClr val="bg1"/>
                </a:solidFill>
                <a:ea typeface="華康儷中黑" pitchFamily="49" charset="-120"/>
              </a:rPr>
              <a:t>, </a:t>
            </a:r>
            <a:r>
              <a:rPr lang="zh-TW" altLang="en-US" sz="6000" dirty="0" smtClean="0">
                <a:solidFill>
                  <a:schemeClr val="bg1"/>
                </a:solidFill>
                <a:ea typeface="華康儷中黑" pitchFamily="49" charset="-120"/>
              </a:rPr>
              <a:t>為了什麼？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彌撒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群眾便說：「主！你就把這樣的食糧，常常賜給我們吧！」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我就是生命的食糧；到我這裡來的，永不會飢餓；信從我的，總不會渴。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4/4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第十八主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8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600" dirty="0" smtClean="0">
                <a:solidFill>
                  <a:schemeClr val="bg1"/>
                </a:solidFill>
                <a:ea typeface="華康儷中黑" pitchFamily="49" charset="-120"/>
              </a:rPr>
              <a:t>勞碌</a:t>
            </a:r>
            <a:r>
              <a:rPr lang="en-US" altLang="zh-TW" sz="6600" dirty="0" smtClean="0">
                <a:solidFill>
                  <a:schemeClr val="bg1"/>
                </a:solidFill>
                <a:ea typeface="華康儷中黑" pitchFamily="49" charset="-120"/>
              </a:rPr>
              <a:t>, </a:t>
            </a:r>
            <a:r>
              <a:rPr lang="zh-TW" altLang="en-US" sz="6600" dirty="0" smtClean="0">
                <a:solidFill>
                  <a:schemeClr val="bg1"/>
                </a:solidFill>
                <a:ea typeface="華康儷中黑" pitchFamily="49" charset="-120"/>
              </a:rPr>
              <a:t>為了什麼？</a:t>
            </a:r>
            <a:endParaRPr lang="en-US" altLang="zh-TW" sz="66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出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16:2-4, 12-15;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弗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4:17, 20-24;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若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6:24-35)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88640"/>
            <a:ext cx="9144000" cy="6309444"/>
          </a:xfrm>
        </p:spPr>
        <p:txBody>
          <a:bodyPr/>
          <a:lstStyle/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你們領我們到曠野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想叫我們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全會眾都餓死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投奔自由的代價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某商場很小的小朋友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大聲叫囂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說爸爸無權管他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如果爸爸真不管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?)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不如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回到為奴之家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！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梅瑟上山四十日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下山見拜金牛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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抬著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金牛出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埃及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88640"/>
            <a:ext cx="9144000" cy="6165850"/>
          </a:xfrm>
        </p:spPr>
        <p:txBody>
          <a:bodyPr/>
          <a:lstStyle/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脫去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你們的舊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因順從享樂的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慾念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敗壞的舊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穿上新人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按照天主的肖像所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造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具有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真實的正義和聖善的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8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脫舊人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脫胎換骨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不只改一個兩個毛病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穿上新人</a:t>
            </a:r>
            <a:r>
              <a:rPr lang="en-US" altLang="zh-TW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按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天主的肖像</a:t>
            </a:r>
            <a:endParaRPr lang="en-US" altLang="zh-TW" sz="44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800"/>
              </a:lnSpc>
              <a:defRPr/>
            </a:pP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</a:t>
            </a: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天主的正義</a:t>
            </a:r>
            <a:endParaRPr lang="en-US" altLang="zh-TW" sz="44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800"/>
              </a:lnSpc>
              <a:defRPr/>
            </a:pPr>
            <a:r>
              <a:rPr lang="zh-TW" altLang="en-US" sz="44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天主的聖善</a:t>
            </a:r>
            <a:r>
              <a:rPr lang="en-US" altLang="zh-TW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endParaRPr lang="en-US" altLang="zh-TW" sz="44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88640"/>
            <a:ext cx="9144000" cy="6165850"/>
          </a:xfrm>
        </p:spPr>
        <p:txBody>
          <a:bodyPr/>
          <a:lstStyle/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就是生命的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食糧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我這裡來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永不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會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飢餓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信從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總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不會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渴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勞勞碌碌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營營役役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糊口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搵兩餐</a:t>
            </a:r>
            <a:endParaRPr lang="en-US" altLang="zh-TW" sz="4000" spc="3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個人修養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家庭幸福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夫復何求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</a:t>
            </a:r>
            <a:r>
              <a:rPr lang="zh-TW" altLang="en-US" sz="4000" spc="3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治國</a:t>
            </a:r>
            <a:r>
              <a:rPr lang="en-US" altLang="zh-TW" sz="4000" spc="3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4000" spc="3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平天下</a:t>
            </a:r>
            <a:r>
              <a:rPr lang="en-US" altLang="zh-TW" sz="4000" spc="3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4000" spc="3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地球永續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環保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)?</a:t>
            </a:r>
          </a:p>
          <a:p>
            <a:pPr marL="360000" indent="-457200" algn="just" eaLnBrk="1">
              <a:lnSpc>
                <a:spcPts val="4800"/>
              </a:lnSpc>
              <a:defRPr/>
            </a:pP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按照耶穌的話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神律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生命律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生活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永不飢餓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家有花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不如世界是花園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全人合作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事半功倍</a:t>
            </a:r>
            <a:r>
              <a:rPr lang="en-US" altLang="zh-TW" sz="4000" spc="3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4000" spc="300" dirty="0">
              <a:solidFill>
                <a:schemeClr val="bg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1506"/>
            <a:ext cx="9144000" cy="6859506"/>
          </a:xfrm>
          <a:solidFill>
            <a:schemeClr val="bg1"/>
          </a:solidFill>
        </p:spPr>
        <p:txBody>
          <a:bodyPr/>
          <a:lstStyle/>
          <a:p>
            <a:endParaRPr lang="en-US" altLang="zh-TW" sz="1800" dirty="0" smtClean="0"/>
          </a:p>
          <a:p>
            <a:r>
              <a:rPr lang="zh-TW" altLang="zh-HK" sz="4000" dirty="0" smtClean="0">
                <a:ea typeface="華康儷中黑" panose="020B0509000000000000" pitchFamily="49" charset="-120"/>
              </a:rPr>
              <a:t>人</a:t>
            </a:r>
            <a:r>
              <a:rPr lang="zh-TW" altLang="zh-HK" sz="4000" dirty="0">
                <a:ea typeface="華康儷中黑" panose="020B0509000000000000" pitchFamily="49" charset="-120"/>
              </a:rPr>
              <a:t>一生勞勞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碌碌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究竟</a:t>
            </a:r>
            <a:r>
              <a:rPr lang="zh-TW" altLang="zh-HK" sz="4000" dirty="0">
                <a:ea typeface="華康儷中黑" panose="020B0509000000000000" pitchFamily="49" charset="-120"/>
              </a:rPr>
              <a:t>為了什麼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？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糊口</a:t>
            </a:r>
            <a:r>
              <a:rPr lang="zh-TW" altLang="zh-HK" sz="4000" dirty="0">
                <a:ea typeface="華康儷中黑" panose="020B0509000000000000" pitchFamily="49" charset="-120"/>
              </a:rPr>
              <a:t>？或者是粵語所謂的「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搵兩餐</a:t>
            </a:r>
            <a:r>
              <a:rPr lang="zh-TW" altLang="zh-HK" sz="4000" dirty="0">
                <a:ea typeface="華康儷中黑" panose="020B0509000000000000" pitchFamily="49" charset="-120"/>
              </a:rPr>
              <a:t>」？</a:t>
            </a:r>
          </a:p>
          <a:p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Why do men toil all their lives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?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To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mak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e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ends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meet?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Or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as the Cantonese put it,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“</a:t>
            </a: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for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the sake of two </a:t>
            </a:r>
            <a:r>
              <a:rPr lang="en-US" altLang="zh-TW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square </a:t>
            </a: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meals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”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?</a:t>
            </a:r>
            <a:endParaRPr lang="zh-TW" altLang="zh-HK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1506"/>
            <a:ext cx="9144000" cy="6859506"/>
          </a:xfrm>
          <a:solidFill>
            <a:schemeClr val="bg1"/>
          </a:solidFill>
        </p:spPr>
        <p:txBody>
          <a:bodyPr/>
          <a:lstStyle/>
          <a:p>
            <a:endParaRPr lang="en-US" altLang="zh-TW" sz="1800" dirty="0" smtClean="0"/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香港教區</a:t>
            </a:r>
            <a:r>
              <a:rPr lang="zh-TW" altLang="en-US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曾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過「</a:t>
            </a:r>
            <a:r>
              <a:rPr lang="zh-TW" altLang="zh-HK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齊家運動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如果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再加上一個「</a:t>
            </a:r>
            <a:r>
              <a:rPr lang="zh-TW" altLang="zh-HK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個人的修養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大概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已到了人生的頂峰了吧？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the Hong Kong Diocese once ran a campaign called the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Family Harmony Movement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 If it had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run,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parallel,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campaign on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Self-Cultivation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,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would we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have found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reaching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the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apex of 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lives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where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nothing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else needs to be strived for?</a:t>
            </a:r>
          </a:p>
          <a:p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1506"/>
            <a:ext cx="9144000" cy="6859506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0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種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思想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消極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來看可以在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不知不覺中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發展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成為國內最近流行的「</a:t>
            </a:r>
            <a:r>
              <a:rPr lang="zh-TW" altLang="zh-HK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躺平主義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4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From a negative viewpoint,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can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contentment become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apathy,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passivity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?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It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can also degenerate subconsciously into a kind of </a:t>
            </a:r>
            <a:r>
              <a:rPr lang="en-US" altLang="zh-TW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‘</a:t>
            </a: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</a:t>
            </a:r>
            <a:r>
              <a:rPr lang="en-US" altLang="zh-TW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ay</a:t>
            </a: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Flat-is</a:t>
            </a: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</a:t>
            </a:r>
            <a:r>
              <a:rPr lang="en-US" altLang="zh-TW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’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,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fad that has gone viral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Mainland China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  <a:endParaRPr lang="zh-TW" altLang="zh-HK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它主張年輕人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不必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有理想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不必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買房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買車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endParaRPr lang="en-US" altLang="zh-TW" sz="36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結婚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生孩子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不必消費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只需</a:t>
            </a:r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維持生存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endParaRPr lang="en-US" altLang="zh-TW" sz="36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最低標準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與其</a:t>
            </a:r>
            <a:r>
              <a:rPr lang="zh-TW" altLang="zh-HK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不斷</a:t>
            </a:r>
            <a:r>
              <a:rPr lang="zh-TW" altLang="zh-HK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奮鬥</a:t>
            </a:r>
            <a:r>
              <a:rPr lang="en-US" altLang="zh-TW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不如</a:t>
            </a:r>
            <a:r>
              <a:rPr lang="zh-TW" altLang="zh-HK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無欲無</a:t>
            </a:r>
            <a:r>
              <a:rPr lang="zh-TW" altLang="zh-HK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求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聽起來</a:t>
            </a:r>
            <a:r>
              <a:rPr lang="zh-TW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好像還有點「禪」味</a:t>
            </a:r>
            <a:r>
              <a:rPr lang="zh-TW" altLang="zh-HK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endParaRPr lang="zh-TW" altLang="zh-HK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y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Flat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-ism 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advocates 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against consumerism and 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ambition; 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that young people need not aspire to owning a home, a car, 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getting 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married, or have children; 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that 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by maintaining the most </a:t>
            </a:r>
            <a:r>
              <a:rPr lang="zh-TW" altLang="zh-HK" sz="36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rudimentary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lifestyle, one is liberated from material desires, and in so doing, </a:t>
            </a:r>
            <a:r>
              <a:rPr lang="zh-TW" altLang="zh-HK" sz="36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removes the need to work hard 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incessantly</a:t>
            </a: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 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It </a:t>
            </a:r>
            <a:r>
              <a:rPr lang="zh-TW" altLang="zh-HK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all sounds very 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"</a:t>
            </a:r>
            <a:r>
              <a:rPr lang="zh-TW" altLang="zh-HK" sz="3600" b="1" dirty="0" smtClean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Zen</a:t>
            </a: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"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  <a:endParaRPr lang="zh-HK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 smtClean="0">
                <a:ea typeface="華康儷中黑" panose="020B0509000000000000" pitchFamily="49" charset="-120"/>
              </a:rPr>
              <a:t>上週我說的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治國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平天下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或者</a:t>
            </a:r>
            <a:r>
              <a:rPr lang="zh-TW" altLang="zh-HK" sz="4000" dirty="0">
                <a:ea typeface="華康儷中黑" panose="020B0509000000000000" pitchFamily="49" charset="-120"/>
              </a:rPr>
              <a:t>什麼為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國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為</a:t>
            </a:r>
            <a:r>
              <a:rPr lang="zh-TW" altLang="zh-HK" sz="4000" dirty="0">
                <a:ea typeface="華康儷中黑" panose="020B0509000000000000" pitchFamily="49" charset="-120"/>
              </a:rPr>
              <a:t>民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等等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便</a:t>
            </a:r>
            <a:r>
              <a:rPr lang="zh-TW" altLang="zh-HK" sz="4000" dirty="0">
                <a:ea typeface="華康儷中黑" panose="020B0509000000000000" pitchFamily="49" charset="-120"/>
              </a:rPr>
              <a:t>變成了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一種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自我奴役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有人</a:t>
            </a:r>
            <a:r>
              <a:rPr lang="zh-TW" altLang="zh-HK" sz="4000" dirty="0">
                <a:ea typeface="華康儷中黑" panose="020B0509000000000000" pitchFamily="49" charset="-120"/>
              </a:rPr>
              <a:t>就問：「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何苦？</a:t>
            </a:r>
            <a:r>
              <a:rPr lang="zh-TW" altLang="zh-HK" sz="4000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000" dirty="0" smtClean="0">
                <a:ea typeface="華康儷中黑" panose="020B0509000000000000" pitchFamily="49" charset="-120"/>
              </a:rPr>
              <a:t>I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n </a:t>
            </a:r>
            <a:r>
              <a:rPr lang="zh-TW" altLang="zh-HK" sz="4000" dirty="0">
                <a:ea typeface="華康儷中黑" panose="020B0509000000000000" pitchFamily="49" charset="-120"/>
              </a:rPr>
              <a:t>last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week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homily, I talked about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state </a:t>
            </a:r>
            <a:r>
              <a:rPr lang="zh-TW" altLang="zh-HK" sz="4000" dirty="0">
                <a:ea typeface="華康儷中黑" panose="020B0509000000000000" pitchFamily="49" charset="-120"/>
              </a:rPr>
              <a:t>governance, world peace,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serving one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country and people.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Are </a:t>
            </a:r>
            <a:r>
              <a:rPr lang="zh-TW" altLang="zh-HK" sz="4000" dirty="0">
                <a:ea typeface="華康儷中黑" panose="020B0509000000000000" pitchFamily="49" charset="-120"/>
              </a:rPr>
              <a:t>these concepts to be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cast </a:t>
            </a:r>
            <a:r>
              <a:rPr lang="zh-TW" altLang="zh-HK" sz="4000" dirty="0">
                <a:ea typeface="華康儷中黑" panose="020B0509000000000000" pitchFamily="49" charset="-120"/>
              </a:rPr>
              <a:t>out of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4000" dirty="0">
                <a:ea typeface="華康儷中黑" panose="020B0509000000000000" pitchFamily="49" charset="-120"/>
              </a:rPr>
              <a:t>window because they enslave us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? </a:t>
            </a:r>
            <a:r>
              <a:rPr lang="zh-TW" altLang="zh-HK" sz="4000" dirty="0">
                <a:ea typeface="華康儷中黑" panose="020B0509000000000000" pitchFamily="49" charset="-120"/>
              </a:rPr>
              <a:t>Some might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even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ask</a:t>
            </a:r>
            <a:r>
              <a:rPr lang="zh-TW" altLang="zh-HK" sz="4000" dirty="0">
                <a:ea typeface="華康儷中黑" panose="020B0509000000000000" pitchFamily="49" charset="-120"/>
              </a:rPr>
              <a:t>: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why bother?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endParaRPr lang="zh-HK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恭讀出谷紀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16:2-4, 12-15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那時候，以色列子民全會眾，在曠野抱怨梅瑟和亞郎，說：「巴不得我們在埃及國，坐在肉鍋旁，吃飽時，死在上主手中！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你們領我們到曠野來，是想叫我們全會眾都餓死嗎？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上主對梅瑟說：「看，我要從天上，給你們降下食物；百姓要每天出去，拾取當日所需要的，為試探他們，是否遵行我的法律。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在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香港</a:t>
            </a:r>
            <a:r>
              <a:rPr lang="en-US" altLang="zh-TW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叫</a:t>
            </a:r>
            <a:r>
              <a:rPr lang="en-US" altLang="zh-TW" sz="3800" i="1" dirty="0" err="1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hea</a:t>
            </a:r>
            <a:r>
              <a:rPr lang="en-US" altLang="zh-TW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 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認為</a:t>
            </a: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做人可以</a:t>
            </a:r>
            <a:r>
              <a:rPr lang="zh-TW" altLang="zh-HK" sz="38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得過且過</a:t>
            </a:r>
            <a:r>
              <a:rPr lang="en-US" altLang="zh-TW" sz="3800" i="1" dirty="0" err="1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hea</a:t>
            </a:r>
            <a:r>
              <a:rPr lang="en-US" altLang="zh-TW" sz="3800" i="1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盡人生</a:t>
            </a:r>
            <a:r>
              <a:rPr lang="en-US" altLang="zh-TW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樂得</a:t>
            </a: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逍遙。反正社會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已</a:t>
            </a:r>
            <a:endParaRPr lang="en-US" altLang="zh-TW" sz="3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相當進步</a:t>
            </a:r>
            <a:r>
              <a:rPr lang="en-US" altLang="zh-TW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最</a:t>
            </a: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窮也不會餓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死</a:t>
            </a:r>
            <a:r>
              <a:rPr lang="en-US" altLang="zh-TW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因為</a:t>
            </a: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至少會</a:t>
            </a:r>
            <a:r>
              <a:rPr lang="zh-TW" altLang="zh-HK" sz="3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有各種</a:t>
            </a:r>
            <a:r>
              <a:rPr lang="zh-TW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「救濟金」。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 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 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Hong Kong, this kind of mindset is called </a:t>
            </a:r>
            <a:r>
              <a:rPr lang="en-US" altLang="zh-TW" sz="3800" i="1" dirty="0" err="1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hea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(sloth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r>
              <a:rPr lang="en-US" altLang="zh-TW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It is to be content with just getting by in life by expending the </a:t>
            </a:r>
            <a:r>
              <a:rPr lang="zh-TW" altLang="zh-HK" sz="38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least effort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 It means to lead a slothful carefree life; 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since 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 any case, the society one lives in has made enough 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progress 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to provide for all sorts of welfare subsidies </a:t>
            </a:r>
            <a:r>
              <a:rPr lang="zh-TW" altLang="zh-HK" sz="3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and </a:t>
            </a:r>
            <a:r>
              <a:rPr lang="zh-TW" altLang="zh-HK" sz="3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no one gets starved.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endParaRPr lang="zh-HK" altLang="en-US" sz="4000" dirty="0">
              <a:latin typeface="HP Simplified Hans" panose="020B0500000000000000" pitchFamily="34" charset="-122"/>
              <a:ea typeface="HP Simplified Hans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9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我忽然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想到</a:t>
            </a:r>
            <a:r>
              <a:rPr lang="en-US" altLang="zh-TW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</a:t>
            </a:r>
            <a:r>
              <a:rPr lang="zh-TW" altLang="zh-HK" sz="39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有「</a:t>
            </a:r>
            <a:r>
              <a:rPr lang="zh-TW" altLang="zh-HK" sz="39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人權宣言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一切</a:t>
            </a:r>
            <a:r>
              <a:rPr lang="zh-TW" altLang="zh-HK" sz="39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以個人權利為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本</a:t>
            </a:r>
            <a:r>
              <a:rPr lang="en-US" altLang="zh-TW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zh-TW" altLang="zh-HK" sz="39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沒有</a:t>
            </a:r>
            <a:r>
              <a:rPr lang="zh-TW" altLang="zh-HK" sz="39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zh-HK" sz="39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責任宣言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39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告訴</a:t>
            </a:r>
            <a:r>
              <a:rPr lang="zh-TW" altLang="zh-HK" sz="39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我們人是否有最起碼的「責任」？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 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am reminded of the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world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’s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Declaration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of Human Rights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,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right that is centred on the individuals.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But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why is there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not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Declaration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of Human Responsibilities,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for the individual to be mindful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of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duty </a:t>
            </a:r>
            <a:r>
              <a:rPr lang="zh-TW" altLang="zh-HK" sz="4000" b="1" dirty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to oneself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and </a:t>
            </a:r>
            <a:r>
              <a:rPr lang="zh-TW" altLang="zh-HK" sz="4000" b="1" dirty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to </a:t>
            </a:r>
            <a:r>
              <a:rPr lang="zh-TW" altLang="zh-HK" sz="4000" b="1" dirty="0" smtClean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society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?</a:t>
            </a:r>
            <a:endParaRPr lang="zh-HK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1506"/>
            <a:ext cx="9144000" cy="6859506"/>
          </a:xfrm>
          <a:solidFill>
            <a:schemeClr val="bg1"/>
          </a:solidFill>
        </p:spPr>
        <p:txBody>
          <a:bodyPr/>
          <a:lstStyle/>
          <a:p>
            <a:endParaRPr lang="en-US" altLang="zh-TW" sz="4000" dirty="0" smtClean="0">
              <a:latin typeface="HP Simplified Hans" panose="020B0500000000000000" pitchFamily="34" charset="-122"/>
              <a:ea typeface="HP Simplified Hans" panose="020B0500000000000000" pitchFamily="34" charset="-122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今天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的話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我就是生命的食糧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；</a:t>
            </a:r>
            <a:endParaRPr lang="en-US" altLang="zh-TW" sz="40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到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我這裡來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永不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會飢餓；信從我的，總不會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渴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能不能給我們一些啟示？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HP Simplified Hans" panose="020B0500000000000000" pitchFamily="34" charset="-122"/>
                <a:ea typeface="HP Simplified Hans" panose="020B0500000000000000" pitchFamily="34" charset="-122"/>
              </a:rPr>
              <a:t>What </a:t>
            </a:r>
            <a:r>
              <a:rPr lang="zh-TW" altLang="zh-HK" sz="4000" dirty="0">
                <a:latin typeface="HP Simplified Hans" panose="020B0500000000000000" pitchFamily="34" charset="-122"/>
                <a:ea typeface="HP Simplified Hans" panose="020B0500000000000000" pitchFamily="34" charset="-122"/>
              </a:rPr>
              <a:t>do we understand by </a:t>
            </a:r>
            <a:r>
              <a:rPr lang="zh-TW" altLang="zh-HK" sz="4000" dirty="0" smtClean="0">
                <a:ea typeface="HP Simplified Hans" panose="020B0500000000000000" pitchFamily="34" charset="-122"/>
              </a:rPr>
              <a:t>Jesus</a:t>
            </a:r>
            <a:r>
              <a:rPr lang="en-US" altLang="zh-TW" sz="4000" dirty="0" smtClean="0">
                <a:ea typeface="HP Simplified Hans" panose="020B0500000000000000" pitchFamily="34" charset="-122"/>
              </a:rPr>
              <a:t>’</a:t>
            </a:r>
            <a:r>
              <a:rPr lang="zh-TW" altLang="zh-HK" sz="4000" dirty="0" smtClean="0">
                <a:ea typeface="HP Simplified Hans" panose="020B0500000000000000" pitchFamily="34" charset="-122"/>
              </a:rPr>
              <a:t>s</a:t>
            </a:r>
            <a:r>
              <a:rPr lang="zh-TW" altLang="zh-HK" sz="4000" dirty="0" smtClean="0">
                <a:latin typeface="HP Simplified Hans" panose="020B0500000000000000" pitchFamily="34" charset="-122"/>
                <a:ea typeface="HP Simplified Hans" panose="020B0500000000000000" pitchFamily="34" charset="-122"/>
              </a:rPr>
              <a:t> </a:t>
            </a:r>
            <a:r>
              <a:rPr lang="zh-TW" altLang="zh-HK" sz="4000" dirty="0">
                <a:ea typeface="HP Simplified Hans" panose="020B0500000000000000" pitchFamily="34" charset="-122"/>
              </a:rPr>
              <a:t>words </a:t>
            </a:r>
            <a:r>
              <a:rPr lang="en-US" altLang="zh-TW" sz="4000" dirty="0" smtClean="0">
                <a:ea typeface="HP Simplified Hans" panose="020B0500000000000000" pitchFamily="34" charset="-122"/>
              </a:rPr>
              <a:t>“</a:t>
            </a:r>
            <a:r>
              <a:rPr lang="zh-TW" altLang="zh-HK" sz="4000" b="1" dirty="0" smtClean="0">
                <a:solidFill>
                  <a:srgbClr val="0000FF"/>
                </a:solidFill>
                <a:ea typeface="HP Simplified Hans" panose="020B0500000000000000" pitchFamily="34" charset="-122"/>
              </a:rPr>
              <a:t>I </a:t>
            </a:r>
            <a:r>
              <a:rPr lang="zh-TW" altLang="zh-HK" sz="4000" b="1" dirty="0">
                <a:solidFill>
                  <a:srgbClr val="0000FF"/>
                </a:solidFill>
                <a:ea typeface="HP Simplified Hans" panose="020B0500000000000000" pitchFamily="34" charset="-122"/>
              </a:rPr>
              <a:t>am the bread of life; whoever comes to me will never hunger, and whoever believes in me </a:t>
            </a:r>
            <a:endParaRPr lang="en-US" altLang="zh-TW" sz="4000" b="1" dirty="0" smtClean="0">
              <a:solidFill>
                <a:srgbClr val="0000FF"/>
              </a:solidFill>
              <a:ea typeface="HP Simplified Hans" panose="020B0500000000000000" pitchFamily="34" charset="-122"/>
            </a:endParaRPr>
          </a:p>
          <a:p>
            <a:pPr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0000FF"/>
                </a:solidFill>
                <a:ea typeface="HP Simplified Hans" panose="020B0500000000000000" pitchFamily="34" charset="-122"/>
              </a:rPr>
              <a:t>will </a:t>
            </a:r>
            <a:r>
              <a:rPr lang="zh-TW" altLang="zh-HK" sz="4000" b="1" dirty="0">
                <a:solidFill>
                  <a:srgbClr val="0000FF"/>
                </a:solidFill>
                <a:ea typeface="HP Simplified Hans" panose="020B0500000000000000" pitchFamily="34" charset="-122"/>
              </a:rPr>
              <a:t>never </a:t>
            </a:r>
            <a:r>
              <a:rPr lang="zh-TW" altLang="zh-HK" sz="4000" b="1" dirty="0" smtClean="0">
                <a:solidFill>
                  <a:srgbClr val="0000FF"/>
                </a:solidFill>
                <a:ea typeface="HP Simplified Hans" panose="020B0500000000000000" pitchFamily="34" charset="-122"/>
              </a:rPr>
              <a:t>thirst</a:t>
            </a:r>
            <a:r>
              <a:rPr lang="en-US" altLang="zh-TW" sz="4000" dirty="0" smtClean="0">
                <a:ea typeface="HP Simplified Hans" panose="020B0500000000000000" pitchFamily="34" charset="-122"/>
              </a:rPr>
              <a:t>”</a:t>
            </a:r>
            <a:r>
              <a:rPr lang="zh-TW" altLang="zh-HK" sz="4000" dirty="0" smtClean="0">
                <a:ea typeface="HP Simplified Hans" panose="020B0500000000000000" pitchFamily="34" charset="-122"/>
              </a:rPr>
              <a:t>?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8132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國內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因「躺平主義」而引起不少爭論；我們也很難說服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en-US" altLang="zh-TW" sz="4000" dirty="0" err="1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hea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慣的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懶人</a:t>
            </a:r>
            <a:endParaRPr lang="en-US" altLang="zh-TW" sz="40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振作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起來。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The L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ay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Flat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ism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mindset has been arousing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much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controversy in the Mainland.  Similarly, in Hong Kong, It is not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easy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to </a:t>
            </a:r>
            <a:r>
              <a:rPr lang="zh-TW" altLang="zh-HK" sz="4000" dirty="0" smtClean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dissuade indolence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and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instil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positivity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on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people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who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are used to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a </a:t>
            </a:r>
            <a:r>
              <a:rPr lang="en-US" altLang="zh-TW" sz="40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‘</a:t>
            </a:r>
            <a:r>
              <a:rPr lang="zh-TW" altLang="zh-HK" sz="4000" b="1" i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hea</a:t>
            </a:r>
            <a:r>
              <a:rPr lang="en-US" altLang="zh-TW" sz="40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’</a:t>
            </a:r>
            <a:r>
              <a:rPr lang="zh-TW" altLang="zh-HK" sz="40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way of life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  <a:endParaRPr lang="zh-HK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1506"/>
            <a:ext cx="9144000" cy="6859506"/>
          </a:xfrm>
          <a:solidFill>
            <a:schemeClr val="bg1"/>
          </a:solidFill>
        </p:spPr>
        <p:txBody>
          <a:bodyPr/>
          <a:lstStyle/>
          <a:p>
            <a:endParaRPr lang="en-US" altLang="zh-TW" sz="2000" dirty="0" smtClean="0">
              <a:latin typeface="HP Simplified Hans" panose="020B0500000000000000" pitchFamily="34" charset="-122"/>
              <a:ea typeface="HP Simplified Hans" panose="020B0500000000000000" pitchFamily="34" charset="-122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如果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按耶穌的指示去生活，真能讓我們「永不飢餓、總不會渴」的話，</a:t>
            </a:r>
            <a:r>
              <a:rPr lang="zh-TW" altLang="zh-HK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信耶穌就是對躺平主義的最好治療。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If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living our lives according to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Jesus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’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guiding 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principle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can really make us 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“</a:t>
            </a:r>
            <a:r>
              <a:rPr lang="zh-TW" altLang="zh-HK" sz="4000" b="1" dirty="0" smtClean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never </a:t>
            </a:r>
            <a:r>
              <a:rPr lang="zh-TW" altLang="zh-HK" sz="4000" b="1" dirty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hungry, never </a:t>
            </a:r>
            <a:r>
              <a:rPr lang="zh-TW" altLang="zh-HK" sz="4000" b="1" dirty="0" smtClean="0">
                <a:solidFill>
                  <a:srgbClr val="0000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thirsty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”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then perhaps believing in Jesus </a:t>
            </a:r>
            <a:endParaRPr lang="en-US" altLang="zh-TW" sz="4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is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the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best cure for </a:t>
            </a:r>
            <a:r>
              <a:rPr lang="zh-TW" altLang="zh-HK" sz="4000" b="1" i="1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Lying </a:t>
            </a:r>
            <a:r>
              <a:rPr lang="zh-TW" altLang="zh-HK" sz="4000" b="1" i="1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Flat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  <a:endParaRPr lang="zh-HK" altLang="en-US" sz="4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4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1506"/>
            <a:ext cx="9144000" cy="6859506"/>
          </a:xfrm>
          <a:solidFill>
            <a:schemeClr val="bg1"/>
          </a:solidFill>
        </p:spPr>
        <p:txBody>
          <a:bodyPr/>
          <a:lstStyle/>
          <a:p>
            <a:endParaRPr lang="en-US" altLang="zh-TW" sz="14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當然可以講耶穌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的話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我能為這話作「</a:t>
            </a:r>
            <a:r>
              <a:rPr lang="zh-TW" altLang="zh-HK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見證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」嗎？我敢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不敢</a:t>
            </a:r>
            <a:r>
              <a:rPr lang="zh-TW" altLang="en-US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告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訴世界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信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了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作過了？我真的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感到</a:t>
            </a:r>
            <a:endParaRPr lang="en-US" altLang="zh-TW" sz="40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</a:t>
            </a:r>
            <a:r>
              <a:rPr lang="zh-TW" altLang="zh-HK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枉此</a:t>
            </a:r>
            <a:r>
              <a:rPr lang="zh-TW" altLang="zh-HK" sz="40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生</a:t>
            </a:r>
            <a:r>
              <a:rPr lang="en-US" altLang="zh-TW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 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而且</a:t>
            </a:r>
            <a:r>
              <a:rPr lang="zh-TW" altLang="zh-HK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很快樂嗎</a:t>
            </a:r>
            <a:r>
              <a:rPr lang="zh-TW" altLang="zh-HK" sz="40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？</a:t>
            </a:r>
            <a:r>
              <a:rPr lang="zh-TW" altLang="zh-HK" sz="4000" dirty="0">
                <a:latin typeface="HP Simplified Hans" panose="020B0500000000000000" pitchFamily="34" charset="-122"/>
                <a:ea typeface="HP Simplified Hans" panose="020B0500000000000000" pitchFamily="34" charset="-122"/>
              </a:rPr>
              <a:t> 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Of course, we may be able to speak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Jesus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’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words, but can each of us </a:t>
            </a:r>
            <a:r>
              <a:rPr lang="zh-TW" altLang="zh-HK" sz="4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bear witness to His words?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Do I have the </a:t>
            </a:r>
            <a:r>
              <a:rPr lang="en-US" altLang="zh-TW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courage </a:t>
            </a:r>
            <a:r>
              <a:rPr lang="zh-TW" altLang="zh-HK" sz="4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to </a:t>
            </a:r>
            <a:r>
              <a:rPr lang="zh-TW" altLang="zh-HK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tell the world: I have </a:t>
            </a:r>
            <a:r>
              <a:rPr lang="zh-TW" altLang="zh-HK" sz="3900" spc="-15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believed and lived by my faith? Am I really </a:t>
            </a:r>
            <a:r>
              <a:rPr lang="zh-TW" altLang="zh-HK" sz="3900" b="1" spc="-15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unregretful</a:t>
            </a:r>
            <a:r>
              <a:rPr lang="zh-TW" altLang="zh-HK" sz="3900" spc="-15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of and </a:t>
            </a:r>
            <a:r>
              <a:rPr lang="zh-TW" altLang="zh-HK" sz="3900" b="1" spc="-15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happy </a:t>
            </a:r>
            <a:r>
              <a:rPr lang="zh-TW" altLang="zh-HK" sz="3900" spc="-15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with my life?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674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「我聽見了以色列子民的怨言。你給他們說：黃昏的時候，你們要有肉吃；早晨要有食物吃飽。這樣，你們就知道，我是上主，你們的天主。」</a:t>
            </a: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到了晚上，有鵪鶉飛來，遮蓋了營幕；到了早晨，營幕四周落了一層露水。露水蒸發之後，在曠野的地面上，留下稀薄的碎屑，稀薄得好像地上的霜。以色列子民一見，就彼此問說：「這是什麼？」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452741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3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186636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原來他們不知道這是什麼。梅瑟告訴他們說：「這是上主賜給你們吃的食物。」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 smtClean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304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3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121102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4:17,20-24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姊妹們：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我在主內苦勸你們，不要像外邦人一樣，順從自己的虛妄思念而生活。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你們從基督所學的，並不是這樣。如果你們真的聽過耶穌，又按照在他內的真理，受過教導，就該改變你們從前的生活，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脫去你們的舊人，即因順從享樂的慾念，而敗壞的舊人；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019925" y="616530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218"/>
            <a:ext cx="9144000" cy="612110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應更新你們的心思念慮，穿上新人，即按照天主的肖像所造，具有真實的正義和聖善的新人。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236296" y="59263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9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6:24-35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那時候，群眾發覺耶穌和他的門徒都不在海邊，便上了那些小船，往葛法翁，去找耶穌。當群眾在海的對岸，找到耶穌時，就對耶穌說：「辣彼，你什麼時候到了這裡？」</a:t>
            </a: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耶穌回答說：「我實實在在告訴你們：你們尋找我，並不是因為看到了神蹟，而是因為吃餅吃飽了。你們不要為那可損壞的食糧勞碌，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1/4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9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而要為那存留到永生的食糧勞碌，即人子所要賜給你們的，因為他是天主聖父所印證的。」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群眾問耶穌說：「我們該做什麼，才算做天主的事業呢？」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耶穌回答說：「天主要你們做的事業，就是要你們信從他所派遣來的那一位。」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群眾又說：「那麼，你能行什麼神蹟，給我們看，好叫我們信服你呢？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2/4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你能做什麼呢？我們的祖先在曠野裡，吃過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瑪納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，正如經上記載的：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他從天上賜給了他們食物。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於是，耶穌向群眾說：「我實實在在告訴你們：並不是梅瑟，賜給了你們從天上來的食糧，而是我父現在賜給你們，從天上來的真正食糧，因為天主的食糧，是由天降下，並賜給世界生命的。」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3/4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7539</TotalTime>
  <Words>1560</Words>
  <Application>Microsoft Office PowerPoint</Application>
  <PresentationFormat>如螢幕大小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584</cp:revision>
  <dcterms:created xsi:type="dcterms:W3CDTF">2006-09-26T01:05:23Z</dcterms:created>
  <dcterms:modified xsi:type="dcterms:W3CDTF">2021-07-26T08:33:03Z</dcterms:modified>
</cp:coreProperties>
</file>