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</p:sldMasterIdLst>
  <p:notesMasterIdLst>
    <p:notesMasterId r:id="rId29"/>
  </p:notesMasterIdLst>
  <p:handoutMasterIdLst>
    <p:handoutMasterId r:id="rId30"/>
  </p:handoutMasterIdLst>
  <p:sldIdLst>
    <p:sldId id="1565" r:id="rId4"/>
    <p:sldId id="1050" r:id="rId5"/>
    <p:sldId id="1593" r:id="rId6"/>
    <p:sldId id="1594" r:id="rId7"/>
    <p:sldId id="1566" r:id="rId8"/>
    <p:sldId id="2404" r:id="rId9"/>
    <p:sldId id="1370" r:id="rId10"/>
    <p:sldId id="1411" r:id="rId11"/>
    <p:sldId id="1054" r:id="rId12"/>
    <p:sldId id="1595" r:id="rId13"/>
    <p:sldId id="1567" r:id="rId14"/>
    <p:sldId id="2405" r:id="rId15"/>
    <p:sldId id="2403" r:id="rId16"/>
    <p:sldId id="1599" r:id="rId17"/>
    <p:sldId id="1600" r:id="rId18"/>
    <p:sldId id="1601" r:id="rId19"/>
    <p:sldId id="1602" r:id="rId20"/>
    <p:sldId id="1604" r:id="rId21"/>
    <p:sldId id="1605" r:id="rId22"/>
    <p:sldId id="1606" r:id="rId23"/>
    <p:sldId id="1607" r:id="rId24"/>
    <p:sldId id="1608" r:id="rId25"/>
    <p:sldId id="1609" r:id="rId26"/>
    <p:sldId id="2402" r:id="rId27"/>
    <p:sldId id="104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FF"/>
    <a:srgbClr val="9900CC"/>
    <a:srgbClr val="FF99FF"/>
    <a:srgbClr val="FFFFFF"/>
    <a:srgbClr val="FFCCFF"/>
    <a:srgbClr val="99FF99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331" autoAdjust="0"/>
    <p:restoredTop sz="94677" autoAdjust="0"/>
  </p:normalViewPr>
  <p:slideViewPr>
    <p:cSldViewPr>
      <p:cViewPr varScale="1">
        <p:scale>
          <a:sx n="59" d="100"/>
          <a:sy n="59" d="100"/>
        </p:scale>
        <p:origin x="12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47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30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儷中黑" panose="020B0509000000000000" pitchFamily="49" charset="-120"/>
              </a:rPr>
              <a:t>求則得 覓則獲 叩則為汝啟</a:t>
            </a:r>
            <a:endParaRPr lang="en-US" altLang="zh-TW" sz="54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lvl="0" algn="ctr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TW" sz="4000" dirty="0">
                <a:solidFill>
                  <a:srgbClr val="FFFFFF"/>
                </a:solidFill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TW" alt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義人是世界的祝福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40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91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3059"/>
            <a:ext cx="9144000" cy="6631882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不要讓我們陷入誘惑。」耶穌對他們說：「你們中，有人有一個朋友，半夜去他那裡，給他說：朋友，借給我三個餅吧！因為我的朋友，行路到了我這裡，我沒有什麼可以款待他。</a:t>
            </a: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「那人從裡面回答說：不要煩擾我了！門已經關上，我的孩子同我一起在床上，我不能起來，拿給你。</a:t>
            </a: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「我告訴你們：這人即使不是為了朋友的原故，而起來拿給他，</a:t>
            </a:r>
            <a:endParaRPr lang="zh-TW" altLang="en-US" sz="39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32110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</a:t>
            </a:r>
            <a:r>
              <a:rPr lang="en-US" altLang="zh-TW" sz="2000" b="1" dirty="0">
                <a:solidFill>
                  <a:srgbClr val="FFFFFF"/>
                </a:solidFill>
              </a:rPr>
              <a:t>2/4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98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3059"/>
            <a:ext cx="9144000" cy="6700317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也要因他厚著臉皮，一直請求，而起來，把他所需要的一切，拿給他。</a:t>
            </a:r>
            <a:endParaRPr lang="en-US" altLang="zh-TW" sz="3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「所以，我告訴你們：</a:t>
            </a:r>
            <a:r>
              <a:rPr lang="zh-TW" altLang="en-US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你們求，必要給你們；你們找，必要找到；</a:t>
            </a: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你們敲，必要給你們開門。因為凡求的，就必得到；找的，就必找到；敲的，就必給他開門。</a:t>
            </a: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「你們中間那有做父親的，當兒子求餅時，反而給他石頭呢？或是求魚，反而將蛇當魚給他呢？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6344891"/>
            <a:ext cx="86409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3/4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31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或者求雞蛋，反而將蝎子給他呢？你們縱然不善，尚且知道把好的東西，拿給你們的兒女，何況在天之父，豈不更會將聖神，賜與求他的人嗎？」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104" y="6191250"/>
            <a:ext cx="86409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4/4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418D4E4-5FB0-45FF-9368-594FAB4A9B1E}"/>
              </a:ext>
            </a:extLst>
          </p:cNvPr>
          <p:cNvSpPr txBox="1"/>
          <p:nvPr/>
        </p:nvSpPr>
        <p:spPr>
          <a:xfrm>
            <a:off x="3023828" y="4149080"/>
            <a:ext cx="3096344" cy="1015663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spc="-3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請 靜 默 片 刻</a:t>
            </a:r>
            <a:r>
              <a:rPr lang="en-US" altLang="zh-TW" sz="2800" spc="-3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 </a:t>
            </a:r>
          </a:p>
          <a:p>
            <a:pPr algn="ctr"/>
            <a:r>
              <a:rPr lang="zh-TW" altLang="en-US" sz="2800" spc="-30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默想上主對</a:t>
            </a:r>
            <a:r>
              <a:rPr lang="zh-TW" altLang="en-US" sz="3200" b="1" spc="-3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我</a:t>
            </a:r>
            <a:r>
              <a:rPr lang="zh-TW" altLang="en-US" sz="2800" spc="-30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32247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30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儷中黑" panose="020B0509000000000000" pitchFamily="49" charset="-120"/>
              </a:rPr>
              <a:t>求則得 覓則獲 叩則為汝啟</a:t>
            </a:r>
            <a:endParaRPr lang="en-US" altLang="zh-TW" sz="54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lvl="0" algn="ctr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TW" sz="4000" dirty="0">
                <a:solidFill>
                  <a:srgbClr val="FFFFFF"/>
                </a:solidFill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TW" alt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義人是世界的祝福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40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0046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A437710-5935-40DB-B402-1E537952E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74340"/>
            <a:ext cx="9144000" cy="6309320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如果我在索多瑪城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找出了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五十個</a:t>
            </a:r>
            <a:r>
              <a:rPr lang="en-US" altLang="zh-TW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十個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義人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為了他們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我要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赦免整個地方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你們既因聖洗與基督一同</a:t>
            </a:r>
            <a:r>
              <a:rPr lang="zh-TW" altLang="en-US" sz="4000" dirty="0">
                <a:solidFill>
                  <a:srgbClr val="00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埋葬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了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也就因聖洗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藉著信德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與基督一同</a:t>
            </a:r>
            <a:r>
              <a:rPr lang="zh-TW" altLang="en-US" sz="4000" dirty="0">
                <a:solidFill>
                  <a:srgbClr val="00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復活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了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ea typeface="華康正顏楷體W9(P)" panose="03000900000000000000" pitchFamily="66" charset="-120"/>
              <a:cs typeface="華康中黑體" panose="020B0509000000000000" pitchFamily="49" charset="-120"/>
            </a:endParaRP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你們求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必要給你們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你們找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必要找到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你們敲</a:t>
            </a:r>
            <a:r>
              <a:rPr lang="en-US" altLang="zh-TW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必要給你們開門</a:t>
            </a:r>
            <a:r>
              <a:rPr lang="en-US" altLang="zh-TW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因為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宋" panose="02020509000000000000" pitchFamily="49" charset="-120"/>
                <a:cs typeface="華康中黑體" panose="020B0509000000000000" pitchFamily="49" charset="-120"/>
              </a:rPr>
              <a:t>凡求的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宋" panose="02020509000000000000" pitchFamily="49" charset="-120"/>
                <a:cs typeface="華康中黑體" panose="020B0509000000000000" pitchFamily="49" charset="-120"/>
              </a:rPr>
              <a:t>就必得到</a:t>
            </a:r>
            <a:r>
              <a:rPr lang="en-US" altLang="zh-TW" sz="40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找的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就必找到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敲的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就必給他開門</a:t>
            </a:r>
            <a:r>
              <a:rPr lang="en-US" altLang="zh-TW" sz="4000" spc="300" dirty="0">
                <a:solidFill>
                  <a:schemeClr val="bg1"/>
                </a:solidFill>
                <a:ea typeface="華康儷中宋" panose="0202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spc="300" dirty="0">
              <a:solidFill>
                <a:schemeClr val="bg1"/>
              </a:solidFill>
              <a:ea typeface="華康儷中宋" panose="0202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8943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A437710-5935-40DB-B402-1E537952E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如果我在索多瑪城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找出了</a:t>
            </a:r>
            <a:r>
              <a:rPr lang="zh-TW" altLang="en-US" sz="4000" spc="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五十個</a:t>
            </a:r>
            <a:br>
              <a:rPr lang="en-US" altLang="zh-TW" sz="4000" spc="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</a:br>
            <a:r>
              <a:rPr lang="zh-TW" altLang="en-US" sz="4000" spc="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義人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為了他們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我要</a:t>
            </a:r>
            <a:r>
              <a:rPr lang="zh-TW" altLang="en-US" sz="4000" spc="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赦免整個地方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50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40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30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20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10 </a:t>
            </a:r>
            <a:b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義人</a:t>
            </a:r>
            <a:r>
              <a:rPr lang="en-US" altLang="zh-TW" sz="36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en-US" altLang="zh-TW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36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信徒</a:t>
            </a:r>
            <a:r>
              <a:rPr lang="en-US" altLang="zh-TW" sz="36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的存在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是其他人的祝福和保障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善惡互相影響的</a:t>
            </a: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共業</a:t>
            </a:r>
            <a:endParaRPr lang="en-US" altLang="zh-TW" sz="4000" spc="3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大水塘的比喻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善言善行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清水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惡言惡行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毒水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共飲此塘水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同樣的天空</a:t>
            </a:r>
            <a:r>
              <a:rPr lang="en-US" altLang="zh-TW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大地</a:t>
            </a:r>
            <a:r>
              <a:rPr lang="en-US" altLang="zh-TW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空氣</a:t>
            </a:r>
            <a:r>
              <a:rPr lang="en-US" altLang="zh-TW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水</a:t>
            </a:r>
            <a:r>
              <a:rPr lang="en-US" altLang="zh-TW" i="1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i="1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興衰禍福命運共同體 </a:t>
            </a:r>
            <a:r>
              <a:rPr lang="zh-TW" altLang="en-US" i="1" spc="3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地球是我家</a:t>
            </a:r>
            <a:r>
              <a:rPr lang="en-US" altLang="zh-TW" i="1" spc="3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*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錯誤引用聖經自我合理化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的例子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三次世末預言均失敗的託詞 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(Rev Camping)</a:t>
            </a:r>
          </a:p>
        </p:txBody>
      </p:sp>
      <p:sp>
        <p:nvSpPr>
          <p:cNvPr id="2" name="不等於 1">
            <a:extLst>
              <a:ext uri="{FF2B5EF4-FFF2-40B4-BE49-F238E27FC236}">
                <a16:creationId xmlns:a16="http://schemas.microsoft.com/office/drawing/2014/main" id="{E41108DD-3232-48B0-9034-789BAE94E13E}"/>
              </a:ext>
            </a:extLst>
          </p:cNvPr>
          <p:cNvSpPr/>
          <p:nvPr/>
        </p:nvSpPr>
        <p:spPr>
          <a:xfrm>
            <a:off x="1619672" y="2348880"/>
            <a:ext cx="516430" cy="307910"/>
          </a:xfrm>
          <a:prstGeom prst="mathNotEqual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3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A437710-5935-40DB-B402-1E537952E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360000" indent="-457200" algn="l"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你們既因聖洗與基督一同</a:t>
            </a:r>
            <a:r>
              <a:rPr lang="zh-TW" altLang="en-US" sz="4000" dirty="0">
                <a:solidFill>
                  <a:srgbClr val="00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埋葬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了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也就因聖洗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藉著信德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與基督一同</a:t>
            </a:r>
            <a:r>
              <a:rPr lang="zh-TW" altLang="en-US" sz="4000" dirty="0">
                <a:solidFill>
                  <a:srgbClr val="00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復活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了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全新的人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脫胎換骨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有不同興趣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進入不同圈子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主日盡教友本分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埋葬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死於從前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忘盡背後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向前奔馳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神貧不受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物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束縛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獨身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服從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自己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斷捨離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更自由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人生到處應何似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應似飛鴻踏雪泥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泥上偶然留趾爪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鴻飛那復計東西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一件行李走天下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不托運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修院每年換房</a:t>
            </a:r>
          </a:p>
        </p:txBody>
      </p:sp>
    </p:spTree>
    <p:extLst>
      <p:ext uri="{BB962C8B-B14F-4D97-AF65-F5344CB8AC3E}">
        <p14:creationId xmlns:p14="http://schemas.microsoft.com/office/powerpoint/2010/main" val="366079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A437710-5935-40DB-B402-1E537952E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00FFFF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你們求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00FFFF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00FFFF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必要給你們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你們找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必要找到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你們敲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必要給你們開門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 </a:t>
            </a:r>
            <a:r>
              <a:rPr lang="zh-TW" altLang="en-US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00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凡求的</a:t>
            </a:r>
            <a:r>
              <a:rPr lang="en-US" altLang="zh-TW" sz="4000" dirty="0">
                <a:solidFill>
                  <a:srgbClr val="00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就必得到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找的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就必找到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敲的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就必給他開門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00FFFF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求而不得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因為求得不當</a:t>
            </a:r>
            <a:r>
              <a:rPr lang="en-US" altLang="zh-TW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(</a:t>
            </a:r>
            <a:r>
              <a:rPr lang="zh-TW" altLang="en-US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玩火</a:t>
            </a:r>
            <a:r>
              <a:rPr lang="en-US" altLang="zh-TW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小刀</a:t>
            </a:r>
            <a:r>
              <a:rPr lang="en-US" altLang="zh-TW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無益</a:t>
            </a:r>
            <a:r>
              <a:rPr lang="en-US" altLang="zh-TW" sz="3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一生順利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好嗎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幸福必然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不會感恩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跌宕人生更好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窮養兒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千金難買少年窮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希望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依靠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同情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謙卑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剛毅</a:t>
            </a:r>
            <a:endParaRPr lang="en-US" altLang="zh-TW" sz="4000" spc="3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請問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你求而得</a:t>
            </a:r>
            <a:r>
              <a:rPr lang="en-US" altLang="zh-TW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求而不得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的比例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祈求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可改心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給力量</a:t>
            </a:r>
            <a:r>
              <a:rPr lang="en-US" altLang="zh-TW" sz="36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人神合作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共創奇蹟</a:t>
            </a:r>
            <a:endParaRPr lang="en-US" altLang="zh-TW" sz="36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756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你們求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必要給你們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你們找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必要找到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你們敲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必要給你們開門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因為凡求的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就必得到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敲的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就必給他開門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路</a:t>
            </a:r>
            <a:r>
              <a:rPr lang="en-US" altLang="zh-TW" dirty="0">
                <a:ea typeface="華康儷中黑" panose="020B0509000000000000" pitchFamily="49" charset="-120"/>
              </a:rPr>
              <a:t>11:9,10)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這些話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你有多相信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/>
              <a:t>"Ask, and it will be given to you; seek, and you will find; knock, and the door will be opened to you. For everyone who asks receives; the one who seeks finds;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/>
              <a:t>and to the one who knocks,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/>
              <a:t>the door will be opened." </a:t>
            </a:r>
            <a:r>
              <a:rPr lang="en-US" altLang="zh-TW" sz="2800" spc="-100" dirty="0"/>
              <a:t>(Luke 11:9-10)</a:t>
            </a:r>
            <a:endParaRPr lang="zh-TW" altLang="zh-TW" sz="2800" spc="-100" dirty="0"/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</a:rPr>
              <a:t>How deeply do you believe these words?</a:t>
            </a:r>
            <a:endParaRPr lang="zh-TW" altLang="zh-TW" sz="4000" spc="-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6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你們得不到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是因為你們不求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你們求而不得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是因為你們求的不當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想要浪費在你們的淫樂中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雅</a:t>
            </a:r>
            <a:r>
              <a:rPr lang="en-US" altLang="zh-TW" dirty="0">
                <a:ea typeface="華康儷中黑" panose="020B0509000000000000" pitchFamily="49" charset="-120"/>
              </a:rPr>
              <a:t>4:2,3);</a:t>
            </a:r>
            <a:r>
              <a:rPr lang="zh-TW" altLang="en-US" sz="4000" dirty="0">
                <a:ea typeface="華康儷中黑" panose="020B0509000000000000" pitchFamily="49" charset="-120"/>
              </a:rPr>
              <a:t>基督新教的譯本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是因為你們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妄求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和合本</a:t>
            </a:r>
            <a:r>
              <a:rPr lang="en-US" altLang="zh-TW" sz="2800" dirty="0">
                <a:ea typeface="華康儷中黑" panose="020B0509000000000000" pitchFamily="49" charset="-120"/>
              </a:rPr>
              <a:t>);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動機不良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聖經新譯本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</a:p>
          <a:p>
            <a:pPr>
              <a:lnSpc>
                <a:spcPts val="4100"/>
              </a:lnSpc>
              <a:spcAft>
                <a:spcPts val="600"/>
              </a:spcAft>
            </a:pPr>
            <a:r>
              <a:rPr lang="en-US" altLang="zh-TW" sz="4000" spc="-150" dirty="0"/>
              <a:t>“You do not have because you do not ask God. You ask and do not receive, because you </a:t>
            </a:r>
            <a:r>
              <a:rPr lang="en-US" altLang="zh-TW" sz="4000" spc="-150" dirty="0">
                <a:solidFill>
                  <a:srgbClr val="FF0000"/>
                </a:solidFill>
              </a:rPr>
              <a:t>ask wrongly</a:t>
            </a:r>
            <a:r>
              <a:rPr lang="en-US" altLang="zh-TW" sz="4000" spc="-150" dirty="0"/>
              <a:t>, intending to spend what you get on your own pleasures.” </a:t>
            </a:r>
            <a:r>
              <a:rPr lang="en-US" altLang="zh-TW" sz="2800" spc="-150" dirty="0"/>
              <a:t>(James 4:2-3)</a:t>
            </a:r>
            <a:endParaRPr lang="zh-TW" altLang="zh-TW" sz="2800" spc="-150" dirty="0"/>
          </a:p>
          <a:p>
            <a:pPr>
              <a:lnSpc>
                <a:spcPts val="4100"/>
              </a:lnSpc>
              <a:spcBef>
                <a:spcPts val="0"/>
              </a:spcBef>
            </a:pPr>
            <a:r>
              <a:rPr lang="en-US" altLang="zh-TW" sz="4000" i="1" spc="-150" dirty="0"/>
              <a:t>Protestant translations emphasize:</a:t>
            </a:r>
            <a:endParaRPr lang="zh-TW" altLang="zh-TW" sz="4000" spc="-150" dirty="0"/>
          </a:p>
          <a:p>
            <a:pPr lvl="0">
              <a:lnSpc>
                <a:spcPts val="4100"/>
              </a:lnSpc>
              <a:spcBef>
                <a:spcPts val="0"/>
              </a:spcBef>
            </a:pPr>
            <a:r>
              <a:rPr lang="en-US" altLang="zh-TW" sz="4000" spc="-150" dirty="0"/>
              <a:t>"Because you ask wrongly" </a:t>
            </a:r>
          </a:p>
          <a:p>
            <a:pPr lvl="0">
              <a:lnSpc>
                <a:spcPts val="4100"/>
              </a:lnSpc>
              <a:spcBef>
                <a:spcPts val="0"/>
              </a:spcBef>
            </a:pPr>
            <a:r>
              <a:rPr lang="en-US" altLang="zh-TW" sz="4000" spc="-150" dirty="0"/>
              <a:t>"because you ask </a:t>
            </a:r>
            <a:r>
              <a:rPr lang="en-US" altLang="zh-TW" sz="4000" spc="-150" dirty="0">
                <a:solidFill>
                  <a:srgbClr val="FF0000"/>
                </a:solidFill>
              </a:rPr>
              <a:t>with wrong motives</a:t>
            </a:r>
            <a:r>
              <a:rPr lang="en-US" altLang="zh-TW" sz="4000" spc="-150" dirty="0"/>
              <a:t>."</a:t>
            </a:r>
            <a:endParaRPr lang="zh-TW" altLang="zh-TW" sz="4000" spc="-150" dirty="0"/>
          </a:p>
        </p:txBody>
      </p:sp>
    </p:spTree>
    <p:extLst>
      <p:ext uri="{BB962C8B-B14F-4D97-AF65-F5344CB8AC3E}">
        <p14:creationId xmlns:p14="http://schemas.microsoft.com/office/powerpoint/2010/main" val="151624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413868"/>
          </a:xfrm>
        </p:spPr>
        <p:txBody>
          <a:bodyPr/>
          <a:lstStyle/>
          <a:p>
            <a:pPr marL="0" indent="0" algn="just" eaLnBrk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18:20-32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那時候，上主說：「控告索多瑪和哈摩辣的聲音，實在很大；他們的罪惡，實在深重！我要下去，看看他們所行的，是否如同我所聽到的控訴一樣。」三人中有兩人，轉身走向索多瑪。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亞巴郎走近上主面前，說：「你真要將義人同惡人一起消滅嗎？如果城中有五十個義人，你還要消滅嗎？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BC1DDDF-64A9-4412-8F65-CFF442235559}"/>
              </a:ext>
            </a:extLst>
          </p:cNvPr>
          <p:cNvSpPr txBox="1"/>
          <p:nvPr/>
        </p:nvSpPr>
        <p:spPr>
          <a:xfrm>
            <a:off x="7812360" y="62994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1/5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在你的一生中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你求過什麼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求而得到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求而不得</a:t>
            </a:r>
            <a:r>
              <a:rPr lang="zh-TW" altLang="en-US" sz="4000" dirty="0">
                <a:ea typeface="華康儷中黑" panose="020B0509000000000000" pitchFamily="49" charset="-120"/>
              </a:rPr>
              <a:t>的</a:t>
            </a: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比例</a:t>
            </a:r>
            <a:r>
              <a:rPr lang="zh-TW" altLang="en-US" sz="4000" dirty="0">
                <a:ea typeface="華康儷中黑" panose="020B0509000000000000" pitchFamily="49" charset="-120"/>
              </a:rPr>
              <a:t>是多少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求而不得是因為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求的不當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 或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妄求</a:t>
            </a:r>
            <a:r>
              <a:rPr lang="en-US" altLang="zh-TW" sz="4000" dirty="0">
                <a:ea typeface="華康儷中黑" panose="020B0509000000000000" pitchFamily="49" charset="-120"/>
              </a:rPr>
              <a:t>? </a:t>
            </a:r>
            <a:r>
              <a:rPr lang="zh-TW" altLang="en-US" sz="4000" dirty="0">
                <a:ea typeface="華康儷中黑" panose="020B0509000000000000" pitchFamily="49" charset="-120"/>
              </a:rPr>
              <a:t>或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動機不良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Reflecting on your own life: What have you asked God for? What is the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ratio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 of prayers </a:t>
            </a:r>
            <a:r>
              <a:rPr lang="en-US" altLang="zh-TW" sz="40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answered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 to those seemingly </a:t>
            </a:r>
            <a:r>
              <a:rPr lang="en-US" altLang="zh-TW" sz="40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unanswered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? When prayers weren't answered, was it because: You asked incorrectly? 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OR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 The request was selfish or vain? 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OR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 Your motives were impure?</a:t>
            </a:r>
          </a:p>
        </p:txBody>
      </p:sp>
    </p:spTree>
    <p:extLst>
      <p:ext uri="{BB962C8B-B14F-4D97-AF65-F5344CB8AC3E}">
        <p14:creationId xmlns:p14="http://schemas.microsoft.com/office/powerpoint/2010/main" val="12783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香港有一位修女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告訴來教研受訓的國內修女說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她主辦的幼稚園</a:t>
            </a: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小朋友的祈禱</a:t>
            </a:r>
            <a:r>
              <a:rPr lang="en-US" altLang="zh-TW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十分靈驗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具體的例子是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過去多年來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她們每年六月舉行的露天散學禮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因小朋友的九日祈求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從不下雨</a:t>
            </a:r>
            <a:endParaRPr lang="en-US" altLang="zh-TW" sz="36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600" spc="-100" dirty="0"/>
              <a:t>A nun told mainland Chinese sisters attending training at our center </a:t>
            </a:r>
            <a:r>
              <a:rPr lang="en-US" altLang="zh-TW" sz="2800" spc="-100" dirty="0"/>
              <a:t>(CIRS)</a:t>
            </a:r>
            <a:r>
              <a:rPr lang="en-US" altLang="zh-TW" sz="3600" spc="-100" dirty="0"/>
              <a:t> about the </a:t>
            </a:r>
            <a:r>
              <a:rPr lang="en-US" altLang="zh-TW" sz="3600" spc="-100" dirty="0">
                <a:solidFill>
                  <a:srgbClr val="FF0000"/>
                </a:solidFill>
              </a:rPr>
              <a:t>remarkable efficacy of the children's prayers</a:t>
            </a:r>
            <a:r>
              <a:rPr lang="en-US" altLang="zh-TW" sz="3600" spc="-100" dirty="0"/>
              <a:t> at her kindergarten. She cited a specific example: despite being held outdoors in June (a rainy season) for many years, their annual closing ceremony had never been rained on. She attributed this entirely to the children's </a:t>
            </a:r>
            <a:r>
              <a:rPr lang="en-US" altLang="zh-TW" sz="3600" spc="-100" dirty="0">
                <a:solidFill>
                  <a:srgbClr val="FF0000"/>
                </a:solidFill>
              </a:rPr>
              <a:t>novena</a:t>
            </a:r>
            <a:r>
              <a:rPr lang="en-US" altLang="zh-TW" sz="3600" spc="-100" dirty="0"/>
              <a:t> </a:t>
            </a:r>
            <a:r>
              <a:rPr lang="en-US" altLang="zh-TW" spc="-100" dirty="0"/>
              <a:t>(nine days of petitionary prayer).</a:t>
            </a:r>
            <a:endParaRPr lang="zh-TW" altLang="zh-TW" spc="-100" dirty="0"/>
          </a:p>
        </p:txBody>
      </p:sp>
    </p:spTree>
    <p:extLst>
      <p:ext uri="{BB962C8B-B14F-4D97-AF65-F5344CB8AC3E}">
        <p14:creationId xmlns:p14="http://schemas.microsoft.com/office/powerpoint/2010/main" val="130575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你以為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祈禱可以阻止颱風</a:t>
            </a:r>
            <a:r>
              <a:rPr lang="zh-TW" altLang="en-US" sz="4000" dirty="0">
                <a:ea typeface="華康儷中黑" panose="020B0509000000000000" pitchFamily="49" charset="-120"/>
              </a:rPr>
              <a:t>或地震等自然災害嗎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可以阻止一個超級強國入侵伊拉克嗎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伊拉克戰爭前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全世界各宗教都曾祈禱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希望戰爭不發生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但還是發生了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1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Do you believe prayer can stop natural disasters like typhoons or earthquakes?</a:t>
            </a:r>
          </a:p>
          <a:p>
            <a:pPr>
              <a:lnSpc>
                <a:spcPts val="41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Can prayer prevent a superpower from invading another country? (Consider the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Iraqi War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: all religious leaders and their followers worldwide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prayed fervently to avert it, yet it still happened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4601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2458691-DDCC-4826-A054-B8198D711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祈禱有用嗎</a:t>
            </a:r>
            <a:r>
              <a:rPr lang="en-US" altLang="zh-TW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有！</a:t>
            </a:r>
            <a:r>
              <a:rPr lang="zh-TW" altLang="en-US" sz="3600" dirty="0">
                <a:ea typeface="華康儷中黑" panose="020B0509000000000000" pitchFamily="49" charset="-120"/>
              </a:rPr>
              <a:t>祈禱可以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改變人的心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而人可以阻止戰爭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天災雖然免不了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但人可以在天災中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顯出人間有情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或最低限度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可以減少人們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發災難財的貪婪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以免雪上加霜</a:t>
            </a:r>
            <a:r>
              <a:rPr lang="en-US" altLang="zh-TW" sz="3600" dirty="0">
                <a:ea typeface="華康儷中黑" panose="020B0509000000000000" pitchFamily="49" charset="-120"/>
              </a:rPr>
              <a:t>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/>
              <a:t>So, </a:t>
            </a:r>
            <a:r>
              <a:rPr lang="en-US" altLang="zh-TW" sz="3600" spc="-100" dirty="0">
                <a:solidFill>
                  <a:srgbClr val="FF0000"/>
                </a:solidFill>
              </a:rPr>
              <a:t>is prayer truly useful? Yes!</a:t>
            </a:r>
            <a:r>
              <a:rPr lang="en-US" altLang="zh-TW" sz="3600" spc="-100" dirty="0"/>
              <a:t> but its power lies primarily in transformation. Prayer </a:t>
            </a:r>
            <a:r>
              <a:rPr lang="en-US" altLang="zh-TW" sz="3600" spc="-100" dirty="0">
                <a:solidFill>
                  <a:srgbClr val="FF0000"/>
                </a:solidFill>
              </a:rPr>
              <a:t>changes</a:t>
            </a:r>
            <a:r>
              <a:rPr lang="en-US" altLang="zh-TW" sz="3600" spc="-100" dirty="0"/>
              <a:t> </a:t>
            </a:r>
            <a:r>
              <a:rPr lang="en-US" altLang="zh-TW" sz="3600" spc="-100" dirty="0">
                <a:solidFill>
                  <a:srgbClr val="FF0000"/>
                </a:solidFill>
              </a:rPr>
              <a:t>hearts</a:t>
            </a:r>
            <a:r>
              <a:rPr lang="en-US" altLang="zh-TW" sz="3600" spc="-100" dirty="0"/>
              <a:t>; and changed hearts can prevent wars. While natural disasters are inevitable, prayer can: Inspire compassion and </a:t>
            </a:r>
            <a:r>
              <a:rPr lang="en-US" altLang="zh-TW" sz="3600" spc="-100" dirty="0">
                <a:solidFill>
                  <a:srgbClr val="FF0000"/>
                </a:solidFill>
              </a:rPr>
              <a:t>solidarity </a:t>
            </a:r>
            <a:r>
              <a:rPr lang="en-US" altLang="zh-TW" sz="3600" spc="-100" dirty="0"/>
              <a:t>amidst suffering. Strengthen resolve to </a:t>
            </a:r>
            <a:r>
              <a:rPr lang="en-US" altLang="zh-TW" sz="3600" spc="-100" dirty="0">
                <a:solidFill>
                  <a:srgbClr val="FF0000"/>
                </a:solidFill>
              </a:rPr>
              <a:t>resist exploiting </a:t>
            </a:r>
            <a:r>
              <a:rPr lang="en-US" altLang="zh-TW" sz="3600" spc="-100" dirty="0"/>
              <a:t>disasters for profit. Ultimately help alleviate suffering </a:t>
            </a:r>
            <a:r>
              <a:rPr lang="en-US" altLang="zh-TW" spc="-100" dirty="0"/>
              <a:t>(</a:t>
            </a:r>
            <a:r>
              <a:rPr lang="en-US" altLang="zh-TW" spc="-100" dirty="0">
                <a:solidFill>
                  <a:srgbClr val="FF0000"/>
                </a:solidFill>
              </a:rPr>
              <a:t>lessen the aftermath's pain</a:t>
            </a:r>
            <a:r>
              <a:rPr lang="en-US" altLang="zh-TW" spc="-100" dirty="0"/>
              <a:t>).</a:t>
            </a:r>
            <a:endParaRPr lang="zh-TW" altLang="zh-TW" spc="-100" dirty="0"/>
          </a:p>
        </p:txBody>
      </p:sp>
    </p:spTree>
    <p:extLst>
      <p:ext uri="{BB962C8B-B14F-4D97-AF65-F5344CB8AC3E}">
        <p14:creationId xmlns:p14="http://schemas.microsoft.com/office/powerpoint/2010/main" val="248666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8B3BA84-C93E-4C12-B4EF-13E74A8F4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1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地球是我家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全人類都頂著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同樣的天空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踏著同一的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大地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呼吸同樣的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空氣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渴同一水塘的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水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地球人是一個互相影響的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命運共同體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天主也會因為部分人的善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而祝福所有其他人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新細明體" panose="02020500000000000000" pitchFamily="18" charset="-120"/>
              </a:rPr>
              <a:t>Earth is our common home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 All humanity lives under the same 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sky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walks upon the same 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ground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breathes the same 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air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and drink 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water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from the same sources. We are an interconnected community of </a:t>
            </a:r>
            <a:r>
              <a:rPr lang="en-US" altLang="zh-TW" sz="36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新細明體" panose="02020500000000000000" pitchFamily="18" charset="-120"/>
              </a:rPr>
              <a:t>shared destiny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 God's blessings, prompted in part by the good words and deeds of some, </a:t>
            </a:r>
          </a:p>
          <a:p>
            <a:pPr algn="l"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         can indeed extend to all.</a:t>
            </a:r>
            <a:endParaRPr lang="zh-TW" altLang="en-US" sz="3600" dirty="0">
              <a:ea typeface="華康儷中黑(P)" panose="020B0500000000000000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132C4EF-4C75-45C5-A08E-1157879F4F37}"/>
              </a:ext>
            </a:extLst>
          </p:cNvPr>
          <p:cNvSpPr txBox="1"/>
          <p:nvPr/>
        </p:nvSpPr>
        <p:spPr>
          <a:xfrm>
            <a:off x="6660232" y="6166658"/>
            <a:ext cx="2016224" cy="502702"/>
          </a:xfrm>
          <a:prstGeom prst="rect">
            <a:avLst/>
          </a:prstGeom>
          <a:noFill/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zh-TW" altLang="en-US" sz="18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點讚</a:t>
            </a:r>
            <a:r>
              <a:rPr lang="en-US" altLang="zh-TW" sz="18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18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留言</a:t>
            </a:r>
            <a:r>
              <a:rPr lang="en-US" altLang="zh-TW" sz="18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18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共享</a:t>
            </a:r>
            <a:endParaRPr lang="en-US" altLang="zh-TW" sz="1800" dirty="0">
              <a:latin typeface="華康魏碑體(P)" panose="03000700000000000000" pitchFamily="66" charset="-120"/>
              <a:ea typeface="華康魏碑體(P)" panose="03000700000000000000" pitchFamily="66" charset="-120"/>
            </a:endParaRPr>
          </a:p>
          <a:p>
            <a:pPr algn="ctr">
              <a:lnSpc>
                <a:spcPts val="1600"/>
              </a:lnSpc>
            </a:pPr>
            <a:r>
              <a:rPr lang="en-US" altLang="zh-TW" sz="1600" dirty="0" err="1"/>
              <a:t>like,comment,share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644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68984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你不會為了其中的那五十個義人，赦免那地方嗎？你決不能如此行事，將義人同惡人一併誅滅；將義人如同惡人一樣看待，你決不能！審判全地的主，豈能不行公義？」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上主答說：「如果我在索多瑪城，找出了五十個義人，為了他們，我要赦免整個地方。」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亞巴郎接著說：「我雖只是塵埃灰土，膽敢再對我主說：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812360" y="626826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2/5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9744"/>
            <a:ext cx="9144000" cy="6558864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如果五十個義人中少了五個，怎樣呢？你就為少了五個，而毀滅全城嗎？」上主答說：「如果我在那裡找到四十五個義人，我也不毀滅那城。」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亞巴郎再向上主進言說：「如果在那裡找到四十個義人，又怎樣呢？」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上主答說：「為了這四十個義人，我也不毀滅那城。」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812360" y="625814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  <a:latin typeface="Arial"/>
              </a:rPr>
              <a:t>3/5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25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56580"/>
            <a:ext cx="9144000" cy="6484788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亞巴郎說：「求我主且勿動怒，容我再進一言：如果在那裡找到三十個義人，怎樣呢？」</a:t>
            </a:r>
            <a:endParaRPr lang="en-US" altLang="zh-TW" sz="4000" spc="3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上主答說：「如果在那裡我找到三十個義人，我也不毀滅那城。」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亞巴郎說：「我再放膽對我主進一言：如果在那裡找到二十個義人，怎樣呢？」上主答說：「為了這二十個義人，我也不毀滅那城。」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812360" y="620131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  <a:latin typeface="Arial"/>
              </a:rPr>
              <a:t>4/5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05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亞巴郎說：「求我主不要動怒，容我最後一次進言：如果在那裡找到十個義人，怎樣呢？」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上主答說：「為了這十個義人，我也不毀滅那城。」</a:t>
            </a:r>
            <a:br>
              <a:rPr lang="en-US" altLang="zh-TW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79593" y="6091177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  <a:latin typeface="Arial"/>
              </a:rPr>
              <a:t>5/5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BCD9412-CF75-4CF9-9A95-5686CD93B4C8}"/>
              </a:ext>
            </a:extLst>
          </p:cNvPr>
          <p:cNvSpPr txBox="1"/>
          <p:nvPr/>
        </p:nvSpPr>
        <p:spPr>
          <a:xfrm>
            <a:off x="3077840" y="5085184"/>
            <a:ext cx="2988320" cy="830997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 靜 默 片 刻</a:t>
            </a:r>
            <a:r>
              <a:rPr lang="en-US" altLang="zh-TW" sz="24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zh-TW" altLang="en-US" sz="2400" dirty="0">
                <a:solidFill>
                  <a:srgbClr val="FFFF00"/>
                </a:solidFill>
              </a:rPr>
              <a:t>默想上主對</a:t>
            </a:r>
            <a:r>
              <a:rPr lang="zh-TW" altLang="en-US" sz="2400" b="1" dirty="0">
                <a:solidFill>
                  <a:schemeClr val="bg1"/>
                </a:solidFill>
              </a:rPr>
              <a:t>我</a:t>
            </a:r>
            <a:r>
              <a:rPr lang="zh-TW" altLang="en-US" sz="2400" dirty="0">
                <a:solidFill>
                  <a:srgbClr val="FFFF00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1472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恭讀聖保祿宗徒致哥羅森人書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2:12-14</a:t>
            </a:r>
          </a:p>
          <a:p>
            <a:pPr marL="0" indent="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你們既因聖洗與基督一同埋葬了，也就因聖洗，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藉著信德，即信使基督由死者中復活的天主的能力，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與基督一同復活了。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你們從前因為你們的過犯，和未受割損的肉身，原是死的，但天主卻使你們與基督一同生活，赦免了我們的一切過犯；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80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勾銷了那反對我們，及告發我們違反誡命的罪狀，並把它除去，將它釘在十字架上。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02657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FB8E039-9856-4A28-8EFE-DBDD80930AFA}"/>
              </a:ext>
            </a:extLst>
          </p:cNvPr>
          <p:cNvSpPr txBox="1"/>
          <p:nvPr/>
        </p:nvSpPr>
        <p:spPr>
          <a:xfrm>
            <a:off x="2483768" y="3853497"/>
            <a:ext cx="3744416" cy="1015663"/>
          </a:xfrm>
          <a:prstGeom prst="rect">
            <a:avLst/>
          </a:prstGeom>
          <a:noFill/>
          <a:ln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</a:rPr>
              <a:t>請 靜 默 片 刻</a:t>
            </a:r>
            <a:r>
              <a:rPr lang="en-US" altLang="zh-TW" sz="28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zh-TW" altLang="en-US" sz="2800" dirty="0">
                <a:solidFill>
                  <a:srgbClr val="FFFF00"/>
                </a:solidFill>
              </a:rPr>
              <a:t>默想上主對</a:t>
            </a:r>
            <a:r>
              <a:rPr lang="zh-TW" altLang="en-US" sz="3200" b="1" dirty="0">
                <a:solidFill>
                  <a:schemeClr val="bg1"/>
                </a:solidFill>
              </a:rPr>
              <a:t>我</a:t>
            </a:r>
            <a:r>
              <a:rPr lang="zh-TW" altLang="en-US" sz="2800" dirty="0">
                <a:solidFill>
                  <a:srgbClr val="FFFF00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0" indent="0" eaLnBrk="1">
              <a:lnSpc>
                <a:spcPts val="3800"/>
              </a:lnSpc>
              <a:spcBef>
                <a:spcPts val="0"/>
              </a:spcBef>
              <a:buFontTx/>
              <a:buNone/>
            </a:pPr>
            <a:r>
              <a:rPr lang="zh-TW" altLang="en-US" sz="34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4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11:1-13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有一次，耶穌在一個地方祈禱；祈禱完了，他的一個門徒對他說：「主，請教給我們祈禱，如同若翰教給了他的門徒一樣。」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耶穌對他們說：「你們祈禱時，要說：父啊！願你名被尊為聖！願你的國來臨！我們的日用糧，求你天天賜給我們！寬恕我們的罪過，因為我們自己，也寬恕所有虧負我們的人；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2320" y="635932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 1/4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17877</TotalTime>
  <Words>2399</Words>
  <Application>Microsoft Office PowerPoint</Application>
  <PresentationFormat>如螢幕大小 (4:3)</PresentationFormat>
  <Paragraphs>117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華康正顏楷體W9(P)</vt:lpstr>
      <vt:lpstr>華康粗黑體</vt:lpstr>
      <vt:lpstr>華康魏碑體(P)</vt:lpstr>
      <vt:lpstr>華康儷中宋</vt:lpstr>
      <vt:lpstr>華康儷中黑</vt:lpstr>
      <vt:lpstr>華康儷中黑(P)</vt:lpstr>
      <vt:lpstr>新細明體</vt:lpstr>
      <vt:lpstr>Arial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963</cp:revision>
  <dcterms:created xsi:type="dcterms:W3CDTF">2006-09-26T01:05:23Z</dcterms:created>
  <dcterms:modified xsi:type="dcterms:W3CDTF">2025-06-25T04:53:04Z</dcterms:modified>
</cp:coreProperties>
</file>