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60" r:id="rId3"/>
  </p:sldMasterIdLst>
  <p:notesMasterIdLst>
    <p:notesMasterId r:id="rId36"/>
  </p:notesMasterIdLst>
  <p:handoutMasterIdLst>
    <p:handoutMasterId r:id="rId37"/>
  </p:handoutMasterIdLst>
  <p:sldIdLst>
    <p:sldId id="2128" r:id="rId4"/>
    <p:sldId id="2119" r:id="rId5"/>
    <p:sldId id="2120" r:id="rId6"/>
    <p:sldId id="2122" r:id="rId7"/>
    <p:sldId id="2123" r:id="rId8"/>
    <p:sldId id="2130" r:id="rId9"/>
    <p:sldId id="2131" r:id="rId10"/>
    <p:sldId id="2307" r:id="rId11"/>
    <p:sldId id="2306" r:id="rId12"/>
    <p:sldId id="2313" r:id="rId13"/>
    <p:sldId id="2096" r:id="rId14"/>
    <p:sldId id="2311" r:id="rId15"/>
    <p:sldId id="2312" r:id="rId16"/>
    <p:sldId id="2314" r:id="rId17"/>
    <p:sldId id="2309" r:id="rId18"/>
    <p:sldId id="2310" r:id="rId19"/>
    <p:sldId id="2317" r:id="rId20"/>
    <p:sldId id="2333" r:id="rId21"/>
    <p:sldId id="2334" r:id="rId22"/>
    <p:sldId id="2335" r:id="rId23"/>
    <p:sldId id="2336" r:id="rId24"/>
    <p:sldId id="2337" r:id="rId25"/>
    <p:sldId id="2338" r:id="rId26"/>
    <p:sldId id="2339" r:id="rId27"/>
    <p:sldId id="2340" r:id="rId28"/>
    <p:sldId id="2341" r:id="rId29"/>
    <p:sldId id="2342" r:id="rId30"/>
    <p:sldId id="2343" r:id="rId31"/>
    <p:sldId id="2344" r:id="rId32"/>
    <p:sldId id="2345" r:id="rId33"/>
    <p:sldId id="2346" r:id="rId34"/>
    <p:sldId id="2305" r:id="rId35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99FF"/>
    <a:srgbClr val="FF00FF"/>
    <a:srgbClr val="660066"/>
    <a:srgbClr val="9900CC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51" autoAdjust="0"/>
    <p:restoredTop sz="93315" autoAdjust="0"/>
  </p:normalViewPr>
  <p:slideViewPr>
    <p:cSldViewPr>
      <p:cViewPr varScale="1">
        <p:scale>
          <a:sx n="82" d="100"/>
          <a:sy n="82" d="100"/>
        </p:scale>
        <p:origin x="119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40579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07307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0519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62783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6566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24517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62110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76438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28417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67221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157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FAC3-E849-4CF9-A42A-E098B4C536A8}" type="datetimeFigureOut">
              <a:rPr lang="zh-HK" altLang="en-US" smtClean="0"/>
              <a:t>22/7/2024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043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61" r:id="rId1"/>
    <p:sldLayoutId id="2147489962" r:id="rId2"/>
    <p:sldLayoutId id="2147489963" r:id="rId3"/>
    <p:sldLayoutId id="2147489964" r:id="rId4"/>
    <p:sldLayoutId id="2147489965" r:id="rId5"/>
    <p:sldLayoutId id="2147489966" r:id="rId6"/>
    <p:sldLayoutId id="2147489967" r:id="rId7"/>
    <p:sldLayoutId id="2147489968" r:id="rId8"/>
    <p:sldLayoutId id="2147489969" r:id="rId9"/>
    <p:sldLayoutId id="2147489970" r:id="rId10"/>
    <p:sldLayoutId id="2147489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zh-HK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十七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8800" dirty="0">
                <a:solidFill>
                  <a:srgbClr val="00FF00"/>
                </a:solidFill>
                <a:ea typeface="華康粗黑體" panose="020B0709000000000000" pitchFamily="49" charset="-120"/>
              </a:rPr>
              <a:t>盡人力 聽天命</a:t>
            </a:r>
            <a:endParaRPr lang="en-US" altLang="zh-TW" sz="88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讓我們一起創造奇蹟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8054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zh-HK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十七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8800" dirty="0">
                <a:solidFill>
                  <a:srgbClr val="00FF00"/>
                </a:solidFill>
                <a:ea typeface="華康粗黑體" panose="020B0709000000000000" pitchFamily="49" charset="-120"/>
              </a:rPr>
              <a:t>盡人力 聽天命</a:t>
            </a:r>
            <a:endParaRPr lang="en-US" altLang="zh-TW" sz="88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讓我們一起創造奇蹟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54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厄里叟說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「分給眾人吃吧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!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」僕人說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「我怎能將這一點東西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擺在一百人面前呢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?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」</a:t>
            </a:r>
            <a:endParaRPr lang="en-US" altLang="zh-TW" sz="380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我怎能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?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面對世界</a:t>
            </a:r>
            <a:r>
              <a:rPr lang="zh-TW" altLang="en-US" sz="4000" dirty="0">
                <a:highlight>
                  <a:srgbClr val="00FFFF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如山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般的巨大壓力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和人類長年累月的無窮</a:t>
            </a:r>
            <a:r>
              <a:rPr lang="zh-TW" altLang="en-US" sz="4000" dirty="0">
                <a:highlight>
                  <a:srgbClr val="00FFFF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積弊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我們除了懷疑還是懷疑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不斷問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我這</a:t>
            </a:r>
            <a:r>
              <a:rPr lang="zh-TW" altLang="en-US" sz="4000" dirty="0">
                <a:highlight>
                  <a:srgbClr val="00FFFF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小人物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的微末努力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有用嗎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?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厄里叟說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「你儘管分給眾人吃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因為上主這樣說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眾人吃了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還有剩餘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」</a:t>
            </a:r>
            <a:endParaRPr lang="en-US" altLang="zh-TW" sz="400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信心</a:t>
            </a:r>
            <a:r>
              <a:rPr lang="zh-TW" altLang="en-US" sz="2800" dirty="0">
                <a:highlight>
                  <a:srgbClr val="FFFF00"/>
                </a:highlight>
                <a:ea typeface="華康儷中黑" panose="020B0509000000000000" pitchFamily="49" charset="-120"/>
              </a:rPr>
              <a:t>來自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上主的話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如何</a:t>
            </a:r>
            <a:r>
              <a:rPr lang="zh-TW" altLang="en-US" sz="4000" dirty="0">
                <a:ea typeface="華康儷中黑" panose="020B0509000000000000" pitchFamily="49" charset="-120"/>
              </a:rPr>
              <a:t>讀通聖經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天主的話</a:t>
            </a:r>
            <a:r>
              <a:rPr lang="en-US" altLang="zh-TW" dirty="0">
                <a:ea typeface="華康儷中黑" panose="020B0509000000000000" pitchFamily="49" charset="-120"/>
              </a:rPr>
              <a:t>)?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dirty="0">
                <a:ea typeface="華康儷中黑" panose="020B0509000000000000" pitchFamily="49" charset="-120"/>
              </a:rPr>
              <a:t>領訓決志</a:t>
            </a:r>
            <a:r>
              <a:rPr lang="en-US" altLang="zh-TW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highlight>
                  <a:srgbClr val="00FFFF"/>
                </a:highlight>
                <a:ea typeface="華康儷中黑" panose="020B0509000000000000" pitchFamily="49" charset="-120"/>
              </a:rPr>
              <a:t>現場</a:t>
            </a:r>
            <a:r>
              <a:rPr lang="zh-TW" altLang="en-US" sz="3600" dirty="0">
                <a:ea typeface="華康儷中黑" panose="020B0509000000000000" pitchFamily="49" charset="-120"/>
              </a:rPr>
              <a:t>講道</a:t>
            </a:r>
            <a:r>
              <a:rPr lang="en-US" altLang="zh-TW" sz="36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+</a:t>
            </a:r>
            <a:r>
              <a:rPr lang="zh-TW" altLang="en-US" sz="3600" dirty="0">
                <a:highlight>
                  <a:srgbClr val="00FFFF"/>
                </a:highlight>
                <a:ea typeface="華康儷中黑" panose="020B0509000000000000" pitchFamily="49" charset="-120"/>
              </a:rPr>
              <a:t>徐</a:t>
            </a:r>
            <a:r>
              <a:rPr lang="en-US" altLang="zh-TW" dirty="0">
                <a:highlight>
                  <a:srgbClr val="00FFFF"/>
                </a:highlight>
                <a:ea typeface="華康儷中黑" panose="020B0509000000000000" pitchFamily="49" charset="-120"/>
              </a:rPr>
              <a:t>YT</a:t>
            </a:r>
            <a:r>
              <a:rPr lang="zh-TW" altLang="en-US" sz="3600" dirty="0">
                <a:ea typeface="華康儷中黑" panose="020B0509000000000000" pitchFamily="49" charset="-120"/>
              </a:rPr>
              <a:t>講道</a:t>
            </a:r>
            <a:r>
              <a:rPr lang="en-US" altLang="zh-TW" sz="36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+</a:t>
            </a:r>
            <a:r>
              <a:rPr lang="zh-TW" altLang="en-US" sz="3600" dirty="0">
                <a:highlight>
                  <a:srgbClr val="00FFFF"/>
                </a:highlight>
                <a:ea typeface="華康儷中黑" panose="020B0509000000000000" pitchFamily="49" charset="-120"/>
              </a:rPr>
              <a:t>主日八分半</a:t>
            </a:r>
            <a:endParaRPr lang="zh-TW" altLang="en-US" sz="3600" dirty="0">
              <a:solidFill>
                <a:srgbClr val="0000FF"/>
              </a:solidFill>
              <a:highlight>
                <a:srgbClr val="00FFFF"/>
              </a:highlight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我這在主內為囚犯的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懇求你們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行動務要與你們所受的寵召相稱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主內為囚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愛的俘虜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賢妻良母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作育英材的老師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 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廢寢忘餐的科學家</a:t>
            </a:r>
            <a:endParaRPr lang="en-US" altLang="zh-TW" sz="4000" dirty="0">
              <a:ea typeface="華康儷中黑" panose="020B0509000000000000" pitchFamily="49" charset="-120"/>
              <a:sym typeface="Wingdings" panose="05000000000000000000" pitchFamily="2" charset="2"/>
            </a:endParaRP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行動與寵召配合</a:t>
            </a:r>
            <a:r>
              <a:rPr lang="en-US" altLang="zh-TW" sz="4000" dirty="0">
                <a:ea typeface="華康儷中黑" panose="020B0509000000000000" pitchFamily="49" charset="-120"/>
              </a:rPr>
              <a:t>: </a:t>
            </a:r>
            <a:r>
              <a:rPr lang="zh-TW" altLang="en-US" sz="4000" dirty="0">
                <a:ea typeface="華康儷中黑" panose="020B0509000000000000" pitchFamily="49" charset="-120"/>
              </a:rPr>
              <a:t>超越「信者得救」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凡事要謙遜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溫和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忍耐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在愛德中彼此擔待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盡力以和平的聯繫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保持心神的合一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心神合一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教會本質四要素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教會憲章</a:t>
            </a:r>
            <a:r>
              <a:rPr lang="en-US" altLang="zh-TW" sz="2800" dirty="0">
                <a:ea typeface="華康儷中黑" panose="020B0509000000000000" pitchFamily="49" charset="-120"/>
              </a:rPr>
              <a:t>1:1)</a:t>
            </a:r>
            <a:br>
              <a:rPr lang="en-US" altLang="zh-TW" sz="2800" dirty="0">
                <a:ea typeface="華康儷中黑" panose="020B0509000000000000" pitchFamily="49" charset="-120"/>
              </a:rPr>
            </a:br>
            <a:r>
              <a:rPr lang="en-US" altLang="zh-TW" sz="39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1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  <a:r>
              <a:rPr lang="zh-TW" altLang="en-US" sz="3900" dirty="0">
                <a:ea typeface="華康儷中黑" panose="020B0509000000000000" pitchFamily="49" charset="-120"/>
              </a:rPr>
              <a:t>天人合一</a:t>
            </a:r>
            <a:r>
              <a:rPr lang="en-US" altLang="zh-TW" sz="3900" dirty="0">
                <a:ea typeface="華康儷中黑" panose="020B0509000000000000" pitchFamily="49" charset="-120"/>
              </a:rPr>
              <a:t>;  </a:t>
            </a:r>
            <a:r>
              <a:rPr lang="en-US" altLang="zh-TW" sz="39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2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  <a:r>
              <a:rPr lang="zh-TW" altLang="en-US" sz="3900" dirty="0">
                <a:ea typeface="華康儷中黑" panose="020B0509000000000000" pitchFamily="49" charset="-120"/>
              </a:rPr>
              <a:t>人類合一</a:t>
            </a:r>
            <a:r>
              <a:rPr lang="en-US" altLang="zh-TW" sz="3900" dirty="0">
                <a:ea typeface="華康儷中黑" panose="020B0509000000000000" pitchFamily="49" charset="-120"/>
              </a:rPr>
              <a:t>; </a:t>
            </a:r>
            <a:br>
              <a:rPr lang="en-US" altLang="zh-TW" sz="3900" dirty="0">
                <a:ea typeface="華康儷中黑" panose="020B0509000000000000" pitchFamily="49" charset="-120"/>
              </a:rPr>
            </a:br>
            <a:r>
              <a:rPr lang="en-US" altLang="zh-TW" sz="3900" dirty="0">
                <a:ea typeface="華康儷中黑" panose="020B0509000000000000" pitchFamily="49" charset="-120"/>
              </a:rPr>
              <a:t>                               </a:t>
            </a:r>
            <a:r>
              <a:rPr lang="en-US" altLang="zh-TW" sz="39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3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  <a:r>
              <a:rPr lang="zh-TW" altLang="en-US" sz="3900" dirty="0">
                <a:ea typeface="華康儷中黑" panose="020B0509000000000000" pitchFamily="49" charset="-120"/>
              </a:rPr>
              <a:t>標記</a:t>
            </a:r>
            <a:r>
              <a:rPr lang="en-US" altLang="zh-TW" sz="3900" dirty="0">
                <a:ea typeface="華康儷中黑" panose="020B0509000000000000" pitchFamily="49" charset="-120"/>
              </a:rPr>
              <a:t>;   </a:t>
            </a:r>
            <a:r>
              <a:rPr lang="en-US" altLang="zh-TW" sz="39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4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  <a:r>
              <a:rPr lang="zh-TW" altLang="en-US" sz="3900" dirty="0">
                <a:ea typeface="華康儷中黑" panose="020B0509000000000000" pitchFamily="49" charset="-120"/>
              </a:rPr>
              <a:t>工具</a:t>
            </a:r>
          </a:p>
        </p:txBody>
      </p:sp>
    </p:spTree>
    <p:extLst>
      <p:ext uri="{BB962C8B-B14F-4D97-AF65-F5344CB8AC3E}">
        <p14:creationId xmlns:p14="http://schemas.microsoft.com/office/powerpoint/2010/main" val="231248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因為只有一個身體和一個聖神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正如你們蒙召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同有一個希望一樣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只有一個主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一個信德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一個洗禮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一個身體一個聖神</a:t>
            </a:r>
            <a:r>
              <a:rPr lang="en-US" altLang="zh-TW" sz="4000" dirty="0">
                <a:ea typeface="華康儷中黑" panose="020B0509000000000000" pitchFamily="49" charset="-120"/>
              </a:rPr>
              <a:t>: </a:t>
            </a:r>
            <a:r>
              <a:rPr lang="zh-TW" altLang="en-US" sz="4000" dirty="0">
                <a:ea typeface="華康儷中黑" panose="020B0509000000000000" pitchFamily="49" charset="-120"/>
              </a:rPr>
              <a:t>內外合一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highlight>
                  <a:srgbClr val="00FFFF"/>
                </a:highlight>
                <a:ea typeface="華康儷中黑" panose="020B0509000000000000" pitchFamily="49" charset="-120"/>
              </a:rPr>
              <a:t>一個主</a:t>
            </a:r>
            <a:r>
              <a:rPr lang="en-US" altLang="zh-TW" sz="4000" dirty="0">
                <a:highlight>
                  <a:srgbClr val="00FFFF"/>
                </a:highlight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highlight>
                  <a:srgbClr val="00FFFF"/>
                </a:highlight>
                <a:ea typeface="華康儷中黑" panose="020B0509000000000000" pitchFamily="49" charset="-120"/>
              </a:rPr>
              <a:t>信德</a:t>
            </a:r>
            <a:r>
              <a:rPr lang="en-US" altLang="zh-TW" sz="4000" dirty="0">
                <a:highlight>
                  <a:srgbClr val="00FFFF"/>
                </a:highlight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highlight>
                  <a:srgbClr val="00FFFF"/>
                </a:highlight>
                <a:ea typeface="華康儷中黑" panose="020B0509000000000000" pitchFamily="49" charset="-120"/>
              </a:rPr>
              <a:t>洗禮</a:t>
            </a:r>
            <a:r>
              <a:rPr lang="en-US" altLang="zh-TW" sz="4000" dirty="0">
                <a:ea typeface="華康儷中黑" panose="020B0509000000000000" pitchFamily="49" charset="-120"/>
              </a:rPr>
              <a:t>: </a:t>
            </a:r>
            <a:r>
              <a:rPr lang="zh-TW" altLang="en-US" sz="4000" dirty="0">
                <a:ea typeface="華康儷中黑" panose="020B0509000000000000" pitchFamily="49" charset="-120"/>
              </a:rPr>
              <a:t>合一的根源與動力</a:t>
            </a:r>
            <a:endParaRPr lang="zh-TW" altLang="en-US" sz="4000" dirty="0">
              <a:ea typeface="華康粗黑體" panose="020B0709000000000000" pitchFamily="49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只有一個天主和眾人之父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他超越眾人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貫通眾人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且在眾人之內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zh-TW" altLang="en-US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一個</a:t>
            </a:r>
            <a:r>
              <a:rPr lang="en-US" altLang="zh-TW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超越</a:t>
            </a:r>
            <a:r>
              <a:rPr lang="en-US" altLang="zh-TW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貫通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天人的合一</a:t>
            </a:r>
            <a:r>
              <a:rPr lang="en-US" altLang="zh-TW" sz="3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魚在水中水在魚內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中世紀靈修家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生命共同體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命運共同體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 葡萄樹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在主內愛人</a:t>
            </a:r>
            <a:r>
              <a:rPr lang="en-US" altLang="zh-TW" sz="3800" b="1" dirty="0">
                <a:solidFill>
                  <a:schemeClr val="bg1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200" dirty="0">
                <a:solidFill>
                  <a:schemeClr val="bg1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在愛人時愛主</a:t>
            </a:r>
            <a:endParaRPr lang="zh-TW" altLang="en-US" sz="42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064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52728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大批群眾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因為看見耶穌在患病者身上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所行的神蹟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都跟隨著他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3000"/>
              </a:spcAft>
              <a:buNone/>
            </a:pPr>
            <a:r>
              <a:rPr lang="zh-TW" altLang="en-US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追求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奇蹟與賭徒心態的異同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追求那</a:t>
            </a:r>
            <a:r>
              <a:rPr lang="en-US" altLang="zh-TW" sz="4000" b="1" dirty="0">
                <a:highlight>
                  <a:srgbClr val="00FFFF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1%</a:t>
            </a:r>
            <a:b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的奇蹟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en-US" altLang="zh-TW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</a:t>
            </a:r>
            <a:r>
              <a:rPr lang="zh-TW" altLang="en-US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讓自己成為奇蹟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l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 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這裡有一個兒童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他有五個大麥餅和兩條魚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但是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為這麼多的人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這算得什麼？</a:t>
            </a:r>
            <a:endParaRPr lang="en-US" altLang="zh-TW" sz="400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一家人剛剛好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五千人算什麼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信</a:t>
            </a:r>
            <a:r>
              <a:rPr lang="zh-TW" altLang="en-US" sz="4000" dirty="0">
                <a:ea typeface="華康儷中黑" panose="020B0509000000000000" pitchFamily="49" charset="-120"/>
              </a:rPr>
              <a:t>耶穌這個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人</a:t>
            </a:r>
            <a:r>
              <a:rPr lang="en-US" altLang="zh-TW" sz="4000" dirty="0">
                <a:ea typeface="華康儷中黑" panose="020B0509000000000000" pitchFamily="49" charset="-120"/>
              </a:rPr>
              <a:t>+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聽</a:t>
            </a:r>
            <a:r>
              <a:rPr lang="zh-TW" altLang="en-US" sz="4000" dirty="0">
                <a:ea typeface="華康儷中黑" panose="020B0509000000000000" pitchFamily="49" charset="-120"/>
              </a:rPr>
              <a:t>耶穌的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話</a:t>
            </a:r>
            <a:r>
              <a:rPr lang="en-US" altLang="zh-TW" sz="4000" dirty="0">
                <a:ea typeface="華康儷中黑" panose="020B0509000000000000" pitchFamily="49" charset="-120"/>
              </a:rPr>
              <a:t>=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奇蹟</a:t>
            </a: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450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耶穌就拿起餅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祝謝後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分給坐下的人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同樣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也把魚分了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讓眾人任意吃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3000"/>
              </a:spcAft>
              <a:buNone/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拿起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祝謝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謝飯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感恩心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善用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+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分享</a:t>
            </a:r>
            <a:b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</a:b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感恩是基督徒的基本心態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感恩祭宴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</a:t>
            </a:r>
            <a:b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</a:b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常常喜樂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事事感恩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四旬期的喜樂主日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他們吃飽以後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耶穌向門徒說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「把剩下的碎塊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收集起來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免得糟蹋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」</a:t>
            </a:r>
            <a:endParaRPr lang="en-US" altLang="zh-TW" sz="400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spc="300" dirty="0">
                <a:ea typeface="華康儷中黑" panose="020B0509000000000000" pitchFamily="49" charset="-120"/>
              </a:rPr>
              <a:t>食物打包</a:t>
            </a:r>
            <a:r>
              <a:rPr lang="en-US" altLang="zh-TW" sz="4000" spc="300" dirty="0">
                <a:ea typeface="華康儷中黑" panose="020B0509000000000000" pitchFamily="49" charset="-120"/>
              </a:rPr>
              <a:t>;</a:t>
            </a:r>
            <a:r>
              <a:rPr lang="zh-TW" altLang="en-US" sz="4000" spc="300" dirty="0">
                <a:ea typeface="華康儷中黑" panose="020B0509000000000000" pitchFamily="49" charset="-120"/>
              </a:rPr>
              <a:t>家中廚餘</a:t>
            </a:r>
            <a:r>
              <a:rPr lang="en-US" altLang="zh-TW" sz="4000" spc="300" dirty="0">
                <a:ea typeface="華康儷中黑" panose="020B0509000000000000" pitchFamily="49" charset="-120"/>
              </a:rPr>
              <a:t>;</a:t>
            </a:r>
            <a:r>
              <a:rPr lang="zh-TW" altLang="en-US" sz="4000" spc="300" dirty="0">
                <a:ea typeface="華康儷中黑" panose="020B0509000000000000" pitchFamily="49" charset="-120"/>
              </a:rPr>
              <a:t>用盡廢紙</a:t>
            </a:r>
            <a:r>
              <a:rPr lang="en-US" altLang="zh-TW" sz="4000" spc="300" dirty="0">
                <a:ea typeface="華康儷中黑" panose="020B0509000000000000" pitchFamily="49" charset="-120"/>
              </a:rPr>
              <a:t>(</a:t>
            </a:r>
            <a:r>
              <a:rPr lang="zh-TW" altLang="en-US" sz="4000" spc="300" dirty="0">
                <a:ea typeface="華康儷中黑" panose="020B0509000000000000" pitchFamily="49" charset="-120"/>
              </a:rPr>
              <a:t>雙面</a:t>
            </a:r>
            <a:r>
              <a:rPr lang="en-US" altLang="zh-TW" sz="4000" spc="300" dirty="0">
                <a:ea typeface="華康儷中黑" panose="020B0509000000000000" pitchFamily="49" charset="-120"/>
              </a:rPr>
              <a:t>);</a:t>
            </a:r>
            <a:br>
              <a:rPr lang="en-US" altLang="zh-TW" sz="4000" spc="300" dirty="0">
                <a:ea typeface="華康儷中黑" panose="020B0509000000000000" pitchFamily="49" charset="-120"/>
              </a:rPr>
            </a:br>
            <a:r>
              <a:rPr lang="zh-TW" altLang="en-US" sz="4000" spc="300" dirty="0">
                <a:ea typeface="華康儷中黑" panose="020B0509000000000000" pitchFamily="49" charset="-120"/>
              </a:rPr>
              <a:t>對物有情</a:t>
            </a:r>
            <a:endParaRPr lang="zh-TW" altLang="en-US" sz="3600" spc="300" dirty="0">
              <a:solidFill>
                <a:srgbClr val="0000FF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105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他們就把眾人吃飽後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所剩下的五個大麥餅的碎塊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收集起來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裝滿了十二筐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裝滿了</a:t>
            </a:r>
            <a:r>
              <a:rPr lang="en-US" altLang="zh-TW" sz="4000" dirty="0">
                <a:ea typeface="華康儷中黑" panose="020B0509000000000000" pitchFamily="49" charset="-120"/>
              </a:rPr>
              <a:t>12</a:t>
            </a:r>
            <a:r>
              <a:rPr lang="zh-TW" altLang="en-US" sz="4000" dirty="0">
                <a:ea typeface="華康儷中黑" panose="020B0509000000000000" pitchFamily="49" charset="-120"/>
              </a:rPr>
              <a:t>筐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地球有足夠資源讓全人類豐衣足食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沒有人餓死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條件是每人都拿出自己的一份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.</a:t>
            </a:r>
            <a:endParaRPr lang="en-US" altLang="zh-TW" sz="4000" dirty="0">
              <a:highlight>
                <a:srgbClr val="FFFF00"/>
              </a:highlight>
              <a:ea typeface="華康粗黑體" panose="020B0709000000000000" pitchFamily="49" charset="-12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耶穌看出他們要來強迫他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立他為王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就獨自又退避到山裡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ea typeface="華康粗黑體" panose="020B0709000000000000" pitchFamily="49" charset="-120"/>
              </a:rPr>
              <a:t>耶穌退避到山裡</a:t>
            </a:r>
            <a:r>
              <a:rPr lang="en-US" altLang="zh-TW" sz="4000" dirty="0">
                <a:ea typeface="華康粗黑體" panose="020B0709000000000000" pitchFamily="49" charset="-120"/>
              </a:rPr>
              <a:t>:</a:t>
            </a:r>
            <a:r>
              <a:rPr lang="zh-TW" altLang="en-US" sz="4000" dirty="0">
                <a:ea typeface="華康粗黑體" panose="020B0709000000000000" pitchFamily="49" charset="-120"/>
              </a:rPr>
              <a:t>這叫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默西亞的秘密</a:t>
            </a:r>
            <a:r>
              <a:rPr lang="en-US" altLang="zh-TW" sz="4000" dirty="0"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ea typeface="華康粗黑體" panose="020B0709000000000000" pitchFamily="49" charset="-120"/>
              </a:rPr>
              <a:t>福音的價值來自福音本身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不必靠奇蹟</a:t>
            </a:r>
            <a:r>
              <a:rPr lang="en-US" altLang="zh-TW" sz="4000" dirty="0">
                <a:ea typeface="華康粗黑體" panose="020B0709000000000000" pitchFamily="49" charset="-120"/>
              </a:rPr>
              <a:t>!</a:t>
            </a:r>
            <a:br>
              <a:rPr lang="en-US" altLang="zh-TW" sz="4000" dirty="0">
                <a:ea typeface="華康粗黑體" panose="020B0709000000000000" pitchFamily="49" charset="-120"/>
              </a:rPr>
            </a:br>
            <a:r>
              <a:rPr lang="zh-TW" altLang="en-US" sz="4000" dirty="0">
                <a:highlight>
                  <a:srgbClr val="00FFFF"/>
                </a:highlight>
                <a:ea typeface="華康粗黑體" panose="020B0709000000000000" pitchFamily="49" charset="-120"/>
              </a:rPr>
              <a:t>今天最強的福傳似乎全靠奇蹟</a:t>
            </a:r>
            <a:r>
              <a:rPr lang="en-US" altLang="zh-TW" sz="4000" dirty="0">
                <a:highlight>
                  <a:srgbClr val="00FFFF"/>
                </a:highlight>
                <a:ea typeface="華康粗黑體" panose="020B0709000000000000" pitchFamily="49" charset="-120"/>
              </a:rPr>
              <a:t>?!</a:t>
            </a:r>
            <a:endParaRPr lang="zh-TW" altLang="en-US" sz="4000" dirty="0">
              <a:highlight>
                <a:srgbClr val="00FFFF"/>
              </a:highlight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650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087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厄里叟說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「分給眾人吃吧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!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」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僕人說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「我怎能將這一點東西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擺在一百人面前呢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」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</a:rPr>
              <a:t>"Give it to the people to eat,"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</a:rPr>
              <a:t>Elisha said. But his servant objected, </a:t>
            </a:r>
            <a:r>
              <a:rPr lang="en-US" altLang="zh-TW" sz="4800" dirty="0">
                <a:solidFill>
                  <a:srgbClr val="FF0000"/>
                </a:solidFill>
              </a:rPr>
              <a:t>"How can I set this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</a:rPr>
              <a:t>before a hundred men?"</a:t>
            </a:r>
          </a:p>
        </p:txBody>
      </p:sp>
    </p:spTree>
    <p:extLst>
      <p:ext uri="{BB962C8B-B14F-4D97-AF65-F5344CB8AC3E}">
        <p14:creationId xmlns:p14="http://schemas.microsoft.com/office/powerpoint/2010/main" val="2159836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260648"/>
            <a:ext cx="9144000" cy="6480720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面對世界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如山的巨大困難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和人類</a:t>
            </a:r>
            <a:endParaRPr lang="en-US" altLang="zh-TW" sz="4400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長年累月的無窮積弊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我們會不斷問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我這小人物的微末努力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有用嗎</a:t>
            </a:r>
            <a:r>
              <a:rPr lang="en-US" altLang="zh-TW" sz="44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9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In the face of mounting difficulties in the world, problems snowball over the years, and we question ourselves time and again, “as a single, insignificant individual,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are my modest efforts </a:t>
            </a:r>
          </a:p>
          <a:p>
            <a:pPr>
              <a:lnSpc>
                <a:spcPts val="49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of any value?”</a:t>
            </a:r>
          </a:p>
        </p:txBody>
      </p:sp>
    </p:spTree>
    <p:extLst>
      <p:ext uri="{BB962C8B-B14F-4D97-AF65-F5344CB8AC3E}">
        <p14:creationId xmlns:p14="http://schemas.microsoft.com/office/powerpoint/2010/main" val="891781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厄里叟說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「你儘管分給眾人吃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因為上主這樣說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眾人吃了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還有剩餘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Elisha said, “For thus says the 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LORD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 'They shall eat and there shall be 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some left over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.’”</a:t>
            </a:r>
          </a:p>
        </p:txBody>
      </p:sp>
    </p:spTree>
    <p:extLst>
      <p:ext uri="{BB962C8B-B14F-4D97-AF65-F5344CB8AC3E}">
        <p14:creationId xmlns:p14="http://schemas.microsoft.com/office/powerpoint/2010/main" val="150128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恭讀列王紀下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4:42-44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那時候，有一個人從巴耳沙里沙來，在自己的行囊裡，給天主的人，帶來二十個用初熟大麥做的餅，和一些新麥穗。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厄里叟說：「分給眾人吃吧！」僕人說：「我怎能將這一點東西，擺在一百人面前呢？」。</a:t>
            </a: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厄里叟說：「你儘管分給眾人吃，因為上主這樣說：眾人吃了，還有剩餘。」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信心來自上主的話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但如何讀通上主的話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教研領訓</a:t>
            </a:r>
            <a:r>
              <a:rPr lang="en-US" altLang="zh-TW" sz="4000" spc="-150" dirty="0">
                <a:solidFill>
                  <a:schemeClr val="tx1"/>
                </a:solidFill>
                <a:ea typeface="華康儷中黑" panose="020B0509000000000000" pitchFamily="49" charset="-120"/>
              </a:rPr>
              <a:t>(Train the Trainers)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學員的決志是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從三個角度看聖經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現場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主日道理</a:t>
            </a:r>
            <a:r>
              <a:rPr lang="en-US" altLang="zh-TW" sz="40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+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徐神父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YT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講道</a:t>
            </a:r>
            <a:r>
              <a:rPr lang="en-US" altLang="zh-TW" sz="40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+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主日八分半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的講道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三管齊下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Faith comes from the Word of God; But how to read with understanding the Words of God? Members of the “Train the Trainers” </a:t>
            </a:r>
            <a:r>
              <a:rPr lang="en-US" altLang="zh-TW" sz="4000" dirty="0" err="1">
                <a:solidFill>
                  <a:schemeClr val="tx1"/>
                </a:solidFill>
                <a:ea typeface="華康儷中黑" panose="020B0509000000000000" pitchFamily="49" charset="-120"/>
              </a:rPr>
              <a:t>programme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 achieve this by making a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three-pronged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 commitment: real time Mass sermons </a:t>
            </a:r>
            <a:r>
              <a:rPr lang="en-US" altLang="zh-TW" sz="40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+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Fr </a:t>
            </a:r>
            <a:r>
              <a:rPr lang="en-US" altLang="zh-TW" sz="4000" dirty="0" err="1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Tsui’s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 YouTube 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sermons </a:t>
            </a:r>
            <a:r>
              <a:rPr lang="en-US" altLang="zh-TW" sz="40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+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 “8.5 Minute” Sunday Sermons.</a:t>
            </a:r>
          </a:p>
        </p:txBody>
      </p:sp>
    </p:spTree>
    <p:extLst>
      <p:ext uri="{BB962C8B-B14F-4D97-AF65-F5344CB8AC3E}">
        <p14:creationId xmlns:p14="http://schemas.microsoft.com/office/powerpoint/2010/main" val="3753268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404664"/>
            <a:ext cx="9144000" cy="63367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我這在主內為囚犯的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懇求你們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行動</a:t>
            </a:r>
            <a:endParaRPr lang="en-US" altLang="zh-TW" sz="54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務要與你們所受的寵召相稱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“I, then, a </a:t>
            </a:r>
            <a:r>
              <a:rPr lang="en-US" altLang="zh-TW" sz="54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prisoner for the Lord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 urge you to live in a manner 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worthy of the call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you have received”.</a:t>
            </a:r>
          </a:p>
        </p:txBody>
      </p:sp>
    </p:spTree>
    <p:extLst>
      <p:ext uri="{BB962C8B-B14F-4D97-AF65-F5344CB8AC3E}">
        <p14:creationId xmlns:p14="http://schemas.microsoft.com/office/powerpoint/2010/main" val="1255453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主內為囚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即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愛的俘虜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例如賢妻良母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作育英才者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廢寢忘餐的科學家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b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行動要與寵召相稱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即信仰與生活結合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Prisoners in the Lord, are essentially captives of love: for example, virtuous wives and good mothers; teachers who nurture talents; scientists so immersed they miss meals and forgo rest. Actions should be worthy of the calling: hence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faith ought to be an 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integral part 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of life.</a:t>
            </a:r>
          </a:p>
        </p:txBody>
      </p:sp>
    </p:spTree>
    <p:extLst>
      <p:ext uri="{BB962C8B-B14F-4D97-AF65-F5344CB8AC3E}">
        <p14:creationId xmlns:p14="http://schemas.microsoft.com/office/powerpoint/2010/main" val="545228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404664"/>
            <a:ext cx="9144000" cy="63367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凡事要謙遜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溫和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忍耐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在愛德中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彼此擔待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保持</a:t>
            </a: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心神的合一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.	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“With all humility and gentleness, with patience, bearing with one another through love, striving to preserve the 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unity of the spirit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through the bond of peace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73561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心神合一是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教會的本質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《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教會憲章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》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認為教會是</a:t>
            </a:r>
            <a:endParaRPr lang="en-US" altLang="zh-TW" sz="4400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天人合一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人類合一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的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標記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和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工具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Unity of the spirit is the essence of the Church. The 'Dogmatic Constitution on the Church' </a:t>
            </a:r>
            <a:r>
              <a:rPr lang="en-US" altLang="zh-TW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(Lumen Gentium)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 considers the Church to be “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a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sign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 and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instrument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 of communion with God and of</a:t>
            </a:r>
            <a:r>
              <a:rPr lang="en-US" altLang="zh-TW" sz="4400" dirty="0">
                <a:solidFill>
                  <a:schemeClr val="bg1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44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unity </a:t>
            </a:r>
            <a:r>
              <a:rPr lang="en-US" altLang="zh-TW" sz="44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among all people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6157691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63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因為只有一個身體和一個聖神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</a:p>
          <a:p>
            <a:pPr>
              <a:lnSpc>
                <a:spcPts val="63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一個天主和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眾人之父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他</a:t>
            </a:r>
            <a:b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</a:b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超越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眾人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貫通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眾人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且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在眾人之內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“For there is only one body and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one Spirit. One God and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one Father 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of all,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He transcends all,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through all and in all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880319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天人合一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像魚在水中 水在魚內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由命運共同體進到 生命共同體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</a:p>
          <a:p>
            <a:pPr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由在主內愛人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進到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在愛人時愛主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The union between heaven and humanity is a symbiotic relationship like fish living in water and the same water in the fish; from a community sharing the same destiny to bonding as partners on a journey of life;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from loving others in the Lord to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loving the Lord while loving others.</a:t>
            </a:r>
          </a:p>
        </p:txBody>
      </p:sp>
    </p:spTree>
    <p:extLst>
      <p:ext uri="{BB962C8B-B14F-4D97-AF65-F5344CB8AC3E}">
        <p14:creationId xmlns:p14="http://schemas.microsoft.com/office/powerpoint/2010/main" val="565790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這裡有一個兒童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他有五個大麥餅和兩條魚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但是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為這麼多的人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這算得什麼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  <a:endParaRPr lang="zh-TW" altLang="en-US" sz="54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“There is a child, he has five barley loaves and two fish,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but what good are these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for so many?”</a:t>
            </a:r>
          </a:p>
        </p:txBody>
      </p:sp>
    </p:spTree>
    <p:extLst>
      <p:ext uri="{BB962C8B-B14F-4D97-AF65-F5344CB8AC3E}">
        <p14:creationId xmlns:p14="http://schemas.microsoft.com/office/powerpoint/2010/main" val="39421279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6700"/>
              </a:lnSpc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他們就把眾人吃飽後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6700"/>
              </a:lnSpc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所剩下的五個大麥餅的</a:t>
            </a: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碎塊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67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收集起來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裝滿了十二筐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When they had eaten their fill, He said to His disciples, ‘Gather the fragments left over, so that 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nothing will be wasted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.’</a:t>
            </a:r>
          </a:p>
        </p:txBody>
      </p:sp>
    </p:spTree>
    <p:extLst>
      <p:ext uri="{BB962C8B-B14F-4D97-AF65-F5344CB8AC3E}">
        <p14:creationId xmlns:p14="http://schemas.microsoft.com/office/powerpoint/2010/main" val="3235197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地球有足夠資源讓全人類豐衣足食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條件是每人都拿出自己的一份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人人都要相信「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天非私富一人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託以眾貧者之命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The Earth has sufficient resources for all to be fed and clothed, resting on the condition that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everyone contributes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 and all believes that '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Heaven does not bestow wealth on one person alone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 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but entrusts them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 with the lives of the many poor’.</a:t>
            </a:r>
          </a:p>
        </p:txBody>
      </p:sp>
    </p:spTree>
    <p:extLst>
      <p:ext uri="{BB962C8B-B14F-4D97-AF65-F5344CB8AC3E}">
        <p14:creationId xmlns:p14="http://schemas.microsoft.com/office/powerpoint/2010/main" val="348603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6700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於是，僕人將食物擺在眾人面前；他們都吃了，並且還有剩餘，正如上主所說的。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600" dirty="0">
              <a:solidFill>
                <a:srgbClr val="00FF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ctr" eaLnBrk="1">
              <a:lnSpc>
                <a:spcPts val="37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2800" dirty="0">
                <a:solidFill>
                  <a:srgbClr val="FFFF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l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請靜默片刻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默想上主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現在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給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講的話</a:t>
            </a:r>
            <a:r>
              <a:rPr lang="en-US" altLang="zh-TW" sz="2800" dirty="0">
                <a:solidFill>
                  <a:srgbClr val="FFFF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l</a:t>
            </a:r>
            <a:endParaRPr lang="zh-TW" altLang="en-US" sz="2800" dirty="0">
              <a:solidFill>
                <a:srgbClr val="FFFF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332656"/>
            <a:ext cx="9144000" cy="64087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耶穌看出他們要來強迫他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立他為王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就</a:t>
            </a:r>
            <a:r>
              <a:rPr lang="zh-TW" altLang="en-US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獨自又退避到山裡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Jesus, knowing that they intended to come and 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make him king by force</a:t>
            </a:r>
            <a:r>
              <a:rPr lang="en-US" altLang="zh-TW" sz="5400" dirty="0">
                <a:solidFill>
                  <a:schemeClr val="tx1"/>
                </a:solidFill>
                <a:ea typeface="華康儷中黑" panose="020B0509000000000000" pitchFamily="49" charset="-120"/>
              </a:rPr>
              <a:t>, withdrew again to a mountain by himself.</a:t>
            </a:r>
          </a:p>
        </p:txBody>
      </p:sp>
    </p:spTree>
    <p:extLst>
      <p:ext uri="{BB962C8B-B14F-4D97-AF65-F5344CB8AC3E}">
        <p14:creationId xmlns:p14="http://schemas.microsoft.com/office/powerpoint/2010/main" val="1914455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52B4594-966C-4728-BFF8-BF6202F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452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耶穌的退避叫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默西亞的秘密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他要告訴人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福音的價值來自福音本身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不必靠奇蹟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!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如鄭板橋所說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非圖後來福報也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  <a:endParaRPr lang="en-US" altLang="zh-TW" sz="4000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Jesus’s retreat is called the 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Messianic Secret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; He wants to tell people: the value of the Gospel comes from the Gospel itself, and 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does not rely on miracles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!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As Zheng Ban </a:t>
            </a:r>
            <a:r>
              <a:rPr lang="en-US" altLang="zh-TW" sz="4000" dirty="0" err="1">
                <a:solidFill>
                  <a:schemeClr val="tx1"/>
                </a:solidFill>
                <a:ea typeface="華康儷中黑" panose="020B0509000000000000" pitchFamily="49" charset="-120"/>
              </a:rPr>
              <a:t>Qiao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 said: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deeds are not for the sake of future blessings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1F7713C-E0A0-49C4-99ED-C0BE52249A57}"/>
              </a:ext>
            </a:extLst>
          </p:cNvPr>
          <p:cNvSpPr txBox="1"/>
          <p:nvPr/>
        </p:nvSpPr>
        <p:spPr>
          <a:xfrm>
            <a:off x="5004048" y="6165304"/>
            <a:ext cx="39604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751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469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恭讀聖保祿宗徒致厄弗所人書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4:1-6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弟兄姊妹們：</a:t>
            </a:r>
            <a:endParaRPr lang="en-US" altLang="zh-TW" sz="3600" dirty="0">
              <a:solidFill>
                <a:srgbClr val="FFFFFF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我這在主內為囚犯的，懇求你們：行動務要與你們所受的寵召相稱；凡事要謙遜、溫和、忍耐，在愛德中彼此擔待，盡力以和平的聯繫，保持心神的合一。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因為只有一個身體和一個聖神，正如你們蒙召，同有一個希望一樣。只有一個主，一個信德，一個洗禮；</a:t>
            </a: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469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只有一個天主和眾人之父，他超越眾人，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貫通眾人，且在眾人之內。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ctr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2800" dirty="0">
                <a:solidFill>
                  <a:srgbClr val="FFFF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l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請靜默片刻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默想上主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現在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給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講的話</a:t>
            </a:r>
            <a:r>
              <a:rPr lang="en-US" altLang="zh-TW" sz="2800" dirty="0">
                <a:solidFill>
                  <a:srgbClr val="FFFF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l</a:t>
            </a:r>
            <a:endParaRPr lang="zh-TW" altLang="en-US" sz="2800" dirty="0">
              <a:solidFill>
                <a:srgbClr val="FFFF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ctr" eaLnBrk="1"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6:1-15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那時候，耶穌渡過加里肋亞海，即提庇黎雅海，到對岸去。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大批群眾，因為看見耶穌在患病者身上，所行的神蹟，都跟隨著他。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耶穌上了山，和他的門徒一起，坐在那裡。那時，猶太人的慶節，即逾越節，已臨近了。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耶穌舉目，看見大批群眾來到他面前，就對斐理伯說：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298926"/>
            <a:ext cx="9107488" cy="6292374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「我們從那裡買餅給這些人吃呢？」他說這話，是為試探斐理伯；他自己原知道要做什麼。斐理伯回答說：「就是二百塊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德納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的餅，也不夠每人分得一小塊。」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有一個門徒，即西滿伯多祿的哥哥安德肋，說：「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這裡有一個兒童，他有五個大麥餅和兩條魚；但是，為這麼多的人，這算得什麼？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耶穌說：「你們叫眾人坐下吧！」 在那地方有許多青草，於是眾人便坐下，男人約有五千。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耶穌就拿起餅，祝謝後，分給坐下的人；同樣，也把魚分了；讓眾人任意吃。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他們吃飽以後，耶穌向門徒說：「把剩下的碎塊，收集起來，免得糟蹋。」</a:t>
            </a: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81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6693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他們就把眾人吃飽後，所剩下的五個大麥餅的碎塊，收集起來，裝滿了十二筐。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眾人見了耶穌所行的神蹟，就說：「這人確實就是那要來到世界上的先知。」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耶穌看出他們要來強迫他，立他為王，就獨自又退避到山裡。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基督，我們讚美你！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ctr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2400" dirty="0">
                <a:solidFill>
                  <a:srgbClr val="FFFF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l</a:t>
            </a:r>
            <a:r>
              <a:rPr lang="zh-TW" altLang="en-US" sz="2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請靜默片刻</a:t>
            </a:r>
            <a:r>
              <a:rPr lang="en-US" altLang="zh-TW" sz="2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默想上主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現在</a:t>
            </a:r>
            <a:r>
              <a:rPr lang="zh-TW" altLang="en-US" sz="2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給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lang="zh-TW" altLang="en-US" sz="2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講的話</a:t>
            </a:r>
            <a:r>
              <a:rPr lang="en-US" altLang="zh-TW" sz="2400" dirty="0">
                <a:solidFill>
                  <a:srgbClr val="FFFF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l</a:t>
            </a:r>
            <a:endParaRPr lang="zh-TW" altLang="en-US" sz="2400" dirty="0">
              <a:solidFill>
                <a:srgbClr val="FFFF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8352680" y="6269250"/>
            <a:ext cx="53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03849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31660</TotalTime>
  <Words>2481</Words>
  <Application>Microsoft Office PowerPoint</Application>
  <PresentationFormat>如螢幕大小 (4:3)</PresentationFormat>
  <Paragraphs>155</Paragraphs>
  <Slides>32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32</vt:i4>
      </vt:variant>
    </vt:vector>
  </HeadingPairs>
  <TitlesOfParts>
    <vt:vector size="45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新細明體</vt:lpstr>
      <vt:lpstr>Arial</vt:lpstr>
      <vt:lpstr>Calibri</vt:lpstr>
      <vt:lpstr>Wingdings</vt:lpstr>
      <vt:lpstr>預設簡報設計</vt:lpstr>
      <vt:lpstr>3_預設簡報設計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1748</cp:revision>
  <dcterms:created xsi:type="dcterms:W3CDTF">2006-09-26T01:05:23Z</dcterms:created>
  <dcterms:modified xsi:type="dcterms:W3CDTF">2024-07-22T08:16:39Z</dcterms:modified>
</cp:coreProperties>
</file>