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9719" r:id="rId2"/>
    <p:sldMasterId id="2147489960" r:id="rId3"/>
  </p:sldMasterIdLst>
  <p:notesMasterIdLst>
    <p:notesMasterId r:id="rId36"/>
  </p:notesMasterIdLst>
  <p:handoutMasterIdLst>
    <p:handoutMasterId r:id="rId37"/>
  </p:handoutMasterIdLst>
  <p:sldIdLst>
    <p:sldId id="2128" r:id="rId4"/>
    <p:sldId id="2119" r:id="rId5"/>
    <p:sldId id="2120" r:id="rId6"/>
    <p:sldId id="2122" r:id="rId7"/>
    <p:sldId id="2123" r:id="rId8"/>
    <p:sldId id="2130" r:id="rId9"/>
    <p:sldId id="2131" r:id="rId10"/>
    <p:sldId id="2307" r:id="rId11"/>
    <p:sldId id="2306" r:id="rId12"/>
    <p:sldId id="2313" r:id="rId13"/>
    <p:sldId id="2096" r:id="rId14"/>
    <p:sldId id="2311" r:id="rId15"/>
    <p:sldId id="2312" r:id="rId16"/>
    <p:sldId id="2314" r:id="rId17"/>
    <p:sldId id="2309" r:id="rId18"/>
    <p:sldId id="2310" r:id="rId19"/>
    <p:sldId id="2317" r:id="rId20"/>
    <p:sldId id="2333" r:id="rId21"/>
    <p:sldId id="2334" r:id="rId22"/>
    <p:sldId id="2335" r:id="rId23"/>
    <p:sldId id="2336" r:id="rId24"/>
    <p:sldId id="2337" r:id="rId25"/>
    <p:sldId id="2338" r:id="rId26"/>
    <p:sldId id="2339" r:id="rId27"/>
    <p:sldId id="2340" r:id="rId28"/>
    <p:sldId id="2341" r:id="rId29"/>
    <p:sldId id="2342" r:id="rId30"/>
    <p:sldId id="2343" r:id="rId31"/>
    <p:sldId id="2344" r:id="rId32"/>
    <p:sldId id="2345" r:id="rId33"/>
    <p:sldId id="2346" r:id="rId34"/>
    <p:sldId id="2305" r:id="rId35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xujy2@gmail.com" initials="f" lastIdx="2" clrIdx="0">
    <p:extLst>
      <p:ext uri="{19B8F6BF-5375-455C-9EA6-DF929625EA0E}">
        <p15:presenceInfo xmlns:p15="http://schemas.microsoft.com/office/powerpoint/2012/main" userId="6e7ea2678dc1467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FF00"/>
    <a:srgbClr val="FF99FF"/>
    <a:srgbClr val="FF00FF"/>
    <a:srgbClr val="660066"/>
    <a:srgbClr val="9900CC"/>
    <a:srgbClr val="00CC00"/>
    <a:srgbClr val="FFFFFF"/>
    <a:srgbClr val="99FF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051" autoAdjust="0"/>
    <p:restoredTop sz="93315" autoAdjust="0"/>
  </p:normalViewPr>
  <p:slideViewPr>
    <p:cSldViewPr>
      <p:cViewPr varScale="1">
        <p:scale>
          <a:sx n="82" d="100"/>
          <a:sy n="82" d="100"/>
        </p:scale>
        <p:origin x="1195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presProps" Target="presProps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ableStyles" Target="tableStyle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3FFC0476-8166-439A-8EF9-D64A12A374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76F4FBBB-5A4B-48FE-A3BB-ADDECD35A2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id="{207F6BB9-765B-49E5-9CC8-53ADF49392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id="{F0E672FE-A1AF-4D9F-BB46-E1FC2414C8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85D1A6-9C3F-452C-9D0F-C9E7489752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C5918788-DB56-4D35-9655-2F39F2A5CE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id="{B66602A1-486D-466C-9B6C-6B32F2BCAB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390F7CF1-E4D4-49ED-8108-AC87660041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id="{2A0DFE17-75EB-4C1C-874D-97744AE3FF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id="{579692E3-514D-41AD-9EA6-A1FBBF73CF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id="{9156C933-88AA-4872-BB0F-1730B21C9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BD419D-64CE-4550-BAA2-0242050FC7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338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CB4F53-88CB-4C33-AB79-DD0F3B09A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448C0C-11EC-4F14-87EE-6E1BFC090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5212E5-D105-40CA-98B0-0FE6ED125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B1DE2-F14C-4215-862D-7892FFAF1A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127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0FA1-01BC-48A7-B4B5-CB6D00B8F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C251F2-60E3-4296-BFCE-EB8C0E3FF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BFBC5B-5423-4FD1-BCE6-8FC7BF67A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4375D-8CD9-46AF-8C41-09E335183E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10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62272B-A9A6-478C-B476-EF425841A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5A9ED6-29CA-4D33-9F13-90A2E5A12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AAE814-BD3E-41DF-B881-23B6928BE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957E7-43B0-4056-AFF1-BC1FCBEFCE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526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BD0CB7-2083-43C6-A1FE-F6AFE1FBB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21FA05-F693-4AEA-99C4-CB234BDDE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90880E-4D09-411D-A86E-FF877E972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AD3B-D202-412A-96D1-6259709983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5839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1BA1B9-80A5-47BB-AE94-5886B4D1DD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DDDF2D-A4D0-4E59-A260-C7CC2C4F63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C56D1E-4A62-4589-AE93-3790E80644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7E1B0-9EC0-4677-833D-06C393E8CBD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3137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9D06C7-3459-43EE-BDBF-4A89924E2D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BF6B9E-0B4B-45FB-A864-4197464B7F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E811F5-4019-4B4D-B706-8E4410C0B1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B0E81-DFB2-4306-AE9C-4AA3B3243F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73390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9177A2-C34A-44E1-8648-881D74EB1A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FB4D50-31FE-48AC-B9FD-C991E35CF8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6A76EF-E0B2-452E-8251-600643A077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1D597-6984-4660-AF26-EA33E11F22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7045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49B45A-79A7-423D-BABD-E54649D3D9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2119C8-36DF-42FA-B727-5DF24DC698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0C2522-B0B4-4E4B-B3AF-A0D1C692C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A1AEA-4D6F-4016-9F83-E47284FC26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78523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B6C2190-B7D8-47A4-AA3C-03D15275F7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8175838-B24A-4816-A95E-A1DF8C40B7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5F39CCB-44A5-42AA-8734-702871C4AC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9834D-F101-4939-A509-4E033B6A97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45185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E97AAC2-84E6-484B-BBC1-87E1162493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23DA3B7-334A-4D43-9C72-595E810187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0D54346-06DF-423C-ADAA-2612E32C8B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1CC6C-A0CA-4027-990A-46672CBEF5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56308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C324BE-76BA-486B-980E-81AB4E36E4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89123F3-9D6B-4447-9C28-A0AAE956E2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ACFF776-9683-47EB-966F-B3733C8681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59C79-ACD3-4E88-9933-C98A0DFFF5F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18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E7A2BA-EB09-413F-8D13-A2CABB084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1E3401-E0DA-4C7C-A41A-CEAB4B05D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8BF680-25AB-43B7-A87A-AAF2426CE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09520-5D08-4EEA-B917-6A59948C3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9469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0E53CD-C280-4967-84A6-B110BEE9EC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4CDF21-E72A-45C2-A164-7EAFCF8513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316F7A-3189-4CE2-8E7B-C35F4AA91C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D4B45-79D1-4A7D-BDB6-BF1062B4DA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5346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3388CA-0573-45D1-A517-B20DFCB2B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9F143-C875-4288-988B-542E28453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C82513-1482-442C-BBD3-5B0B7D817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947DF-BC88-40C0-9353-24BDAEA45D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7045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D8ACC6-807A-49E8-9ECF-13CBA1ACB6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BBF968-5610-4FA2-B40B-EB7AB4ECFC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7973E8-C92D-48E3-821D-4C92728F0D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875DF-0258-4B1E-AE58-D16AB59FAA1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02469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B7CE2C-C4D3-4296-86BD-3CEC538103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2A1A18-24EE-4687-84FE-BE52AC3A4A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1EB7C7-8865-4B33-B590-1AD14BA0FD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70BC3-87AB-427B-8EB5-B328C341088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57241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21496E-CFB8-41B2-99FF-209219A0CF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AF5126-36A8-4015-8F44-4312344D54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636E4B-755D-4F63-AACA-D6D303B1EF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76579-D0D8-41F4-9A27-2FEDCB4867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96637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FAC3-E849-4CF9-A42A-E098B4C536A8}" type="datetimeFigureOut">
              <a:rPr lang="zh-HK" altLang="en-US" smtClean="0"/>
              <a:t>22/7/2024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0F907-F184-44C1-8B1B-BFA7952C1A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140579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FAC3-E849-4CF9-A42A-E098B4C536A8}" type="datetimeFigureOut">
              <a:rPr lang="zh-HK" altLang="en-US" smtClean="0"/>
              <a:t>22/7/2024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0F907-F184-44C1-8B1B-BFA7952C1A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707307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FAC3-E849-4CF9-A42A-E098B4C536A8}" type="datetimeFigureOut">
              <a:rPr lang="zh-HK" altLang="en-US" smtClean="0"/>
              <a:t>22/7/2024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0F907-F184-44C1-8B1B-BFA7952C1A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205192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FAC3-E849-4CF9-A42A-E098B4C536A8}" type="datetimeFigureOut">
              <a:rPr lang="zh-HK" altLang="en-US" smtClean="0"/>
              <a:t>22/7/2024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0F907-F184-44C1-8B1B-BFA7952C1A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1627837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FAC3-E849-4CF9-A42A-E098B4C536A8}" type="datetimeFigureOut">
              <a:rPr lang="zh-HK" altLang="en-US" smtClean="0"/>
              <a:t>22/7/2024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0F907-F184-44C1-8B1B-BFA7952C1A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65663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409627-6BD5-4314-9E1E-D18584C2B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D1EF38-E3B7-46A4-B80C-2F1222D14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9F67AB-5564-442C-A050-1915E1C72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3C09F-C630-4253-95B7-64CE41D1C2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7284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FAC3-E849-4CF9-A42A-E098B4C536A8}" type="datetimeFigureOut">
              <a:rPr lang="zh-HK" altLang="en-US" smtClean="0"/>
              <a:t>22/7/2024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0F907-F184-44C1-8B1B-BFA7952C1A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424517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FAC3-E849-4CF9-A42A-E098B4C536A8}" type="datetimeFigureOut">
              <a:rPr lang="zh-HK" altLang="en-US" smtClean="0"/>
              <a:t>22/7/2024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0F907-F184-44C1-8B1B-BFA7952C1A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062110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FAC3-E849-4CF9-A42A-E098B4C536A8}" type="datetimeFigureOut">
              <a:rPr lang="zh-HK" altLang="en-US" smtClean="0"/>
              <a:t>22/7/2024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0F907-F184-44C1-8B1B-BFA7952C1A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1764383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FAC3-E849-4CF9-A42A-E098B4C536A8}" type="datetimeFigureOut">
              <a:rPr lang="zh-HK" altLang="en-US" smtClean="0"/>
              <a:t>22/7/2024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0F907-F184-44C1-8B1B-BFA7952C1A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7284173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FAC3-E849-4CF9-A42A-E098B4C536A8}" type="datetimeFigureOut">
              <a:rPr lang="zh-HK" altLang="en-US" smtClean="0"/>
              <a:t>22/7/2024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0F907-F184-44C1-8B1B-BFA7952C1A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9672218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FAC3-E849-4CF9-A42A-E098B4C536A8}" type="datetimeFigureOut">
              <a:rPr lang="zh-HK" altLang="en-US" smtClean="0"/>
              <a:t>22/7/2024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0F907-F184-44C1-8B1B-BFA7952C1A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51577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43C6E-646C-4A56-A568-DCEF1898F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097579-A445-404A-9C2E-D3F5667AD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7836CB-2679-4F3B-A10E-B0A7D34EE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D97C0-9900-4766-844D-99AF0F7A59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28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3DEFBF4-078F-4966-BE1D-265E1F15D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14BE9B-110F-4633-935E-56B8EC345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020874-BFA7-4F79-9EEA-71D17C142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F69A0-4600-4BEB-83B2-301BEF6246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107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9B7BFF-007E-484A-BBCA-CF9102304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F2C31F-F6D7-452E-AF76-6441258C4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9315B6-8018-4AC2-9084-FEAB60990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60FEF-D8F4-425E-809D-72E9AD6BBD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8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D4EAB4A-C4DB-45B9-A12C-4E783868C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7D0FD3-4A4E-40DE-BADF-521FE3767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C76135-7344-43D1-A5F5-349344A70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E05D-CA04-496B-A340-054554C63C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36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1EDF9E-D669-4425-ADD5-6E3BD3A6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6950CD-26F8-41D5-A899-E222F7A6E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77EA79-5160-426B-8863-A1B97CF63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31DD-301C-4C39-B2D6-AF24263E47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018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1485E0-93B6-49F3-A808-098C7D4D5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A962A8-7460-4961-8096-D5E371A7F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9021C9-4693-4AE8-8C57-CDC704040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BA19C-AFAE-4D59-8A63-A0B75D1463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12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937D063-4201-4DDD-8C98-721122B13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AA56B9-EA47-4D66-A68C-8FD5ED558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FCB0533-E29F-4BFF-B4A9-638CB21BEB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BBB641-C9C2-44E6-943C-13EBBEF637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4B1C0B-7A95-411D-B128-E9F2DC7CC5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0F248A-87A1-427F-B78A-0DC1C167CF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0" r:id="rId1"/>
    <p:sldLayoutId id="2147489611" r:id="rId2"/>
    <p:sldLayoutId id="2147489612" r:id="rId3"/>
    <p:sldLayoutId id="2147489613" r:id="rId4"/>
    <p:sldLayoutId id="2147489614" r:id="rId5"/>
    <p:sldLayoutId id="2147489615" r:id="rId6"/>
    <p:sldLayoutId id="2147489616" r:id="rId7"/>
    <p:sldLayoutId id="2147489617" r:id="rId8"/>
    <p:sldLayoutId id="2147489618" r:id="rId9"/>
    <p:sldLayoutId id="2147489619" r:id="rId10"/>
    <p:sldLayoutId id="2147489620" r:id="rId11"/>
    <p:sldLayoutId id="21474896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0BB812B-2E24-41A0-9A27-78890B390E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9C79FC5-EE04-4592-BB61-B22F27696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07F321D-9606-4D70-9405-0033F23F51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46A29E0-4F27-4F67-9CB5-8C3ED457E03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548FAB4-BBDB-45FC-B3DF-03850022C3F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FF2185A-AFE7-44E6-A3AC-0E118F024A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828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20" r:id="rId1"/>
    <p:sldLayoutId id="2147489721" r:id="rId2"/>
    <p:sldLayoutId id="2147489722" r:id="rId3"/>
    <p:sldLayoutId id="2147489723" r:id="rId4"/>
    <p:sldLayoutId id="2147489724" r:id="rId5"/>
    <p:sldLayoutId id="2147489725" r:id="rId6"/>
    <p:sldLayoutId id="2147489726" r:id="rId7"/>
    <p:sldLayoutId id="2147489727" r:id="rId8"/>
    <p:sldLayoutId id="2147489728" r:id="rId9"/>
    <p:sldLayoutId id="2147489729" r:id="rId10"/>
    <p:sldLayoutId id="2147489730" r:id="rId11"/>
    <p:sldLayoutId id="214748973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6FAC3-E849-4CF9-A42A-E098B4C536A8}" type="datetimeFigureOut">
              <a:rPr lang="zh-HK" altLang="en-US" smtClean="0"/>
              <a:t>22/7/2024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0F907-F184-44C1-8B1B-BFA7952C1A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60432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961" r:id="rId1"/>
    <p:sldLayoutId id="2147489962" r:id="rId2"/>
    <p:sldLayoutId id="2147489963" r:id="rId3"/>
    <p:sldLayoutId id="2147489964" r:id="rId4"/>
    <p:sldLayoutId id="2147489965" r:id="rId5"/>
    <p:sldLayoutId id="2147489966" r:id="rId6"/>
    <p:sldLayoutId id="2147489967" r:id="rId7"/>
    <p:sldLayoutId id="2147489968" r:id="rId8"/>
    <p:sldLayoutId id="2147489969" r:id="rId9"/>
    <p:sldLayoutId id="2147489970" r:id="rId10"/>
    <p:sldLayoutId id="21474899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66687"/>
            <a:ext cx="9107488" cy="6358657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常年期第</a:t>
            </a:r>
            <a:r>
              <a:rPr lang="zh-HK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十七</a:t>
            </a: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2024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7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28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8800" dirty="0">
                <a:solidFill>
                  <a:srgbClr val="00FF00"/>
                </a:solidFill>
                <a:ea typeface="華康粗黑體" panose="020B0709000000000000" pitchFamily="49" charset="-120"/>
              </a:rPr>
              <a:t>盡人力 聽天命</a:t>
            </a:r>
            <a:endParaRPr lang="en-US" altLang="zh-TW" sz="88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——</a:t>
            </a:r>
            <a:r>
              <a:rPr lang="zh-TW" altLang="en-US" sz="5400" dirty="0">
                <a:solidFill>
                  <a:schemeClr val="bg1"/>
                </a:solidFill>
                <a:ea typeface="華康粗黑體" panose="020B0709000000000000" pitchFamily="49" charset="-120"/>
              </a:rPr>
              <a:t>讓我們一起創造奇蹟</a:t>
            </a:r>
            <a:r>
              <a:rPr lang="en-US" altLang="zh-TW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——</a:t>
            </a:r>
            <a:endParaRPr lang="zh-TW" altLang="en-US" sz="4000" dirty="0">
              <a:solidFill>
                <a:schemeClr val="bg1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080546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66687"/>
            <a:ext cx="9107488" cy="6358657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常年期第</a:t>
            </a:r>
            <a:r>
              <a:rPr lang="zh-HK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十七</a:t>
            </a: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2024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7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28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8800" dirty="0">
                <a:solidFill>
                  <a:srgbClr val="00FF00"/>
                </a:solidFill>
                <a:ea typeface="華康粗黑體" panose="020B0709000000000000" pitchFamily="49" charset="-120"/>
              </a:rPr>
              <a:t>盡人力 聽天命</a:t>
            </a:r>
            <a:endParaRPr lang="en-US" altLang="zh-TW" sz="88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——</a:t>
            </a:r>
            <a:r>
              <a:rPr lang="zh-TW" altLang="en-US" sz="5400" dirty="0">
                <a:solidFill>
                  <a:schemeClr val="bg1"/>
                </a:solidFill>
                <a:ea typeface="華康粗黑體" panose="020B0709000000000000" pitchFamily="49" charset="-120"/>
              </a:rPr>
              <a:t>讓我們一起創造奇蹟</a:t>
            </a:r>
            <a:r>
              <a:rPr lang="en-US" altLang="zh-TW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——</a:t>
            </a:r>
            <a:endParaRPr lang="zh-TW" altLang="en-US" sz="4000" dirty="0">
              <a:solidFill>
                <a:schemeClr val="bg1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85549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691313"/>
          </a:xfrm>
        </p:spPr>
        <p:txBody>
          <a:bodyPr/>
          <a:lstStyle/>
          <a:p>
            <a:pPr lvl="0" eaLnBrk="1" hangingPunct="1">
              <a:spcBef>
                <a:spcPct val="0"/>
              </a:spcBef>
              <a:buNone/>
            </a:pPr>
            <a:r>
              <a:rPr lang="zh-TW" altLang="en-US" sz="38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厄里叟說</a:t>
            </a:r>
            <a:r>
              <a:rPr lang="en-US" altLang="zh-TW" sz="38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:</a:t>
            </a:r>
            <a:r>
              <a:rPr lang="zh-TW" altLang="en-US" sz="38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「分給眾人吃吧</a:t>
            </a:r>
            <a:r>
              <a:rPr lang="en-US" altLang="zh-TW" sz="38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!</a:t>
            </a:r>
            <a:r>
              <a:rPr lang="zh-TW" altLang="en-US" sz="38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」僕人說</a:t>
            </a:r>
            <a:r>
              <a:rPr lang="en-US" altLang="zh-TW" sz="38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:</a:t>
            </a:r>
            <a:r>
              <a:rPr lang="zh-TW" altLang="en-US" sz="38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「我怎能將這一點東西</a:t>
            </a:r>
            <a:r>
              <a:rPr lang="en-US" altLang="zh-TW" sz="38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38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擺在一百人面前呢</a:t>
            </a:r>
            <a:r>
              <a:rPr lang="en-US" altLang="zh-TW" sz="38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?</a:t>
            </a:r>
            <a:r>
              <a:rPr lang="zh-TW" altLang="en-US" sz="38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」</a:t>
            </a:r>
            <a:endParaRPr lang="en-US" altLang="zh-TW" sz="3800" dirty="0">
              <a:solidFill>
                <a:srgbClr val="FF0000"/>
              </a:solidFill>
              <a:ea typeface="華康正顏楷體W7(P)" panose="03000700000000000000" pitchFamily="66" charset="-120"/>
            </a:endParaRPr>
          </a:p>
          <a:p>
            <a:pPr lvl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我怎能</a:t>
            </a:r>
            <a:r>
              <a:rPr lang="en-US" altLang="zh-TW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?</a:t>
            </a:r>
            <a:r>
              <a:rPr lang="en-US" altLang="zh-TW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面對世界</a:t>
            </a:r>
            <a:r>
              <a:rPr lang="zh-TW" altLang="en-US" sz="4000" dirty="0">
                <a:highlight>
                  <a:srgbClr val="00FFFF"/>
                </a:highlight>
                <a:ea typeface="華康儷中黑" panose="020B0509000000000000" pitchFamily="49" charset="-120"/>
                <a:sym typeface="Wingdings" panose="05000000000000000000" pitchFamily="2" charset="2"/>
              </a:rPr>
              <a:t>如山</a:t>
            </a:r>
            <a:r>
              <a:rPr lang="zh-TW" altLang="en-US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般的巨大壓力</a:t>
            </a:r>
            <a:r>
              <a:rPr lang="en-US" altLang="zh-TW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和人類長年累月的無窮</a:t>
            </a:r>
            <a:r>
              <a:rPr lang="zh-TW" altLang="en-US" sz="4000" dirty="0">
                <a:highlight>
                  <a:srgbClr val="00FFFF"/>
                </a:highlight>
                <a:ea typeface="華康儷中黑" panose="020B0509000000000000" pitchFamily="49" charset="-120"/>
                <a:sym typeface="Wingdings" panose="05000000000000000000" pitchFamily="2" charset="2"/>
              </a:rPr>
              <a:t>積弊</a:t>
            </a:r>
            <a:r>
              <a:rPr lang="en-US" altLang="zh-TW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我們除了懷疑還是懷疑</a:t>
            </a:r>
            <a:r>
              <a:rPr lang="en-US" altLang="zh-TW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;</a:t>
            </a:r>
            <a:r>
              <a:rPr lang="zh-TW" altLang="en-US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不斷問</a:t>
            </a:r>
            <a:r>
              <a:rPr lang="en-US" altLang="zh-TW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:</a:t>
            </a:r>
            <a:r>
              <a:rPr lang="zh-TW" altLang="en-US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我這</a:t>
            </a:r>
            <a:r>
              <a:rPr lang="zh-TW" altLang="en-US" sz="4000" dirty="0">
                <a:highlight>
                  <a:srgbClr val="00FFFF"/>
                </a:highlight>
                <a:ea typeface="華康儷中黑" panose="020B0509000000000000" pitchFamily="49" charset="-120"/>
                <a:sym typeface="Wingdings" panose="05000000000000000000" pitchFamily="2" charset="2"/>
              </a:rPr>
              <a:t>小人物</a:t>
            </a:r>
            <a:r>
              <a:rPr lang="zh-TW" altLang="en-US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的微末努力</a:t>
            </a:r>
            <a:r>
              <a:rPr lang="en-US" altLang="zh-TW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有用嗎</a:t>
            </a:r>
            <a:r>
              <a:rPr lang="en-US" altLang="zh-TW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?</a:t>
            </a:r>
            <a:endParaRPr lang="en-US" altLang="zh-TW" sz="4000" dirty="0">
              <a:ea typeface="華康儷中黑" panose="020B0509000000000000" pitchFamily="49" charset="-120"/>
            </a:endParaRPr>
          </a:p>
          <a:p>
            <a:pPr lvl="0" eaLnBrk="1" hangingPunct="1">
              <a:spcBef>
                <a:spcPct val="0"/>
              </a:spcBef>
              <a:buNone/>
            </a:pP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厄里叟說</a:t>
            </a:r>
            <a:r>
              <a:rPr lang="en-US" altLang="zh-TW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: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「你儘管分給眾人吃</a:t>
            </a:r>
            <a:r>
              <a:rPr lang="en-US" altLang="zh-TW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因為上主這樣說</a:t>
            </a:r>
            <a:r>
              <a:rPr lang="en-US" altLang="zh-TW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: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眾人吃了</a:t>
            </a:r>
            <a:r>
              <a:rPr lang="en-US" altLang="zh-TW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還有剩餘</a:t>
            </a:r>
            <a:r>
              <a:rPr lang="en-US" altLang="zh-TW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.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」</a:t>
            </a:r>
            <a:endParaRPr lang="en-US" altLang="zh-TW" sz="4000" dirty="0">
              <a:solidFill>
                <a:srgbClr val="FF0000"/>
              </a:solidFill>
              <a:ea typeface="華康正顏楷體W7(P)" panose="03000700000000000000" pitchFamily="66" charset="-120"/>
            </a:endParaRPr>
          </a:p>
          <a:p>
            <a:pPr lvl="0" eaLnBrk="1" hangingPunct="1">
              <a:spcBef>
                <a:spcPct val="0"/>
              </a:spcBef>
              <a:buNone/>
            </a:pP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信心</a:t>
            </a:r>
            <a:r>
              <a:rPr lang="zh-TW" altLang="en-US" sz="2800" dirty="0">
                <a:highlight>
                  <a:srgbClr val="FFFF00"/>
                </a:highlight>
                <a:ea typeface="華康儷中黑" panose="020B0509000000000000" pitchFamily="49" charset="-120"/>
              </a:rPr>
              <a:t>來自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上主的話</a:t>
            </a:r>
            <a:r>
              <a:rPr lang="en-US" altLang="zh-TW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:</a:t>
            </a:r>
            <a:r>
              <a:rPr lang="zh-TW" altLang="en-US" sz="3600" dirty="0">
                <a:ea typeface="華康儷中黑" panose="020B0509000000000000" pitchFamily="49" charset="-120"/>
              </a:rPr>
              <a:t>如何</a:t>
            </a:r>
            <a:r>
              <a:rPr lang="zh-TW" altLang="en-US" sz="4000" dirty="0">
                <a:ea typeface="華康儷中黑" panose="020B0509000000000000" pitchFamily="49" charset="-120"/>
              </a:rPr>
              <a:t>讀通聖經</a:t>
            </a:r>
            <a:r>
              <a:rPr lang="en-US" altLang="zh-TW" dirty="0">
                <a:ea typeface="華康儷中黑" panose="020B0509000000000000" pitchFamily="49" charset="-120"/>
              </a:rPr>
              <a:t>(</a:t>
            </a:r>
            <a:r>
              <a:rPr lang="zh-TW" altLang="en-US" dirty="0">
                <a:ea typeface="華康儷中黑" panose="020B0509000000000000" pitchFamily="49" charset="-120"/>
              </a:rPr>
              <a:t>天主的話</a:t>
            </a:r>
            <a:r>
              <a:rPr lang="en-US" altLang="zh-TW" dirty="0">
                <a:ea typeface="華康儷中黑" panose="020B0509000000000000" pitchFamily="49" charset="-120"/>
              </a:rPr>
              <a:t>)?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dirty="0">
                <a:ea typeface="華康儷中黑" panose="020B0509000000000000" pitchFamily="49" charset="-120"/>
              </a:rPr>
              <a:t>領訓決志</a:t>
            </a:r>
            <a:r>
              <a:rPr lang="en-US" altLang="zh-TW" dirty="0">
                <a:ea typeface="華康儷中黑" panose="020B0509000000000000" pitchFamily="49" charset="-120"/>
              </a:rPr>
              <a:t>:</a:t>
            </a:r>
            <a:r>
              <a:rPr lang="zh-TW" altLang="en-US" sz="3600" dirty="0">
                <a:highlight>
                  <a:srgbClr val="00FFFF"/>
                </a:highlight>
                <a:ea typeface="華康儷中黑" panose="020B0509000000000000" pitchFamily="49" charset="-120"/>
              </a:rPr>
              <a:t>現場</a:t>
            </a:r>
            <a:r>
              <a:rPr lang="zh-TW" altLang="en-US" sz="3600" dirty="0">
                <a:ea typeface="華康儷中黑" panose="020B0509000000000000" pitchFamily="49" charset="-120"/>
              </a:rPr>
              <a:t>講道</a:t>
            </a:r>
            <a:r>
              <a:rPr lang="en-US" altLang="zh-TW" sz="3600" b="1" dirty="0">
                <a:solidFill>
                  <a:srgbClr val="FF0000"/>
                </a:solidFill>
                <a:ea typeface="華康儷中黑" panose="020B0509000000000000" pitchFamily="49" charset="-120"/>
              </a:rPr>
              <a:t>+</a:t>
            </a:r>
            <a:r>
              <a:rPr lang="zh-TW" altLang="en-US" sz="3600" dirty="0">
                <a:highlight>
                  <a:srgbClr val="00FFFF"/>
                </a:highlight>
                <a:ea typeface="華康儷中黑" panose="020B0509000000000000" pitchFamily="49" charset="-120"/>
              </a:rPr>
              <a:t>徐</a:t>
            </a:r>
            <a:r>
              <a:rPr lang="en-US" altLang="zh-TW" dirty="0">
                <a:highlight>
                  <a:srgbClr val="00FFFF"/>
                </a:highlight>
                <a:ea typeface="華康儷中黑" panose="020B0509000000000000" pitchFamily="49" charset="-120"/>
              </a:rPr>
              <a:t>YT</a:t>
            </a:r>
            <a:r>
              <a:rPr lang="zh-TW" altLang="en-US" sz="3600" dirty="0">
                <a:ea typeface="華康儷中黑" panose="020B0509000000000000" pitchFamily="49" charset="-120"/>
              </a:rPr>
              <a:t>講道</a:t>
            </a:r>
            <a:r>
              <a:rPr lang="en-US" altLang="zh-TW" sz="3600" b="1" dirty="0">
                <a:solidFill>
                  <a:srgbClr val="FF0000"/>
                </a:solidFill>
                <a:ea typeface="華康儷中黑" panose="020B0509000000000000" pitchFamily="49" charset="-120"/>
              </a:rPr>
              <a:t>+</a:t>
            </a:r>
            <a:r>
              <a:rPr lang="zh-TW" altLang="en-US" sz="3600" dirty="0">
                <a:highlight>
                  <a:srgbClr val="00FFFF"/>
                </a:highlight>
                <a:ea typeface="華康儷中黑" panose="020B0509000000000000" pitchFamily="49" charset="-120"/>
              </a:rPr>
              <a:t>主日八分半</a:t>
            </a:r>
            <a:endParaRPr lang="zh-TW" altLang="en-US" sz="3600" dirty="0">
              <a:solidFill>
                <a:srgbClr val="0000FF"/>
              </a:solidFill>
              <a:highlight>
                <a:srgbClr val="00FFFF"/>
              </a:highlight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96287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691313"/>
          </a:xfrm>
        </p:spPr>
        <p:txBody>
          <a:bodyPr/>
          <a:lstStyle/>
          <a:p>
            <a:pPr lvl="0" eaLnBrk="1" hangingPunct="1">
              <a:spcBef>
                <a:spcPct val="0"/>
              </a:spcBef>
              <a:buNone/>
            </a:pP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我這在主內為囚犯的</a:t>
            </a:r>
            <a:r>
              <a:rPr lang="en-US" altLang="zh-TW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懇求你們</a:t>
            </a:r>
            <a:r>
              <a:rPr lang="en-US" altLang="zh-TW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: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行動務要與你們所受的寵召相稱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.</a:t>
            </a:r>
          </a:p>
          <a:p>
            <a:pPr lvl="0" eaLnBrk="1" hangingPunct="1">
              <a:spcBef>
                <a:spcPct val="0"/>
              </a:spcBef>
              <a:buNone/>
            </a:pP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主內為囚</a:t>
            </a:r>
            <a:r>
              <a:rPr lang="en-US" altLang="zh-TW" sz="4000" dirty="0"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ea typeface="華康儷中黑" panose="020B0509000000000000" pitchFamily="49" charset="-120"/>
              </a:rPr>
              <a:t>愛的俘虜</a:t>
            </a:r>
            <a:r>
              <a:rPr lang="en-US" altLang="zh-TW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賢妻良母</a:t>
            </a:r>
            <a:r>
              <a:rPr lang="en-US" altLang="zh-TW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;</a:t>
            </a:r>
            <a:r>
              <a:rPr lang="zh-TW" altLang="en-US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作育英材的老師</a:t>
            </a:r>
            <a:r>
              <a:rPr lang="en-US" altLang="zh-TW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; </a:t>
            </a:r>
            <a:r>
              <a:rPr lang="zh-TW" altLang="en-US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廢寢忘餐的科學家</a:t>
            </a:r>
            <a:endParaRPr lang="en-US" altLang="zh-TW" sz="4000" dirty="0">
              <a:ea typeface="華康儷中黑" panose="020B0509000000000000" pitchFamily="49" charset="-120"/>
              <a:sym typeface="Wingdings" panose="05000000000000000000" pitchFamily="2" charset="2"/>
            </a:endParaRPr>
          </a:p>
          <a:p>
            <a:pPr lvl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行動與寵召配合</a:t>
            </a:r>
            <a:r>
              <a:rPr lang="en-US" altLang="zh-TW" sz="4000" dirty="0">
                <a:ea typeface="華康儷中黑" panose="020B0509000000000000" pitchFamily="49" charset="-120"/>
              </a:rPr>
              <a:t>: </a:t>
            </a:r>
            <a:r>
              <a:rPr lang="zh-TW" altLang="en-US" sz="4000" dirty="0">
                <a:ea typeface="華康儷中黑" panose="020B0509000000000000" pitchFamily="49" charset="-120"/>
              </a:rPr>
              <a:t>超越「信者得救」</a:t>
            </a:r>
            <a:endParaRPr lang="en-US" altLang="zh-TW" sz="4000" dirty="0">
              <a:ea typeface="華康儷中黑" panose="020B0509000000000000" pitchFamily="49" charset="-120"/>
            </a:endParaRPr>
          </a:p>
          <a:p>
            <a:pPr lvl="0" eaLnBrk="1" hangingPunct="1">
              <a:spcBef>
                <a:spcPct val="0"/>
              </a:spcBef>
              <a:buNone/>
            </a:pP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凡事要謙遜</a:t>
            </a:r>
            <a:r>
              <a:rPr lang="en-US" altLang="zh-TW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溫和</a:t>
            </a:r>
            <a:r>
              <a:rPr lang="en-US" altLang="zh-TW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忍耐</a:t>
            </a:r>
            <a:r>
              <a:rPr lang="en-US" altLang="zh-TW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在愛德中彼此擔待</a:t>
            </a:r>
            <a:r>
              <a:rPr lang="en-US" altLang="zh-TW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盡力以和平的聯繫</a:t>
            </a:r>
            <a:r>
              <a:rPr lang="en-US" altLang="zh-TW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保持心神的合一</a:t>
            </a:r>
            <a:r>
              <a:rPr lang="en-US" altLang="zh-TW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.</a:t>
            </a:r>
          </a:p>
          <a:p>
            <a:pPr lvl="0" eaLnBrk="1" hangingPunct="1">
              <a:spcBef>
                <a:spcPct val="0"/>
              </a:spcBef>
              <a:buNone/>
            </a:pP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心神合一</a:t>
            </a:r>
            <a:r>
              <a:rPr lang="en-US" altLang="zh-TW" sz="4000" dirty="0"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ea typeface="華康儷中黑" panose="020B0509000000000000" pitchFamily="49" charset="-120"/>
              </a:rPr>
              <a:t>教會本質四要素</a:t>
            </a:r>
            <a:r>
              <a:rPr lang="en-US" altLang="zh-TW" sz="2800" dirty="0">
                <a:ea typeface="華康儷中黑" panose="020B0509000000000000" pitchFamily="49" charset="-120"/>
              </a:rPr>
              <a:t>(</a:t>
            </a:r>
            <a:r>
              <a:rPr lang="zh-TW" altLang="en-US" sz="2800" dirty="0">
                <a:ea typeface="華康儷中黑" panose="020B0509000000000000" pitchFamily="49" charset="-120"/>
              </a:rPr>
              <a:t>教會憲章</a:t>
            </a:r>
            <a:r>
              <a:rPr lang="en-US" altLang="zh-TW" sz="2800" dirty="0">
                <a:ea typeface="華康儷中黑" panose="020B0509000000000000" pitchFamily="49" charset="-120"/>
              </a:rPr>
              <a:t>1:1)</a:t>
            </a:r>
            <a:br>
              <a:rPr lang="en-US" altLang="zh-TW" sz="2800" dirty="0">
                <a:ea typeface="華康儷中黑" panose="020B0509000000000000" pitchFamily="49" charset="-120"/>
              </a:rPr>
            </a:br>
            <a:r>
              <a:rPr lang="en-US" altLang="zh-TW" sz="3900" b="1" dirty="0">
                <a:solidFill>
                  <a:srgbClr val="FF0000"/>
                </a:solidFill>
                <a:ea typeface="華康儷中黑" panose="020B0509000000000000" pitchFamily="49" charset="-120"/>
              </a:rPr>
              <a:t>1</a:t>
            </a:r>
            <a:r>
              <a:rPr lang="en-US" altLang="zh-TW" sz="3900" dirty="0">
                <a:ea typeface="華康儷中黑" panose="020B0509000000000000" pitchFamily="49" charset="-120"/>
              </a:rPr>
              <a:t>.</a:t>
            </a:r>
            <a:r>
              <a:rPr lang="zh-TW" altLang="en-US" sz="3900" dirty="0">
                <a:ea typeface="華康儷中黑" panose="020B0509000000000000" pitchFamily="49" charset="-120"/>
              </a:rPr>
              <a:t>天人合一</a:t>
            </a:r>
            <a:r>
              <a:rPr lang="en-US" altLang="zh-TW" sz="3900" dirty="0">
                <a:ea typeface="華康儷中黑" panose="020B0509000000000000" pitchFamily="49" charset="-120"/>
              </a:rPr>
              <a:t>;  </a:t>
            </a:r>
            <a:r>
              <a:rPr lang="en-US" altLang="zh-TW" sz="3900" b="1" dirty="0">
                <a:solidFill>
                  <a:srgbClr val="FF0000"/>
                </a:solidFill>
                <a:ea typeface="華康儷中黑" panose="020B0509000000000000" pitchFamily="49" charset="-120"/>
              </a:rPr>
              <a:t>2</a:t>
            </a:r>
            <a:r>
              <a:rPr lang="en-US" altLang="zh-TW" sz="3900" dirty="0">
                <a:ea typeface="華康儷中黑" panose="020B0509000000000000" pitchFamily="49" charset="-120"/>
              </a:rPr>
              <a:t>.</a:t>
            </a:r>
            <a:r>
              <a:rPr lang="zh-TW" altLang="en-US" sz="3900" dirty="0">
                <a:ea typeface="華康儷中黑" panose="020B0509000000000000" pitchFamily="49" charset="-120"/>
              </a:rPr>
              <a:t>人類合一</a:t>
            </a:r>
            <a:r>
              <a:rPr lang="en-US" altLang="zh-TW" sz="3900" dirty="0">
                <a:ea typeface="華康儷中黑" panose="020B0509000000000000" pitchFamily="49" charset="-120"/>
              </a:rPr>
              <a:t>; </a:t>
            </a:r>
            <a:br>
              <a:rPr lang="en-US" altLang="zh-TW" sz="3900" dirty="0">
                <a:ea typeface="華康儷中黑" panose="020B0509000000000000" pitchFamily="49" charset="-120"/>
              </a:rPr>
            </a:br>
            <a:r>
              <a:rPr lang="en-US" altLang="zh-TW" sz="3900" dirty="0">
                <a:ea typeface="華康儷中黑" panose="020B0509000000000000" pitchFamily="49" charset="-120"/>
              </a:rPr>
              <a:t>                               </a:t>
            </a:r>
            <a:r>
              <a:rPr lang="en-US" altLang="zh-TW" sz="3900" b="1" dirty="0">
                <a:solidFill>
                  <a:srgbClr val="FF0000"/>
                </a:solidFill>
                <a:ea typeface="華康儷中黑" panose="020B0509000000000000" pitchFamily="49" charset="-120"/>
              </a:rPr>
              <a:t>3</a:t>
            </a:r>
            <a:r>
              <a:rPr lang="en-US" altLang="zh-TW" sz="3900" dirty="0">
                <a:ea typeface="華康儷中黑" panose="020B0509000000000000" pitchFamily="49" charset="-120"/>
              </a:rPr>
              <a:t>.</a:t>
            </a:r>
            <a:r>
              <a:rPr lang="zh-TW" altLang="en-US" sz="3900" dirty="0">
                <a:ea typeface="華康儷中黑" panose="020B0509000000000000" pitchFamily="49" charset="-120"/>
              </a:rPr>
              <a:t>標記</a:t>
            </a:r>
            <a:r>
              <a:rPr lang="en-US" altLang="zh-TW" sz="3900" dirty="0">
                <a:ea typeface="華康儷中黑" panose="020B0509000000000000" pitchFamily="49" charset="-120"/>
              </a:rPr>
              <a:t>;   </a:t>
            </a:r>
            <a:r>
              <a:rPr lang="en-US" altLang="zh-TW" sz="3900" b="1" dirty="0">
                <a:solidFill>
                  <a:srgbClr val="FF0000"/>
                </a:solidFill>
                <a:ea typeface="華康儷中黑" panose="020B0509000000000000" pitchFamily="49" charset="-120"/>
              </a:rPr>
              <a:t>4</a:t>
            </a:r>
            <a:r>
              <a:rPr lang="en-US" altLang="zh-TW" sz="3900" dirty="0">
                <a:ea typeface="華康儷中黑" panose="020B0509000000000000" pitchFamily="49" charset="-120"/>
              </a:rPr>
              <a:t>.</a:t>
            </a:r>
            <a:r>
              <a:rPr lang="zh-TW" altLang="en-US" sz="3900" dirty="0">
                <a:ea typeface="華康儷中黑" panose="020B0509000000000000" pitchFamily="49" charset="-120"/>
              </a:rPr>
              <a:t>工具</a:t>
            </a:r>
          </a:p>
        </p:txBody>
      </p:sp>
    </p:spTree>
    <p:extLst>
      <p:ext uri="{BB962C8B-B14F-4D97-AF65-F5344CB8AC3E}">
        <p14:creationId xmlns:p14="http://schemas.microsoft.com/office/powerpoint/2010/main" val="2312483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6624736"/>
          </a:xfrm>
        </p:spPr>
        <p:txBody>
          <a:bodyPr/>
          <a:lstStyle/>
          <a:p>
            <a:pPr eaLnBrk="1" hangingPunct="1">
              <a:spcBef>
                <a:spcPct val="0"/>
              </a:spcBef>
              <a:buNone/>
            </a:pP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因為只有一個身體和一個聖神</a:t>
            </a:r>
            <a:r>
              <a:rPr lang="en-US" altLang="zh-TW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正如你們蒙召</a:t>
            </a:r>
            <a:r>
              <a:rPr lang="en-US" altLang="zh-TW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同有一個希望一樣</a:t>
            </a:r>
            <a:r>
              <a:rPr lang="en-US" altLang="zh-TW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.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只有一個主</a:t>
            </a:r>
            <a:r>
              <a:rPr lang="en-US" altLang="zh-TW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一個信德</a:t>
            </a:r>
            <a:r>
              <a:rPr lang="en-US" altLang="zh-TW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一個洗禮</a:t>
            </a:r>
            <a:r>
              <a:rPr lang="en-US" altLang="zh-TW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.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一個身體一個聖神</a:t>
            </a:r>
            <a:r>
              <a:rPr lang="en-US" altLang="zh-TW" sz="4000" dirty="0">
                <a:ea typeface="華康儷中黑" panose="020B0509000000000000" pitchFamily="49" charset="-120"/>
              </a:rPr>
              <a:t>: </a:t>
            </a:r>
            <a:r>
              <a:rPr lang="zh-TW" altLang="en-US" sz="4000" dirty="0">
                <a:ea typeface="華康儷中黑" panose="020B0509000000000000" pitchFamily="49" charset="-120"/>
              </a:rPr>
              <a:t>內外合一</a:t>
            </a:r>
            <a:endParaRPr lang="en-US" altLang="zh-TW" sz="4000" dirty="0">
              <a:ea typeface="華康儷中黑" panose="020B0509000000000000" pitchFamily="49" charset="-120"/>
            </a:endParaRP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highlight>
                  <a:srgbClr val="00FFFF"/>
                </a:highlight>
                <a:ea typeface="華康儷中黑" panose="020B0509000000000000" pitchFamily="49" charset="-120"/>
              </a:rPr>
              <a:t>一個主</a:t>
            </a:r>
            <a:r>
              <a:rPr lang="en-US" altLang="zh-TW" sz="4000" dirty="0">
                <a:highlight>
                  <a:srgbClr val="00FFFF"/>
                </a:highlight>
                <a:ea typeface="華康儷中黑" panose="020B0509000000000000" pitchFamily="49" charset="-120"/>
              </a:rPr>
              <a:t>/</a:t>
            </a:r>
            <a:r>
              <a:rPr lang="zh-TW" altLang="en-US" sz="4000" dirty="0">
                <a:highlight>
                  <a:srgbClr val="00FFFF"/>
                </a:highlight>
                <a:ea typeface="華康儷中黑" panose="020B0509000000000000" pitchFamily="49" charset="-120"/>
              </a:rPr>
              <a:t>信德</a:t>
            </a:r>
            <a:r>
              <a:rPr lang="en-US" altLang="zh-TW" sz="4000" dirty="0">
                <a:highlight>
                  <a:srgbClr val="00FFFF"/>
                </a:highlight>
                <a:ea typeface="華康儷中黑" panose="020B0509000000000000" pitchFamily="49" charset="-120"/>
              </a:rPr>
              <a:t>/</a:t>
            </a:r>
            <a:r>
              <a:rPr lang="zh-TW" altLang="en-US" sz="4000" dirty="0">
                <a:highlight>
                  <a:srgbClr val="00FFFF"/>
                </a:highlight>
                <a:ea typeface="華康儷中黑" panose="020B0509000000000000" pitchFamily="49" charset="-120"/>
              </a:rPr>
              <a:t>洗禮</a:t>
            </a:r>
            <a:r>
              <a:rPr lang="en-US" altLang="zh-TW" sz="4000" dirty="0">
                <a:ea typeface="華康儷中黑" panose="020B0509000000000000" pitchFamily="49" charset="-120"/>
              </a:rPr>
              <a:t>: </a:t>
            </a:r>
            <a:r>
              <a:rPr lang="zh-TW" altLang="en-US" sz="4000" dirty="0">
                <a:ea typeface="華康儷中黑" panose="020B0509000000000000" pitchFamily="49" charset="-120"/>
              </a:rPr>
              <a:t>合一的根源與動力</a:t>
            </a:r>
            <a:endParaRPr lang="zh-TW" altLang="en-US" sz="4000" dirty="0">
              <a:ea typeface="華康粗黑體" panose="020B0709000000000000" pitchFamily="49" charset="-12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只有一個天主和眾人之父</a:t>
            </a:r>
            <a:r>
              <a:rPr lang="en-US" altLang="zh-TW" sz="4000" dirty="0">
                <a:solidFill>
                  <a:srgbClr val="FF00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他超越眾人</a:t>
            </a:r>
            <a:r>
              <a:rPr lang="en-US" altLang="zh-TW" sz="4000" dirty="0">
                <a:solidFill>
                  <a:srgbClr val="FF00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貫通眾人</a:t>
            </a:r>
            <a:r>
              <a:rPr lang="en-US" altLang="zh-TW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且在眾人之內</a:t>
            </a:r>
            <a:r>
              <a:rPr lang="en-US" altLang="zh-TW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.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zh-TW" altLang="en-US" sz="4000" dirty="0"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一個</a:t>
            </a:r>
            <a:r>
              <a:rPr lang="en-US" altLang="zh-TW" sz="4000" dirty="0"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/</a:t>
            </a:r>
            <a:r>
              <a:rPr lang="zh-TW" altLang="en-US" sz="4000" dirty="0"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超越</a:t>
            </a:r>
            <a:r>
              <a:rPr lang="en-US" altLang="zh-TW" sz="4000" dirty="0"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/</a:t>
            </a:r>
            <a:r>
              <a:rPr lang="zh-TW" altLang="en-US" sz="4000" dirty="0"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貫通</a:t>
            </a:r>
            <a:r>
              <a:rPr lang="en-US" altLang="zh-TW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:</a:t>
            </a:r>
            <a:r>
              <a:rPr lang="zh-TW" altLang="en-US" sz="3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天人的合一</a:t>
            </a:r>
            <a:r>
              <a:rPr lang="en-US" altLang="zh-TW" sz="3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魚在水中水在魚內</a:t>
            </a:r>
            <a:r>
              <a:rPr lang="en-US" altLang="zh-TW" sz="24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(</a:t>
            </a:r>
            <a:r>
              <a:rPr lang="zh-TW" altLang="en-US" sz="24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中世紀靈修家</a:t>
            </a:r>
            <a:r>
              <a:rPr lang="en-US" altLang="zh-TW" sz="24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)</a:t>
            </a:r>
            <a:r>
              <a:rPr lang="zh-TW" altLang="en-US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生命共同體</a:t>
            </a:r>
            <a:r>
              <a:rPr lang="en-US" altLang="zh-TW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/</a:t>
            </a:r>
            <a:r>
              <a:rPr lang="zh-TW" altLang="en-US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命運共同體</a:t>
            </a:r>
            <a:r>
              <a:rPr lang="en-US" altLang="zh-TW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;</a:t>
            </a:r>
            <a:r>
              <a:rPr lang="zh-TW" altLang="en-US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 葡萄樹</a:t>
            </a:r>
            <a:r>
              <a:rPr lang="en-US" altLang="zh-TW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;</a:t>
            </a:r>
            <a:r>
              <a:rPr lang="zh-TW" altLang="en-US" sz="38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在主內愛人</a:t>
            </a:r>
            <a:r>
              <a:rPr lang="en-US" altLang="zh-TW" sz="3800" b="1" dirty="0">
                <a:solidFill>
                  <a:schemeClr val="bg1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4200" dirty="0">
                <a:solidFill>
                  <a:schemeClr val="bg1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在愛人時愛主</a:t>
            </a:r>
            <a:endParaRPr lang="zh-TW" altLang="en-US" sz="4200" dirty="0">
              <a:solidFill>
                <a:schemeClr val="bg1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30647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0648"/>
            <a:ext cx="9144000" cy="6552728"/>
          </a:xfrm>
        </p:spPr>
        <p:txBody>
          <a:bodyPr/>
          <a:lstStyle/>
          <a:p>
            <a:pPr lvl="0" eaLnBrk="1" hangingPunct="1">
              <a:spcBef>
                <a:spcPct val="0"/>
              </a:spcBef>
              <a:buNone/>
            </a:pP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大批群眾</a:t>
            </a:r>
            <a:r>
              <a:rPr lang="en-US" altLang="zh-TW" sz="4000" dirty="0">
                <a:solidFill>
                  <a:srgbClr val="FF00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因為看見耶穌在患病者身上</a:t>
            </a:r>
            <a:r>
              <a:rPr lang="en-US" altLang="zh-TW" sz="4000" dirty="0">
                <a:solidFill>
                  <a:srgbClr val="FF00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所行的神蹟</a:t>
            </a:r>
            <a:r>
              <a:rPr lang="en-US" altLang="zh-TW" sz="4000" dirty="0">
                <a:solidFill>
                  <a:srgbClr val="FF00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都跟隨著他</a:t>
            </a:r>
            <a:r>
              <a:rPr lang="en-US" altLang="zh-TW" sz="4000" dirty="0">
                <a:solidFill>
                  <a:srgbClr val="FF00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.</a:t>
            </a:r>
          </a:p>
          <a:p>
            <a:pPr lvl="0" eaLnBrk="1" hangingPunct="1">
              <a:spcBef>
                <a:spcPct val="0"/>
              </a:spcBef>
              <a:spcAft>
                <a:spcPts val="3000"/>
              </a:spcAft>
              <a:buNone/>
            </a:pPr>
            <a:r>
              <a:rPr lang="zh-TW" altLang="en-US" sz="4000" dirty="0"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追求</a:t>
            </a:r>
            <a:r>
              <a:rPr lang="zh-TW" altLang="en-US" sz="4000" dirty="0"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奇蹟與賭徒心態的異同</a:t>
            </a:r>
            <a:r>
              <a:rPr lang="en-US" altLang="zh-TW" sz="4000" dirty="0"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追求那</a:t>
            </a:r>
            <a:r>
              <a:rPr lang="en-US" altLang="zh-TW" sz="4000" b="1" dirty="0">
                <a:highlight>
                  <a:srgbClr val="00FFFF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1%</a:t>
            </a:r>
            <a:br>
              <a:rPr lang="en-US" altLang="zh-TW" sz="4000" dirty="0"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zh-TW" altLang="en-US" sz="4000" dirty="0"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的奇蹟</a:t>
            </a:r>
            <a:r>
              <a:rPr lang="en-US" altLang="zh-TW" sz="4000" dirty="0"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en-US" altLang="zh-TW" sz="4000" dirty="0"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</a:t>
            </a:r>
            <a:r>
              <a:rPr lang="zh-TW" altLang="en-US" sz="4000" dirty="0"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讓自己成為奇蹟</a:t>
            </a:r>
            <a:r>
              <a:rPr lang="en-US" altLang="zh-TW" sz="4000" dirty="0">
                <a:solidFill>
                  <a:srgbClr val="FFFF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l</a:t>
            </a:r>
            <a:r>
              <a:rPr lang="zh-TW" altLang="en-US" sz="4000" dirty="0"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 </a:t>
            </a:r>
            <a:endParaRPr lang="en-US" altLang="zh-TW" sz="4000" dirty="0">
              <a:ea typeface="華康儷中黑" panose="020B0509000000000000" pitchFamily="49" charset="-120"/>
            </a:endParaRPr>
          </a:p>
          <a:p>
            <a:pPr lvl="0" eaLnBrk="1" hangingPunct="1">
              <a:spcBef>
                <a:spcPct val="0"/>
              </a:spcBef>
              <a:buNone/>
            </a:pP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這裡有一個兒童</a:t>
            </a:r>
            <a:r>
              <a:rPr lang="en-US" altLang="zh-TW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他有五個大麥餅和兩條魚</a:t>
            </a:r>
            <a:r>
              <a:rPr lang="en-US" altLang="zh-TW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;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但是</a:t>
            </a:r>
            <a:r>
              <a:rPr lang="en-US" altLang="zh-TW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為這麼多的人</a:t>
            </a:r>
            <a:r>
              <a:rPr lang="en-US" altLang="zh-TW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這算得什麼？</a:t>
            </a:r>
            <a:endParaRPr lang="en-US" altLang="zh-TW" sz="4000" dirty="0">
              <a:solidFill>
                <a:srgbClr val="FF0000"/>
              </a:solidFill>
              <a:ea typeface="華康正顏楷體W7(P)" panose="03000700000000000000" pitchFamily="66" charset="-120"/>
            </a:endParaRPr>
          </a:p>
          <a:p>
            <a:pPr lvl="0" eaLnBrk="1" hangingPunct="1">
              <a:spcBef>
                <a:spcPct val="0"/>
              </a:spcBef>
              <a:buNone/>
            </a:pPr>
            <a:r>
              <a:rPr lang="zh-TW" altLang="en-US" sz="4000" dirty="0">
                <a:ea typeface="華康儷中黑" panose="020B0509000000000000" pitchFamily="49" charset="-120"/>
              </a:rPr>
              <a:t>一家人剛剛好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五千人算什麼</a:t>
            </a:r>
            <a:r>
              <a:rPr lang="en-US" altLang="zh-TW" sz="4000" dirty="0">
                <a:ea typeface="華康儷中黑" panose="020B0509000000000000" pitchFamily="49" charset="-120"/>
              </a:rPr>
              <a:t>?</a:t>
            </a:r>
          </a:p>
          <a:p>
            <a:pPr lvl="0" eaLnBrk="1" hangingPunct="1">
              <a:spcBef>
                <a:spcPct val="0"/>
              </a:spcBef>
              <a:buNone/>
            </a:pP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信</a:t>
            </a:r>
            <a:r>
              <a:rPr lang="zh-TW" altLang="en-US" sz="4000" dirty="0">
                <a:ea typeface="華康儷中黑" panose="020B0509000000000000" pitchFamily="49" charset="-120"/>
              </a:rPr>
              <a:t>耶穌這個</a:t>
            </a: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人</a:t>
            </a:r>
            <a:r>
              <a:rPr lang="en-US" altLang="zh-TW" sz="4000" dirty="0">
                <a:ea typeface="華康儷中黑" panose="020B0509000000000000" pitchFamily="49" charset="-120"/>
              </a:rPr>
              <a:t>+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聽</a:t>
            </a:r>
            <a:r>
              <a:rPr lang="zh-TW" altLang="en-US" sz="4000" dirty="0">
                <a:ea typeface="華康儷中黑" panose="020B0509000000000000" pitchFamily="49" charset="-120"/>
              </a:rPr>
              <a:t>耶穌的</a:t>
            </a: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話</a:t>
            </a:r>
            <a:r>
              <a:rPr lang="en-US" altLang="zh-TW" sz="4000" dirty="0">
                <a:ea typeface="華康儷中黑" panose="020B0509000000000000" pitchFamily="49" charset="-120"/>
              </a:rPr>
              <a:t>=</a:t>
            </a: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奇蹟</a:t>
            </a:r>
            <a:endParaRPr lang="en-US" altLang="zh-TW" sz="40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74500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6624736"/>
          </a:xfrm>
        </p:spPr>
        <p:txBody>
          <a:bodyPr/>
          <a:lstStyle/>
          <a:p>
            <a:pPr lvl="0" eaLnBrk="1" hangingPunct="1">
              <a:spcBef>
                <a:spcPct val="0"/>
              </a:spcBef>
              <a:buNone/>
            </a:pP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耶穌就拿起餅</a:t>
            </a:r>
            <a:r>
              <a:rPr lang="en-US" altLang="zh-TW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祝謝後</a:t>
            </a:r>
            <a:r>
              <a:rPr lang="en-US" altLang="zh-TW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分給坐下的人</a:t>
            </a:r>
            <a:r>
              <a:rPr lang="en-US" altLang="zh-TW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;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同樣</a:t>
            </a:r>
            <a:r>
              <a:rPr lang="en-US" altLang="zh-TW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也把魚分了</a:t>
            </a:r>
            <a:r>
              <a:rPr lang="en-US" altLang="zh-TW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;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讓眾人任意吃</a:t>
            </a:r>
            <a:r>
              <a:rPr lang="en-US" altLang="zh-TW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.</a:t>
            </a:r>
          </a:p>
          <a:p>
            <a:pPr lvl="0" eaLnBrk="1" hangingPunct="1">
              <a:spcBef>
                <a:spcPct val="0"/>
              </a:spcBef>
              <a:spcAft>
                <a:spcPts val="3000"/>
              </a:spcAft>
              <a:buNone/>
            </a:pP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拿起</a:t>
            </a:r>
            <a:r>
              <a:rPr lang="en-US" altLang="zh-TW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/</a:t>
            </a: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祝謝</a:t>
            </a:r>
            <a:r>
              <a:rPr lang="en-US" altLang="zh-TW" sz="4000" dirty="0"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ea typeface="華康儷中黑" panose="020B0509000000000000" pitchFamily="49" charset="-120"/>
              </a:rPr>
              <a:t>謝飯</a:t>
            </a:r>
            <a:r>
              <a:rPr lang="en-US" altLang="zh-TW" sz="4000" dirty="0">
                <a:ea typeface="華康儷中黑" panose="020B0509000000000000" pitchFamily="49" charset="-120"/>
              </a:rPr>
              <a:t>?</a:t>
            </a:r>
            <a:r>
              <a:rPr lang="zh-TW" altLang="en-US" sz="4000" dirty="0">
                <a:ea typeface="華康儷中黑" panose="020B0509000000000000" pitchFamily="49" charset="-120"/>
              </a:rPr>
              <a:t>感恩心</a:t>
            </a:r>
            <a:r>
              <a:rPr lang="en-US" altLang="zh-TW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善用</a:t>
            </a:r>
            <a:r>
              <a:rPr lang="en-US" altLang="zh-TW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+</a:t>
            </a:r>
            <a:r>
              <a:rPr lang="zh-TW" altLang="en-US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分享</a:t>
            </a:r>
            <a:br>
              <a:rPr lang="en-US" altLang="zh-TW" sz="4000" dirty="0">
                <a:ea typeface="華康儷中黑" panose="020B0509000000000000" pitchFamily="49" charset="-120"/>
                <a:sym typeface="Wingdings" panose="05000000000000000000" pitchFamily="2" charset="2"/>
              </a:rPr>
            </a:br>
            <a:r>
              <a:rPr lang="zh-TW" altLang="en-US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感恩是基督徒的基本心態</a:t>
            </a:r>
            <a:r>
              <a:rPr lang="en-US" altLang="zh-TW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:</a:t>
            </a:r>
            <a:r>
              <a:rPr lang="zh-TW" altLang="en-US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感恩祭宴</a:t>
            </a:r>
            <a:r>
              <a:rPr lang="en-US" altLang="zh-TW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;</a:t>
            </a:r>
            <a:br>
              <a:rPr lang="en-US" altLang="zh-TW" sz="4000" dirty="0">
                <a:ea typeface="華康儷中黑" panose="020B0509000000000000" pitchFamily="49" charset="-120"/>
                <a:sym typeface="Wingdings" panose="05000000000000000000" pitchFamily="2" charset="2"/>
              </a:rPr>
            </a:br>
            <a:r>
              <a:rPr lang="zh-TW" altLang="en-US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常常喜樂</a:t>
            </a:r>
            <a:r>
              <a:rPr lang="en-US" altLang="zh-TW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事事感恩</a:t>
            </a:r>
            <a:r>
              <a:rPr lang="en-US" altLang="zh-TW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;</a:t>
            </a:r>
            <a:r>
              <a:rPr lang="zh-TW" altLang="en-US" sz="4000" dirty="0">
                <a:ea typeface="華康儷中黑" panose="020B0509000000000000" pitchFamily="49" charset="-120"/>
                <a:sym typeface="Wingdings" panose="05000000000000000000" pitchFamily="2" charset="2"/>
              </a:rPr>
              <a:t>四旬期的喜樂主日</a:t>
            </a:r>
            <a:endParaRPr lang="en-US" altLang="zh-TW" sz="4000" dirty="0">
              <a:ea typeface="華康儷中黑" panose="020B0509000000000000" pitchFamily="49" charset="-120"/>
            </a:endParaRPr>
          </a:p>
          <a:p>
            <a:pPr lvl="0" eaLnBrk="1" hangingPunct="1">
              <a:spcBef>
                <a:spcPct val="0"/>
              </a:spcBef>
              <a:buNone/>
            </a:pP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他們吃飽以後</a:t>
            </a:r>
            <a:r>
              <a:rPr lang="en-US" altLang="zh-TW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耶穌向門徒說</a:t>
            </a:r>
            <a:r>
              <a:rPr lang="en-US" altLang="zh-TW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: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「把剩下的碎塊</a:t>
            </a:r>
            <a:r>
              <a:rPr lang="en-US" altLang="zh-TW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收集起來</a:t>
            </a:r>
            <a:r>
              <a:rPr lang="en-US" altLang="zh-TW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免得糟蹋</a:t>
            </a:r>
            <a:r>
              <a:rPr lang="en-US" altLang="zh-TW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.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」</a:t>
            </a:r>
            <a:endParaRPr lang="en-US" altLang="zh-TW" sz="4000" dirty="0">
              <a:solidFill>
                <a:srgbClr val="FF0000"/>
              </a:solidFill>
              <a:ea typeface="華康正顏楷體W7(P)" panose="03000700000000000000" pitchFamily="66" charset="-120"/>
            </a:endParaRPr>
          </a:p>
          <a:p>
            <a:pPr lvl="0" eaLnBrk="1" hangingPunct="1">
              <a:spcBef>
                <a:spcPct val="0"/>
              </a:spcBef>
              <a:buNone/>
            </a:pPr>
            <a:r>
              <a:rPr lang="zh-TW" altLang="en-US" sz="4000" spc="300" dirty="0">
                <a:ea typeface="華康儷中黑" panose="020B0509000000000000" pitchFamily="49" charset="-120"/>
              </a:rPr>
              <a:t>食物打包</a:t>
            </a:r>
            <a:r>
              <a:rPr lang="en-US" altLang="zh-TW" sz="4000" spc="300" dirty="0">
                <a:ea typeface="華康儷中黑" panose="020B0509000000000000" pitchFamily="49" charset="-120"/>
              </a:rPr>
              <a:t>;</a:t>
            </a:r>
            <a:r>
              <a:rPr lang="zh-TW" altLang="en-US" sz="4000" spc="300" dirty="0">
                <a:ea typeface="華康儷中黑" panose="020B0509000000000000" pitchFamily="49" charset="-120"/>
              </a:rPr>
              <a:t>家中廚餘</a:t>
            </a:r>
            <a:r>
              <a:rPr lang="en-US" altLang="zh-TW" sz="4000" spc="300" dirty="0">
                <a:ea typeface="華康儷中黑" panose="020B0509000000000000" pitchFamily="49" charset="-120"/>
              </a:rPr>
              <a:t>;</a:t>
            </a:r>
            <a:r>
              <a:rPr lang="zh-TW" altLang="en-US" sz="4000" spc="300" dirty="0">
                <a:ea typeface="華康儷中黑" panose="020B0509000000000000" pitchFamily="49" charset="-120"/>
              </a:rPr>
              <a:t>用盡廢紙</a:t>
            </a:r>
            <a:r>
              <a:rPr lang="en-US" altLang="zh-TW" sz="4000" spc="300" dirty="0">
                <a:ea typeface="華康儷中黑" panose="020B0509000000000000" pitchFamily="49" charset="-120"/>
              </a:rPr>
              <a:t>(</a:t>
            </a:r>
            <a:r>
              <a:rPr lang="zh-TW" altLang="en-US" sz="4000" spc="300" dirty="0">
                <a:ea typeface="華康儷中黑" panose="020B0509000000000000" pitchFamily="49" charset="-120"/>
              </a:rPr>
              <a:t>雙面</a:t>
            </a:r>
            <a:r>
              <a:rPr lang="en-US" altLang="zh-TW" sz="4000" spc="300" dirty="0">
                <a:ea typeface="華康儷中黑" panose="020B0509000000000000" pitchFamily="49" charset="-120"/>
              </a:rPr>
              <a:t>);</a:t>
            </a:r>
            <a:br>
              <a:rPr lang="en-US" altLang="zh-TW" sz="4000" spc="300" dirty="0">
                <a:ea typeface="華康儷中黑" panose="020B0509000000000000" pitchFamily="49" charset="-120"/>
              </a:rPr>
            </a:br>
            <a:r>
              <a:rPr lang="zh-TW" altLang="en-US" sz="4000" spc="300" dirty="0">
                <a:ea typeface="華康儷中黑" panose="020B0509000000000000" pitchFamily="49" charset="-120"/>
              </a:rPr>
              <a:t>對物有情</a:t>
            </a:r>
            <a:endParaRPr lang="zh-TW" altLang="en-US" sz="3600" spc="300" dirty="0">
              <a:solidFill>
                <a:srgbClr val="0000FF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71057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691313"/>
          </a:xfrm>
        </p:spPr>
        <p:txBody>
          <a:bodyPr/>
          <a:lstStyle/>
          <a:p>
            <a:pPr lvl="0" eaLnBrk="1" hangingPunct="1">
              <a:spcBef>
                <a:spcPct val="0"/>
              </a:spcBef>
              <a:buNone/>
            </a:pP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他們就把眾人吃飽後</a:t>
            </a:r>
            <a:r>
              <a:rPr lang="en-US" altLang="zh-TW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所剩下的五個大麥餅的碎塊</a:t>
            </a:r>
            <a:r>
              <a:rPr lang="en-US" altLang="zh-TW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收集起來</a:t>
            </a:r>
            <a:r>
              <a:rPr lang="en-US" altLang="zh-TW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裝滿了十二筐</a:t>
            </a:r>
            <a:r>
              <a:rPr lang="en-US" altLang="zh-TW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.</a:t>
            </a:r>
          </a:p>
          <a:p>
            <a:pPr lvl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ea typeface="華康儷中黑" panose="020B0509000000000000" pitchFamily="49" charset="-120"/>
              </a:rPr>
              <a:t>裝滿了</a:t>
            </a:r>
            <a:r>
              <a:rPr lang="en-US" altLang="zh-TW" sz="4000" dirty="0">
                <a:ea typeface="華康儷中黑" panose="020B0509000000000000" pitchFamily="49" charset="-120"/>
              </a:rPr>
              <a:t>12</a:t>
            </a:r>
            <a:r>
              <a:rPr lang="zh-TW" altLang="en-US" sz="4000" dirty="0">
                <a:ea typeface="華康儷中黑" panose="020B0509000000000000" pitchFamily="49" charset="-120"/>
              </a:rPr>
              <a:t>筐</a:t>
            </a:r>
            <a:r>
              <a:rPr lang="en-US" altLang="zh-TW" sz="4000" dirty="0"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ea typeface="華康儷中黑" panose="020B0509000000000000" pitchFamily="49" charset="-120"/>
              </a:rPr>
              <a:t>地球有足夠資源讓全人類豐衣足食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沒有人餓死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條件是每人都拿出自己的一份</a:t>
            </a:r>
            <a:r>
              <a:rPr lang="en-US" altLang="zh-TW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.</a:t>
            </a:r>
            <a:endParaRPr lang="en-US" altLang="zh-TW" sz="4000" dirty="0">
              <a:highlight>
                <a:srgbClr val="FFFF00"/>
              </a:highlight>
              <a:ea typeface="華康粗黑體" panose="020B0709000000000000" pitchFamily="49" charset="-120"/>
            </a:endParaRPr>
          </a:p>
          <a:p>
            <a:pPr lvl="0" eaLnBrk="1" hangingPunct="1">
              <a:spcBef>
                <a:spcPct val="0"/>
              </a:spcBef>
              <a:buNone/>
            </a:pP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耶穌看出他們要來強迫他</a:t>
            </a:r>
            <a:r>
              <a:rPr lang="en-US" altLang="zh-TW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立他為王</a:t>
            </a:r>
            <a:r>
              <a:rPr lang="en-US" altLang="zh-TW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就獨自又退避到山裡</a:t>
            </a:r>
            <a:r>
              <a:rPr lang="en-US" altLang="zh-TW" sz="40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.</a:t>
            </a:r>
          </a:p>
          <a:p>
            <a:pPr lvl="0" eaLnBrk="1" hangingPunct="1">
              <a:spcBef>
                <a:spcPct val="0"/>
              </a:spcBef>
              <a:buNone/>
            </a:pPr>
            <a:r>
              <a:rPr lang="zh-TW" altLang="en-US" sz="4000" dirty="0">
                <a:ea typeface="華康粗黑體" panose="020B0709000000000000" pitchFamily="49" charset="-120"/>
              </a:rPr>
              <a:t>耶穌退避到山裡</a:t>
            </a:r>
            <a:r>
              <a:rPr lang="en-US" altLang="zh-TW" sz="4000" dirty="0">
                <a:ea typeface="華康粗黑體" panose="020B0709000000000000" pitchFamily="49" charset="-120"/>
              </a:rPr>
              <a:t>:</a:t>
            </a:r>
            <a:r>
              <a:rPr lang="zh-TW" altLang="en-US" sz="4000" dirty="0">
                <a:ea typeface="華康粗黑體" panose="020B0709000000000000" pitchFamily="49" charset="-120"/>
              </a:rPr>
              <a:t>這叫</a:t>
            </a:r>
            <a:r>
              <a:rPr lang="zh-TW" altLang="en-US" sz="4000" dirty="0">
                <a:highlight>
                  <a:srgbClr val="FFFF00"/>
                </a:highlight>
                <a:ea typeface="華康粗黑體" panose="020B0709000000000000" pitchFamily="49" charset="-120"/>
              </a:rPr>
              <a:t>默西亞的秘密</a:t>
            </a:r>
            <a:r>
              <a:rPr lang="en-US" altLang="zh-TW" sz="4000" dirty="0">
                <a:ea typeface="華康粗黑體" panose="020B0709000000000000" pitchFamily="49" charset="-120"/>
              </a:rPr>
              <a:t>;</a:t>
            </a:r>
            <a:r>
              <a:rPr lang="zh-TW" altLang="en-US" sz="4000" dirty="0">
                <a:ea typeface="華康粗黑體" panose="020B0709000000000000" pitchFamily="49" charset="-120"/>
              </a:rPr>
              <a:t>福音的價值來自福音本身</a:t>
            </a:r>
            <a:r>
              <a:rPr lang="en-US" altLang="zh-TW" sz="4000" dirty="0">
                <a:ea typeface="華康粗黑體" panose="020B0709000000000000" pitchFamily="49" charset="-120"/>
              </a:rPr>
              <a:t>,</a:t>
            </a:r>
            <a:r>
              <a:rPr lang="zh-TW" altLang="en-US" sz="4000" dirty="0">
                <a:ea typeface="華康粗黑體" panose="020B0709000000000000" pitchFamily="49" charset="-120"/>
              </a:rPr>
              <a:t>不必靠奇蹟</a:t>
            </a:r>
            <a:r>
              <a:rPr lang="en-US" altLang="zh-TW" sz="4000" dirty="0">
                <a:ea typeface="華康粗黑體" panose="020B0709000000000000" pitchFamily="49" charset="-120"/>
              </a:rPr>
              <a:t>!</a:t>
            </a:r>
            <a:br>
              <a:rPr lang="en-US" altLang="zh-TW" sz="4000" dirty="0">
                <a:ea typeface="華康粗黑體" panose="020B0709000000000000" pitchFamily="49" charset="-120"/>
              </a:rPr>
            </a:br>
            <a:r>
              <a:rPr lang="zh-TW" altLang="en-US" sz="4000" dirty="0">
                <a:highlight>
                  <a:srgbClr val="00FFFF"/>
                </a:highlight>
                <a:ea typeface="華康粗黑體" panose="020B0709000000000000" pitchFamily="49" charset="-120"/>
              </a:rPr>
              <a:t>今天最強的福傳似乎全靠奇蹟</a:t>
            </a:r>
            <a:r>
              <a:rPr lang="en-US" altLang="zh-TW" sz="4000" dirty="0">
                <a:highlight>
                  <a:srgbClr val="00FFFF"/>
                </a:highlight>
                <a:ea typeface="華康粗黑體" panose="020B0709000000000000" pitchFamily="49" charset="-120"/>
              </a:rPr>
              <a:t>?!</a:t>
            </a:r>
            <a:endParaRPr lang="zh-TW" altLang="en-US" sz="4000" dirty="0">
              <a:highlight>
                <a:srgbClr val="00FFFF"/>
              </a:highlight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96508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52B4594-966C-4728-BFF8-BF6202FF7F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0871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zh-TW" altLang="en-US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厄里叟說</a:t>
            </a:r>
            <a:r>
              <a:rPr lang="en-US" altLang="zh-TW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:</a:t>
            </a:r>
            <a:r>
              <a:rPr lang="zh-TW" altLang="en-US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「分給眾人吃吧</a:t>
            </a:r>
            <a:r>
              <a:rPr lang="en-US" altLang="zh-TW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!</a:t>
            </a:r>
            <a:r>
              <a:rPr lang="zh-TW" altLang="en-US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」</a:t>
            </a:r>
            <a:endParaRPr lang="en-US" altLang="zh-TW" sz="4800" dirty="0">
              <a:solidFill>
                <a:srgbClr val="FF0000"/>
              </a:solidFill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僕人說</a:t>
            </a:r>
            <a:r>
              <a:rPr lang="en-US" altLang="zh-TW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:</a:t>
            </a:r>
            <a:r>
              <a:rPr lang="zh-TW" altLang="en-US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「我怎能將這一點東西</a:t>
            </a:r>
            <a:r>
              <a:rPr lang="en-US" altLang="zh-TW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擺在一百人面前呢</a:t>
            </a:r>
            <a:r>
              <a:rPr lang="en-US" altLang="zh-TW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?</a:t>
            </a:r>
            <a:r>
              <a:rPr lang="zh-TW" altLang="en-US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」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solidFill>
                  <a:schemeClr val="tx1"/>
                </a:solidFill>
              </a:rPr>
              <a:t>"Give it to the people to eat," 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solidFill>
                  <a:schemeClr val="tx1"/>
                </a:solidFill>
              </a:rPr>
              <a:t>Elisha said. But his servant objected, </a:t>
            </a:r>
            <a:r>
              <a:rPr lang="en-US" altLang="zh-TW" sz="4800" dirty="0">
                <a:solidFill>
                  <a:srgbClr val="FF0000"/>
                </a:solidFill>
              </a:rPr>
              <a:t>"How can I set this 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solidFill>
                  <a:srgbClr val="FF0000"/>
                </a:solidFill>
              </a:rPr>
              <a:t>before a hundred men?"</a:t>
            </a:r>
          </a:p>
        </p:txBody>
      </p:sp>
    </p:spTree>
    <p:extLst>
      <p:ext uri="{BB962C8B-B14F-4D97-AF65-F5344CB8AC3E}">
        <p14:creationId xmlns:p14="http://schemas.microsoft.com/office/powerpoint/2010/main" val="21598362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52B4594-966C-4728-BFF8-BF6202FF7F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2452" y="260648"/>
            <a:ext cx="9144000" cy="6480720"/>
          </a:xfrm>
        </p:spPr>
        <p:txBody>
          <a:bodyPr>
            <a:normAutofit/>
          </a:bodyPr>
          <a:lstStyle/>
          <a:p>
            <a:pPr>
              <a:lnSpc>
                <a:spcPts val="5500"/>
              </a:lnSpc>
              <a:spcBef>
                <a:spcPts val="0"/>
              </a:spcBef>
            </a:pPr>
            <a:r>
              <a:rPr lang="zh-TW" altLang="en-US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面對世界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如山的巨大困難</a:t>
            </a:r>
            <a:r>
              <a:rPr lang="en-US" altLang="zh-TW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和人類</a:t>
            </a:r>
            <a:endParaRPr lang="en-US" altLang="zh-TW" sz="4400" dirty="0">
              <a:solidFill>
                <a:schemeClr val="tx1"/>
              </a:solidFill>
              <a:ea typeface="華康儷中黑" panose="020B0509000000000000" pitchFamily="49" charset="-120"/>
            </a:endParaRPr>
          </a:p>
          <a:p>
            <a:pPr>
              <a:lnSpc>
                <a:spcPts val="5500"/>
              </a:lnSpc>
              <a:spcBef>
                <a:spcPts val="0"/>
              </a:spcBef>
            </a:pP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長年累月的無窮積弊</a:t>
            </a:r>
            <a:r>
              <a:rPr lang="en-US" altLang="zh-TW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我們會不斷問</a:t>
            </a:r>
            <a:r>
              <a:rPr lang="en-US" altLang="zh-TW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:</a:t>
            </a:r>
          </a:p>
          <a:p>
            <a:pPr>
              <a:lnSpc>
                <a:spcPts val="55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我這小人物的微末努力</a:t>
            </a:r>
            <a:r>
              <a:rPr lang="en-US" altLang="zh-TW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solidFill>
                  <a:schemeClr val="tx1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有用嗎</a:t>
            </a:r>
            <a:r>
              <a:rPr lang="en-US" altLang="zh-TW" sz="4400" dirty="0">
                <a:solidFill>
                  <a:schemeClr val="tx1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?</a:t>
            </a:r>
          </a:p>
          <a:p>
            <a:pPr>
              <a:lnSpc>
                <a:spcPts val="4900"/>
              </a:lnSpc>
              <a:spcBef>
                <a:spcPts val="0"/>
              </a:spcBef>
            </a:pPr>
            <a:r>
              <a:rPr lang="en-US" altLang="zh-TW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In the face of mounting difficulties in the world, problems snowball over the years, and we question ourselves time and again, “as a single, insignificant individual, 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are my modest efforts </a:t>
            </a:r>
          </a:p>
          <a:p>
            <a:pPr>
              <a:lnSpc>
                <a:spcPts val="4900"/>
              </a:lnSpc>
              <a:spcBef>
                <a:spcPts val="0"/>
              </a:spcBef>
            </a:pP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of any value?”</a:t>
            </a:r>
          </a:p>
        </p:txBody>
      </p:sp>
    </p:spTree>
    <p:extLst>
      <p:ext uri="{BB962C8B-B14F-4D97-AF65-F5344CB8AC3E}">
        <p14:creationId xmlns:p14="http://schemas.microsoft.com/office/powerpoint/2010/main" val="8917811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52B4594-966C-4728-BFF8-BF6202FF7F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2452" y="116632"/>
            <a:ext cx="9144000" cy="662473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zh-TW" altLang="en-US" sz="5400" dirty="0">
                <a:solidFill>
                  <a:schemeClr val="tx1"/>
                </a:solidFill>
                <a:ea typeface="華康儷中黑" panose="020B0509000000000000" pitchFamily="49" charset="-120"/>
              </a:rPr>
              <a:t>厄里叟說</a:t>
            </a:r>
            <a:r>
              <a:rPr lang="en-US" altLang="zh-TW" sz="5400" dirty="0">
                <a:solidFill>
                  <a:schemeClr val="tx1"/>
                </a:solidFill>
                <a:ea typeface="華康儷中黑" panose="020B0509000000000000" pitchFamily="49" charset="-120"/>
              </a:rPr>
              <a:t>:</a:t>
            </a:r>
            <a:r>
              <a:rPr lang="zh-TW" altLang="en-US" sz="5400" dirty="0">
                <a:solidFill>
                  <a:schemeClr val="tx1"/>
                </a:solidFill>
                <a:ea typeface="華康儷中黑" panose="020B0509000000000000" pitchFamily="49" charset="-120"/>
              </a:rPr>
              <a:t>「你儘管分給眾人吃</a:t>
            </a:r>
            <a:r>
              <a:rPr lang="en-US" altLang="zh-TW" sz="54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5400" dirty="0">
                <a:solidFill>
                  <a:schemeClr val="tx1"/>
                </a:solidFill>
                <a:ea typeface="華康儷中黑" panose="020B0509000000000000" pitchFamily="49" charset="-120"/>
              </a:rPr>
              <a:t>因為上主這樣說</a:t>
            </a:r>
            <a:r>
              <a:rPr lang="en-US" altLang="zh-TW" sz="5400" dirty="0">
                <a:solidFill>
                  <a:schemeClr val="tx1"/>
                </a:solidFill>
                <a:ea typeface="華康儷中黑" panose="020B0509000000000000" pitchFamily="49" charset="-120"/>
              </a:rPr>
              <a:t>: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zh-TW" altLang="en-US" sz="5400" dirty="0">
                <a:solidFill>
                  <a:schemeClr val="tx1"/>
                </a:solidFill>
                <a:ea typeface="華康儷中黑" panose="020B0509000000000000" pitchFamily="49" charset="-120"/>
              </a:rPr>
              <a:t>眾人吃了</a:t>
            </a:r>
            <a:r>
              <a:rPr lang="en-US" altLang="zh-TW" sz="54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5400" dirty="0">
                <a:solidFill>
                  <a:srgbClr val="FF0000"/>
                </a:solidFill>
                <a:ea typeface="華康儷中黑" panose="020B0509000000000000" pitchFamily="49" charset="-120"/>
              </a:rPr>
              <a:t>還有剩餘</a:t>
            </a:r>
            <a:r>
              <a:rPr lang="en-US" altLang="zh-TW" sz="5400" dirty="0">
                <a:solidFill>
                  <a:schemeClr val="tx1"/>
                </a:solidFill>
                <a:ea typeface="華康儷中黑" panose="020B0509000000000000" pitchFamily="49" charset="-120"/>
              </a:rPr>
              <a:t>.</a:t>
            </a:r>
            <a:r>
              <a:rPr lang="zh-TW" altLang="en-US" sz="5400" dirty="0">
                <a:solidFill>
                  <a:schemeClr val="tx1"/>
                </a:solidFill>
                <a:ea typeface="華康儷中黑" panose="020B0509000000000000" pitchFamily="49" charset="-120"/>
              </a:rPr>
              <a:t>」</a:t>
            </a:r>
          </a:p>
          <a:p>
            <a:pPr>
              <a:spcBef>
                <a:spcPts val="0"/>
              </a:spcBef>
            </a:pPr>
            <a:r>
              <a:rPr lang="en-US" altLang="zh-TW" sz="5400" dirty="0">
                <a:solidFill>
                  <a:schemeClr val="tx1"/>
                </a:solidFill>
                <a:ea typeface="華康儷中黑" panose="020B0509000000000000" pitchFamily="49" charset="-120"/>
              </a:rPr>
              <a:t>Elisha said, “For thus says the </a:t>
            </a:r>
            <a:r>
              <a:rPr lang="en-US" altLang="zh-TW" sz="4800" dirty="0">
                <a:solidFill>
                  <a:schemeClr val="tx1"/>
                </a:solidFill>
                <a:ea typeface="華康儷中黑" panose="020B0509000000000000" pitchFamily="49" charset="-120"/>
              </a:rPr>
              <a:t>LORD</a:t>
            </a:r>
            <a:r>
              <a:rPr lang="en-US" altLang="zh-TW" sz="5400" dirty="0">
                <a:solidFill>
                  <a:schemeClr val="tx1"/>
                </a:solidFill>
                <a:ea typeface="華康儷中黑" panose="020B0509000000000000" pitchFamily="49" charset="-120"/>
              </a:rPr>
              <a:t>, 'They shall eat and there shall be </a:t>
            </a:r>
            <a:r>
              <a:rPr lang="en-US" altLang="zh-TW" sz="5400" dirty="0">
                <a:solidFill>
                  <a:srgbClr val="FF0000"/>
                </a:solidFill>
                <a:ea typeface="華康儷中黑" panose="020B0509000000000000" pitchFamily="49" charset="-120"/>
              </a:rPr>
              <a:t>some left over</a:t>
            </a:r>
            <a:r>
              <a:rPr lang="en-US" altLang="zh-TW" sz="5400" dirty="0">
                <a:solidFill>
                  <a:schemeClr val="tx1"/>
                </a:solidFill>
                <a:ea typeface="華康儷中黑" panose="020B0509000000000000" pitchFamily="49" charset="-120"/>
              </a:rPr>
              <a:t>.’”</a:t>
            </a:r>
          </a:p>
        </p:txBody>
      </p:sp>
    </p:spTree>
    <p:extLst>
      <p:ext uri="{BB962C8B-B14F-4D97-AF65-F5344CB8AC3E}">
        <p14:creationId xmlns:p14="http://schemas.microsoft.com/office/powerpoint/2010/main" val="1501286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恭讀列王紀下　</a:t>
            </a:r>
            <a:r>
              <a:rPr lang="en-US" altLang="zh-TW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4:42-44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那時候，有一個人從巴耳沙里沙來，在自己的行囊裡，給天主的人，帶來二十個用初熟大麥做的餅，和一些新麥穗。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厄里叟說：「分給眾人吃吧！」僕人說：「我怎能將這一點東西，擺在一百人面前呢？」。</a:t>
            </a:r>
            <a:endParaRPr lang="en-US" altLang="zh-TW" sz="4000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厄里叟說：「你儘管分給眾人吃，因為上主這樣說：眾人吃了，還有剩餘。」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2930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52B4594-966C-4728-BFF8-BF6202FF7F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2452" y="116632"/>
            <a:ext cx="9144000" cy="662473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信心來自上主的話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但如何讀通上主的話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教研領訓</a:t>
            </a:r>
            <a:r>
              <a:rPr lang="en-US" altLang="zh-TW" sz="4000" spc="-150" dirty="0">
                <a:solidFill>
                  <a:schemeClr val="tx1"/>
                </a:solidFill>
                <a:ea typeface="華康儷中黑" panose="020B0509000000000000" pitchFamily="49" charset="-120"/>
              </a:rPr>
              <a:t>(Train the Trainers)</a:t>
            </a:r>
            <a:r>
              <a:rPr lang="zh-TW" altLang="en-US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學員的決志是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從三個角度看聖經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現場</a:t>
            </a:r>
            <a:r>
              <a:rPr lang="zh-TW" altLang="en-US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主日道理</a:t>
            </a:r>
            <a:r>
              <a:rPr lang="en-US" altLang="zh-TW" sz="4000" b="1" dirty="0">
                <a:solidFill>
                  <a:srgbClr val="FF0000"/>
                </a:solidFill>
                <a:ea typeface="華康儷中黑" panose="020B0509000000000000" pitchFamily="49" charset="-120"/>
              </a:rPr>
              <a:t>+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徐神父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YT</a:t>
            </a:r>
            <a:r>
              <a:rPr lang="zh-TW" altLang="en-US" sz="4000" dirty="0">
                <a:solidFill>
                  <a:schemeClr val="tx1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講道</a:t>
            </a:r>
            <a:r>
              <a:rPr lang="en-US" altLang="zh-TW" sz="4000" b="1" dirty="0">
                <a:solidFill>
                  <a:srgbClr val="FF0000"/>
                </a:solidFill>
                <a:ea typeface="華康儷中黑" panose="020B0509000000000000" pitchFamily="49" charset="-120"/>
              </a:rPr>
              <a:t>+</a:t>
            </a:r>
            <a:r>
              <a:rPr lang="zh-TW" altLang="en-US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主日八分半</a:t>
            </a:r>
            <a:r>
              <a:rPr lang="zh-TW" altLang="en-US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的講道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三管齊下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300"/>
              </a:lnSpc>
              <a:spcBef>
                <a:spcPts val="0"/>
              </a:spcBef>
            </a:pP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Faith comes from the Word of God; But how to read with understanding the Words of God? Members of the “Train the Trainers” </a:t>
            </a:r>
            <a:r>
              <a:rPr lang="en-US" altLang="zh-TW" sz="4000" dirty="0" err="1">
                <a:solidFill>
                  <a:schemeClr val="tx1"/>
                </a:solidFill>
                <a:ea typeface="華康儷中黑" panose="020B0509000000000000" pitchFamily="49" charset="-120"/>
              </a:rPr>
              <a:t>programme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 achieve this by making a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three-pronged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 commitment: real time Mass sermons </a:t>
            </a:r>
            <a:r>
              <a:rPr lang="en-US" altLang="zh-TW" sz="4000" b="1" dirty="0">
                <a:solidFill>
                  <a:srgbClr val="FF0000"/>
                </a:solidFill>
                <a:ea typeface="華康儷中黑" panose="020B0509000000000000" pitchFamily="49" charset="-120"/>
              </a:rPr>
              <a:t>+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 </a:t>
            </a:r>
            <a:r>
              <a:rPr lang="en-US" altLang="zh-TW" sz="4000" dirty="0">
                <a:solidFill>
                  <a:schemeClr val="tx1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Fr </a:t>
            </a:r>
            <a:r>
              <a:rPr lang="en-US" altLang="zh-TW" sz="4000" dirty="0" err="1">
                <a:solidFill>
                  <a:schemeClr val="tx1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Tsui’s</a:t>
            </a:r>
            <a:r>
              <a:rPr lang="en-US" altLang="zh-TW" sz="4000" dirty="0">
                <a:solidFill>
                  <a:schemeClr val="tx1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 YouTube 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sermons </a:t>
            </a:r>
            <a:r>
              <a:rPr lang="en-US" altLang="zh-TW" sz="4000" b="1" dirty="0">
                <a:solidFill>
                  <a:srgbClr val="FF0000"/>
                </a:solidFill>
                <a:ea typeface="華康儷中黑" panose="020B0509000000000000" pitchFamily="49" charset="-120"/>
              </a:rPr>
              <a:t>+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 “8.5 Minute” Sunday Sermons.</a:t>
            </a:r>
          </a:p>
        </p:txBody>
      </p:sp>
    </p:spTree>
    <p:extLst>
      <p:ext uri="{BB962C8B-B14F-4D97-AF65-F5344CB8AC3E}">
        <p14:creationId xmlns:p14="http://schemas.microsoft.com/office/powerpoint/2010/main" val="37532686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52B4594-966C-4728-BFF8-BF6202FF7F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2452" y="404664"/>
            <a:ext cx="9144000" cy="633670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zh-TW" altLang="en-US" sz="5400" dirty="0">
                <a:solidFill>
                  <a:srgbClr val="FF0000"/>
                </a:solidFill>
                <a:ea typeface="華康儷中黑" panose="020B0509000000000000" pitchFamily="49" charset="-120"/>
              </a:rPr>
              <a:t>我這在主內為囚犯的</a:t>
            </a:r>
            <a:r>
              <a:rPr lang="en-US" altLang="zh-TW" sz="54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5400" dirty="0">
                <a:solidFill>
                  <a:srgbClr val="FF0000"/>
                </a:solidFill>
                <a:ea typeface="華康儷中黑" panose="020B0509000000000000" pitchFamily="49" charset="-120"/>
              </a:rPr>
              <a:t>懇求你們</a:t>
            </a:r>
            <a:r>
              <a:rPr lang="en-US" altLang="zh-TW" sz="5400" dirty="0">
                <a:solidFill>
                  <a:srgbClr val="FF0000"/>
                </a:solidFill>
                <a:ea typeface="華康儷中黑" panose="020B0509000000000000" pitchFamily="49" charset="-120"/>
              </a:rPr>
              <a:t>:</a:t>
            </a:r>
            <a:r>
              <a:rPr lang="zh-TW" altLang="en-US" sz="5400" dirty="0">
                <a:solidFill>
                  <a:srgbClr val="FF0000"/>
                </a:solidFill>
                <a:ea typeface="華康儷中黑" panose="020B0509000000000000" pitchFamily="49" charset="-120"/>
              </a:rPr>
              <a:t>行動</a:t>
            </a:r>
            <a:endParaRPr lang="en-US" altLang="zh-TW" sz="5400" dirty="0">
              <a:solidFill>
                <a:srgbClr val="FF0000"/>
              </a:solidFill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5400" dirty="0">
                <a:solidFill>
                  <a:srgbClr val="FF0000"/>
                </a:solidFill>
                <a:ea typeface="華康儷中黑" panose="020B0509000000000000" pitchFamily="49" charset="-120"/>
              </a:rPr>
              <a:t>務要與你們所受的寵召相稱</a:t>
            </a:r>
            <a:r>
              <a:rPr lang="en-US" altLang="zh-TW" sz="5400" dirty="0">
                <a:solidFill>
                  <a:srgbClr val="FF0000"/>
                </a:solidFill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5400" dirty="0">
                <a:solidFill>
                  <a:schemeClr val="tx1"/>
                </a:solidFill>
                <a:ea typeface="華康儷中黑" panose="020B0509000000000000" pitchFamily="49" charset="-120"/>
              </a:rPr>
              <a:t>“I, then, a </a:t>
            </a:r>
            <a:r>
              <a:rPr lang="en-US" altLang="zh-TW" sz="5400" dirty="0">
                <a:solidFill>
                  <a:schemeClr val="tx1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prisoner for the Lord</a:t>
            </a:r>
            <a:r>
              <a:rPr lang="en-US" altLang="zh-TW" sz="5400" dirty="0">
                <a:solidFill>
                  <a:schemeClr val="tx1"/>
                </a:solidFill>
                <a:ea typeface="華康儷中黑" panose="020B0509000000000000" pitchFamily="49" charset="-120"/>
              </a:rPr>
              <a:t>, urge you to live in a manner </a:t>
            </a:r>
            <a:r>
              <a:rPr lang="en-US" altLang="zh-TW" sz="5400" dirty="0">
                <a:solidFill>
                  <a:srgbClr val="FF0000"/>
                </a:solidFill>
                <a:ea typeface="華康儷中黑" panose="020B0509000000000000" pitchFamily="49" charset="-120"/>
              </a:rPr>
              <a:t>worthy of the call </a:t>
            </a:r>
          </a:p>
          <a:p>
            <a:pPr>
              <a:spcBef>
                <a:spcPts val="0"/>
              </a:spcBef>
            </a:pPr>
            <a:r>
              <a:rPr lang="en-US" altLang="zh-TW" sz="5400" dirty="0">
                <a:solidFill>
                  <a:schemeClr val="tx1"/>
                </a:solidFill>
                <a:ea typeface="華康儷中黑" panose="020B0509000000000000" pitchFamily="49" charset="-120"/>
              </a:rPr>
              <a:t>you have received”.</a:t>
            </a:r>
          </a:p>
        </p:txBody>
      </p:sp>
    </p:spTree>
    <p:extLst>
      <p:ext uri="{BB962C8B-B14F-4D97-AF65-F5344CB8AC3E}">
        <p14:creationId xmlns:p14="http://schemas.microsoft.com/office/powerpoint/2010/main" val="12554539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52B4594-966C-4728-BFF8-BF6202FF7F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2452" y="116632"/>
            <a:ext cx="9144000" cy="6624736"/>
          </a:xfrm>
        </p:spPr>
        <p:txBody>
          <a:bodyPr>
            <a:normAutofit/>
          </a:bodyPr>
          <a:lstStyle/>
          <a:p>
            <a:pPr>
              <a:lnSpc>
                <a:spcPts val="52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主內為囚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即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愛的俘虜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例如賢妻良母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作育英才者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廢寢忘餐的科學家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.</a:t>
            </a:r>
            <a:b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</a:br>
            <a:r>
              <a:rPr lang="zh-TW" altLang="en-US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行動要與寵召相稱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即信仰與生活結合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400"/>
              </a:lnSpc>
              <a:spcBef>
                <a:spcPts val="0"/>
              </a:spcBef>
            </a:pP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Prisoners in the Lord, are essentially captives of love: for example, virtuous wives and good mothers; teachers who nurture talents; scientists so immersed they miss meals and forgo rest. Actions should be worthy of the calling: hence </a:t>
            </a:r>
          </a:p>
          <a:p>
            <a:pPr>
              <a:lnSpc>
                <a:spcPts val="4400"/>
              </a:lnSpc>
              <a:spcBef>
                <a:spcPts val="0"/>
              </a:spcBef>
            </a:pPr>
            <a:r>
              <a:rPr lang="en-US" altLang="zh-TW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faith ought to be an </a:t>
            </a:r>
            <a:r>
              <a:rPr lang="en-US" altLang="zh-TW" sz="40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integral part </a:t>
            </a:r>
            <a:r>
              <a:rPr lang="en-US" altLang="zh-TW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of life.</a:t>
            </a:r>
          </a:p>
        </p:txBody>
      </p:sp>
    </p:spTree>
    <p:extLst>
      <p:ext uri="{BB962C8B-B14F-4D97-AF65-F5344CB8AC3E}">
        <p14:creationId xmlns:p14="http://schemas.microsoft.com/office/powerpoint/2010/main" val="5452289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52B4594-966C-4728-BFF8-BF6202FF7F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2452" y="404664"/>
            <a:ext cx="9144000" cy="633670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zh-TW" altLang="en-US" sz="4800" dirty="0">
                <a:solidFill>
                  <a:schemeClr val="tx1"/>
                </a:solidFill>
                <a:ea typeface="華康儷中黑" panose="020B0509000000000000" pitchFamily="49" charset="-120"/>
              </a:rPr>
              <a:t>凡事要謙遜</a:t>
            </a:r>
            <a:r>
              <a:rPr lang="en-US" altLang="zh-TW" sz="48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800" dirty="0">
                <a:solidFill>
                  <a:schemeClr val="tx1"/>
                </a:solidFill>
                <a:ea typeface="華康儷中黑" panose="020B0509000000000000" pitchFamily="49" charset="-120"/>
              </a:rPr>
              <a:t>溫和</a:t>
            </a:r>
            <a:r>
              <a:rPr lang="en-US" altLang="zh-TW" sz="48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800" dirty="0">
                <a:solidFill>
                  <a:schemeClr val="tx1"/>
                </a:solidFill>
                <a:ea typeface="華康儷中黑" panose="020B0509000000000000" pitchFamily="49" charset="-120"/>
              </a:rPr>
              <a:t>忍耐</a:t>
            </a:r>
            <a:r>
              <a:rPr lang="en-US" altLang="zh-TW" sz="48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800" dirty="0">
                <a:solidFill>
                  <a:schemeClr val="tx1"/>
                </a:solidFill>
                <a:ea typeface="華康儷中黑" panose="020B0509000000000000" pitchFamily="49" charset="-120"/>
              </a:rPr>
              <a:t>在愛德中</a:t>
            </a:r>
            <a:r>
              <a:rPr lang="zh-TW" altLang="en-US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彼此擔待</a:t>
            </a:r>
            <a:r>
              <a:rPr lang="en-US" altLang="zh-TW" sz="48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800" dirty="0">
                <a:solidFill>
                  <a:schemeClr val="tx1"/>
                </a:solidFill>
                <a:ea typeface="華康儷中黑" panose="020B0509000000000000" pitchFamily="49" charset="-120"/>
              </a:rPr>
              <a:t>保持</a:t>
            </a:r>
            <a:r>
              <a:rPr lang="zh-TW" altLang="en-US" sz="4800" dirty="0">
                <a:solidFill>
                  <a:schemeClr val="tx1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心神的合一</a:t>
            </a:r>
            <a:r>
              <a:rPr lang="en-US" altLang="zh-TW" sz="4800" dirty="0">
                <a:solidFill>
                  <a:schemeClr val="tx1"/>
                </a:solidFill>
                <a:ea typeface="華康儷中黑" panose="020B0509000000000000" pitchFamily="49" charset="-120"/>
              </a:rPr>
              <a:t>.	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solidFill>
                  <a:schemeClr val="tx1"/>
                </a:solidFill>
                <a:ea typeface="華康儷中黑" panose="020B0509000000000000" pitchFamily="49" charset="-120"/>
              </a:rPr>
              <a:t>“With all humility and gentleness, with patience, bearing with one another through love, striving to preserve the </a:t>
            </a:r>
            <a:r>
              <a:rPr lang="en-US" altLang="zh-TW" sz="48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unity of the spirit </a:t>
            </a:r>
            <a:r>
              <a:rPr lang="en-US" altLang="zh-TW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through the bond of peace</a:t>
            </a:r>
            <a:r>
              <a:rPr lang="en-US" altLang="zh-TW" sz="4800" dirty="0">
                <a:solidFill>
                  <a:schemeClr val="tx1"/>
                </a:solidFill>
                <a:ea typeface="華康儷中黑" panose="020B0509000000000000" pitchFamily="49" charset="-12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735617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52B4594-966C-4728-BFF8-BF6202FF7F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2452" y="116632"/>
            <a:ext cx="9144000" cy="6624736"/>
          </a:xfrm>
        </p:spPr>
        <p:txBody>
          <a:bodyPr>
            <a:normAutofit/>
          </a:bodyPr>
          <a:lstStyle/>
          <a:p>
            <a:pPr>
              <a:lnSpc>
                <a:spcPts val="5500"/>
              </a:lnSpc>
              <a:spcBef>
                <a:spcPts val="0"/>
              </a:spcBef>
            </a:pPr>
            <a:r>
              <a:rPr lang="zh-TW" altLang="en-US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心神合一是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教會的本質</a:t>
            </a:r>
            <a:r>
              <a:rPr lang="en-US" altLang="zh-TW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</a:p>
          <a:p>
            <a:pPr>
              <a:lnSpc>
                <a:spcPts val="5500"/>
              </a:lnSpc>
              <a:spcBef>
                <a:spcPts val="0"/>
              </a:spcBef>
            </a:pPr>
            <a:r>
              <a:rPr lang="en-US" altLang="zh-TW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《</a:t>
            </a:r>
            <a:r>
              <a:rPr lang="zh-TW" altLang="en-US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教會憲章</a:t>
            </a:r>
            <a:r>
              <a:rPr lang="en-US" altLang="zh-TW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》</a:t>
            </a:r>
            <a:r>
              <a:rPr lang="zh-TW" altLang="en-US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認為教會是</a:t>
            </a:r>
            <a:endParaRPr lang="en-US" altLang="zh-TW" sz="4400" dirty="0">
              <a:solidFill>
                <a:schemeClr val="tx1"/>
              </a:solidFill>
              <a:ea typeface="華康儷中黑" panose="020B0509000000000000" pitchFamily="49" charset="-120"/>
            </a:endParaRPr>
          </a:p>
          <a:p>
            <a:pPr>
              <a:lnSpc>
                <a:spcPts val="55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天人合一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和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人類合一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的</a:t>
            </a:r>
            <a:r>
              <a:rPr lang="zh-TW" altLang="en-US" sz="44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標記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和</a:t>
            </a:r>
            <a:r>
              <a:rPr lang="zh-TW" altLang="en-US" sz="44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工具</a:t>
            </a:r>
            <a:r>
              <a:rPr lang="en-US" altLang="zh-TW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Unity of the spirit is the essence of the Church. The 'Dogmatic Constitution on the Church' </a:t>
            </a: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(Lumen Gentium)</a:t>
            </a:r>
            <a:r>
              <a:rPr lang="en-US" altLang="zh-TW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 considers the Church to be “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a </a:t>
            </a:r>
            <a:r>
              <a:rPr lang="en-US" altLang="zh-TW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sign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 and </a:t>
            </a:r>
            <a:r>
              <a:rPr lang="en-US" altLang="zh-TW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instrument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 of communion with God and of</a:t>
            </a:r>
            <a:r>
              <a:rPr lang="en-US" altLang="zh-TW" sz="4400" dirty="0">
                <a:solidFill>
                  <a:schemeClr val="bg1"/>
                </a:solidFill>
                <a:ea typeface="華康儷中黑" panose="020B0509000000000000" pitchFamily="49" charset="-120"/>
              </a:rPr>
              <a:t> </a:t>
            </a:r>
            <a:r>
              <a:rPr lang="en-US" altLang="zh-TW" sz="44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unity </a:t>
            </a:r>
            <a:r>
              <a:rPr lang="en-US" altLang="zh-TW" sz="44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among all people</a:t>
            </a:r>
            <a:r>
              <a:rPr lang="en-US" altLang="zh-TW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6157691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52B4594-966C-4728-BFF8-BF6202FF7F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2452" y="116632"/>
            <a:ext cx="9144000" cy="6624736"/>
          </a:xfrm>
        </p:spPr>
        <p:txBody>
          <a:bodyPr>
            <a:normAutofit/>
          </a:bodyPr>
          <a:lstStyle/>
          <a:p>
            <a:pPr>
              <a:lnSpc>
                <a:spcPts val="6300"/>
              </a:lnSpc>
              <a:spcBef>
                <a:spcPts val="0"/>
              </a:spcBef>
            </a:pPr>
            <a:r>
              <a:rPr lang="zh-TW" altLang="en-US" sz="4800" dirty="0">
                <a:solidFill>
                  <a:schemeClr val="tx1"/>
                </a:solidFill>
                <a:ea typeface="華康儷中黑" panose="020B0509000000000000" pitchFamily="49" charset="-120"/>
              </a:rPr>
              <a:t>因為只有一個身體和一個聖神</a:t>
            </a:r>
            <a:r>
              <a:rPr lang="en-US" altLang="zh-TW" sz="4800" dirty="0">
                <a:solidFill>
                  <a:schemeClr val="tx1"/>
                </a:solidFill>
                <a:ea typeface="華康儷中黑" panose="020B0509000000000000" pitchFamily="49" charset="-120"/>
              </a:rPr>
              <a:t>;</a:t>
            </a:r>
          </a:p>
          <a:p>
            <a:pPr>
              <a:lnSpc>
                <a:spcPts val="6300"/>
              </a:lnSpc>
              <a:spcBef>
                <a:spcPts val="0"/>
              </a:spcBef>
              <a:spcAft>
                <a:spcPts val="1800"/>
              </a:spcAft>
            </a:pPr>
            <a:r>
              <a:rPr lang="zh-TW" altLang="en-US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一個天主和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眾人之父</a:t>
            </a:r>
            <a:r>
              <a:rPr lang="en-US" altLang="zh-TW" sz="48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800" dirty="0">
                <a:solidFill>
                  <a:schemeClr val="tx1"/>
                </a:solidFill>
                <a:ea typeface="華康儷中黑" panose="020B0509000000000000" pitchFamily="49" charset="-120"/>
              </a:rPr>
              <a:t>他</a:t>
            </a:r>
            <a:br>
              <a:rPr lang="en-US" altLang="zh-TW" sz="4800" dirty="0">
                <a:solidFill>
                  <a:schemeClr val="tx1"/>
                </a:solidFill>
                <a:ea typeface="華康儷中黑" panose="020B0509000000000000" pitchFamily="49" charset="-120"/>
              </a:rPr>
            </a:br>
            <a:r>
              <a:rPr lang="zh-TW" altLang="en-US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超越</a:t>
            </a:r>
            <a:r>
              <a:rPr lang="zh-TW" altLang="en-US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眾人</a:t>
            </a:r>
            <a:r>
              <a:rPr lang="en-US" altLang="zh-TW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貫通</a:t>
            </a:r>
            <a:r>
              <a:rPr lang="zh-TW" altLang="en-US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眾人</a:t>
            </a:r>
            <a:r>
              <a:rPr lang="en-US" altLang="zh-TW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且</a:t>
            </a:r>
            <a:r>
              <a:rPr lang="zh-TW" altLang="en-US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在眾人之內</a:t>
            </a:r>
            <a:endParaRPr lang="en-US" altLang="zh-TW" sz="4800" dirty="0">
              <a:solidFill>
                <a:srgbClr val="FF0000"/>
              </a:solidFill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en-US" altLang="zh-TW" sz="4800" dirty="0">
                <a:solidFill>
                  <a:schemeClr val="tx1"/>
                </a:solidFill>
                <a:ea typeface="華康儷中黑" panose="020B0509000000000000" pitchFamily="49" charset="-120"/>
              </a:rPr>
              <a:t>“For there is only one body and 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solidFill>
                  <a:schemeClr val="tx1"/>
                </a:solidFill>
                <a:ea typeface="華康儷中黑" panose="020B0509000000000000" pitchFamily="49" charset="-120"/>
              </a:rPr>
              <a:t>one Spirit. One God and 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solidFill>
                  <a:schemeClr val="tx1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one Father </a:t>
            </a:r>
            <a:r>
              <a:rPr lang="en-US" altLang="zh-TW" sz="4800" dirty="0">
                <a:solidFill>
                  <a:schemeClr val="tx1"/>
                </a:solidFill>
                <a:ea typeface="華康儷中黑" panose="020B0509000000000000" pitchFamily="49" charset="-120"/>
              </a:rPr>
              <a:t>of all, </a:t>
            </a:r>
            <a:r>
              <a:rPr lang="en-US" altLang="zh-TW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He transcends all, 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through all and in all</a:t>
            </a:r>
            <a:r>
              <a:rPr lang="en-US" altLang="zh-TW" sz="4800" dirty="0">
                <a:solidFill>
                  <a:schemeClr val="tx1"/>
                </a:solidFill>
                <a:ea typeface="華康儷中黑" panose="020B0509000000000000" pitchFamily="49" charset="-12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8803196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52B4594-966C-4728-BFF8-BF6202FF7F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2452" y="116632"/>
            <a:ext cx="9144000" cy="6624736"/>
          </a:xfrm>
        </p:spPr>
        <p:txBody>
          <a:bodyPr>
            <a:normAutofit/>
          </a:bodyPr>
          <a:lstStyle/>
          <a:p>
            <a:pPr>
              <a:lnSpc>
                <a:spcPts val="5200"/>
              </a:lnSpc>
              <a:spcBef>
                <a:spcPts val="0"/>
              </a:spcBef>
            </a:pPr>
            <a:r>
              <a:rPr lang="zh-TW" altLang="en-US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天人合一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像魚在水中 水在魚內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;</a:t>
            </a:r>
          </a:p>
          <a:p>
            <a:pPr>
              <a:lnSpc>
                <a:spcPts val="5200"/>
              </a:lnSpc>
              <a:spcBef>
                <a:spcPts val="0"/>
              </a:spcBef>
            </a:pPr>
            <a:r>
              <a:rPr lang="zh-TW" altLang="en-US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由命運共同體進到 生命共同體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;</a:t>
            </a:r>
          </a:p>
          <a:p>
            <a:pPr>
              <a:lnSpc>
                <a:spcPts val="52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由在主內愛人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, 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進到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在愛人時愛主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500"/>
              </a:lnSpc>
              <a:spcBef>
                <a:spcPts val="0"/>
              </a:spcBef>
            </a:pP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The union between heaven and humanity is a symbiotic relationship like fish living in water and the same water in the fish; from a community sharing the same destiny to bonding as partners on a journey of life;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from loving others in the Lord to</a:t>
            </a:r>
          </a:p>
          <a:p>
            <a:pPr>
              <a:lnSpc>
                <a:spcPts val="4500"/>
              </a:lnSpc>
              <a:spcBef>
                <a:spcPts val="0"/>
              </a:spcBef>
            </a:pP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loving the Lord while loving others.</a:t>
            </a:r>
          </a:p>
        </p:txBody>
      </p:sp>
    </p:spTree>
    <p:extLst>
      <p:ext uri="{BB962C8B-B14F-4D97-AF65-F5344CB8AC3E}">
        <p14:creationId xmlns:p14="http://schemas.microsoft.com/office/powerpoint/2010/main" val="5657900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52B4594-966C-4728-BFF8-BF6202FF7F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2452" y="116632"/>
            <a:ext cx="9144000" cy="662473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zh-TW" altLang="en-US" sz="5400" dirty="0">
                <a:solidFill>
                  <a:schemeClr val="tx1"/>
                </a:solidFill>
                <a:ea typeface="華康儷中黑" panose="020B0509000000000000" pitchFamily="49" charset="-120"/>
              </a:rPr>
              <a:t>這裡有一個兒童</a:t>
            </a:r>
            <a:r>
              <a:rPr lang="en-US" altLang="zh-TW" sz="54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5400" dirty="0">
                <a:solidFill>
                  <a:schemeClr val="tx1"/>
                </a:solidFill>
                <a:ea typeface="華康儷中黑" panose="020B0509000000000000" pitchFamily="49" charset="-120"/>
              </a:rPr>
              <a:t>他有五個大麥餅和兩條魚</a:t>
            </a:r>
            <a:r>
              <a:rPr lang="en-US" altLang="zh-TW" sz="5400" dirty="0">
                <a:solidFill>
                  <a:schemeClr val="tx1"/>
                </a:solidFill>
                <a:ea typeface="華康儷中黑" panose="020B0509000000000000" pitchFamily="49" charset="-120"/>
              </a:rPr>
              <a:t>;</a:t>
            </a:r>
            <a:r>
              <a:rPr lang="zh-TW" altLang="en-US" sz="5400" dirty="0">
                <a:solidFill>
                  <a:schemeClr val="tx1"/>
                </a:solidFill>
                <a:ea typeface="華康儷中黑" panose="020B0509000000000000" pitchFamily="49" charset="-120"/>
              </a:rPr>
              <a:t>但是</a:t>
            </a:r>
            <a:r>
              <a:rPr lang="en-US" altLang="zh-TW" sz="54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zh-TW" altLang="en-US" sz="5400" dirty="0">
                <a:solidFill>
                  <a:srgbClr val="FF0000"/>
                </a:solidFill>
                <a:ea typeface="華康儷中黑" panose="020B0509000000000000" pitchFamily="49" charset="-120"/>
              </a:rPr>
              <a:t>為這麼多的人</a:t>
            </a:r>
            <a:r>
              <a:rPr lang="en-US" altLang="zh-TW" sz="54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5400" dirty="0">
                <a:solidFill>
                  <a:srgbClr val="FF0000"/>
                </a:solidFill>
                <a:ea typeface="華康儷中黑" panose="020B0509000000000000" pitchFamily="49" charset="-120"/>
              </a:rPr>
              <a:t>這算得什麼</a:t>
            </a:r>
            <a:r>
              <a:rPr lang="en-US" altLang="zh-TW" sz="5400" dirty="0">
                <a:solidFill>
                  <a:srgbClr val="FF0000"/>
                </a:solidFill>
                <a:ea typeface="華康儷中黑" panose="020B0509000000000000" pitchFamily="49" charset="-120"/>
              </a:rPr>
              <a:t>?</a:t>
            </a:r>
            <a:endParaRPr lang="zh-TW" altLang="en-US" sz="5400" dirty="0">
              <a:solidFill>
                <a:srgbClr val="FF0000"/>
              </a:solidFill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en-US" altLang="zh-TW" sz="5400" dirty="0">
                <a:solidFill>
                  <a:schemeClr val="tx1"/>
                </a:solidFill>
                <a:ea typeface="華康儷中黑" panose="020B0509000000000000" pitchFamily="49" charset="-120"/>
              </a:rPr>
              <a:t>“There is a child, he has five barley loaves and two fish, </a:t>
            </a:r>
          </a:p>
          <a:p>
            <a:pPr>
              <a:spcBef>
                <a:spcPts val="0"/>
              </a:spcBef>
            </a:pPr>
            <a:r>
              <a:rPr lang="en-US" altLang="zh-TW" sz="5400" dirty="0">
                <a:solidFill>
                  <a:srgbClr val="FF0000"/>
                </a:solidFill>
                <a:ea typeface="華康儷中黑" panose="020B0509000000000000" pitchFamily="49" charset="-120"/>
              </a:rPr>
              <a:t>but what good are these </a:t>
            </a:r>
          </a:p>
          <a:p>
            <a:pPr>
              <a:spcBef>
                <a:spcPts val="0"/>
              </a:spcBef>
            </a:pPr>
            <a:r>
              <a:rPr lang="en-US" altLang="zh-TW" sz="5400" dirty="0">
                <a:solidFill>
                  <a:srgbClr val="FF0000"/>
                </a:solidFill>
                <a:ea typeface="華康儷中黑" panose="020B0509000000000000" pitchFamily="49" charset="-120"/>
              </a:rPr>
              <a:t>for so many?”</a:t>
            </a:r>
          </a:p>
        </p:txBody>
      </p:sp>
    </p:spTree>
    <p:extLst>
      <p:ext uri="{BB962C8B-B14F-4D97-AF65-F5344CB8AC3E}">
        <p14:creationId xmlns:p14="http://schemas.microsoft.com/office/powerpoint/2010/main" val="39421279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52B4594-966C-4728-BFF8-BF6202FF7F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2452" y="116632"/>
            <a:ext cx="9144000" cy="6624736"/>
          </a:xfrm>
        </p:spPr>
        <p:txBody>
          <a:bodyPr>
            <a:normAutofit/>
          </a:bodyPr>
          <a:lstStyle/>
          <a:p>
            <a:pPr>
              <a:lnSpc>
                <a:spcPts val="6700"/>
              </a:lnSpc>
              <a:spcBef>
                <a:spcPts val="0"/>
              </a:spcBef>
            </a:pPr>
            <a:r>
              <a:rPr lang="zh-TW" altLang="en-US" sz="5400" dirty="0">
                <a:solidFill>
                  <a:schemeClr val="tx1"/>
                </a:solidFill>
                <a:ea typeface="華康儷中黑" panose="020B0509000000000000" pitchFamily="49" charset="-120"/>
              </a:rPr>
              <a:t>他們就把眾人吃飽後</a:t>
            </a:r>
            <a:r>
              <a:rPr lang="en-US" altLang="zh-TW" sz="54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</a:p>
          <a:p>
            <a:pPr>
              <a:lnSpc>
                <a:spcPts val="6700"/>
              </a:lnSpc>
              <a:spcBef>
                <a:spcPts val="0"/>
              </a:spcBef>
            </a:pPr>
            <a:r>
              <a:rPr lang="zh-TW" altLang="en-US" sz="5400" dirty="0">
                <a:solidFill>
                  <a:schemeClr val="tx1"/>
                </a:solidFill>
                <a:ea typeface="華康儷中黑" panose="020B0509000000000000" pitchFamily="49" charset="-120"/>
              </a:rPr>
              <a:t>所剩下的五個大麥餅的</a:t>
            </a:r>
            <a:r>
              <a:rPr lang="zh-TW" altLang="en-US" sz="5400" dirty="0">
                <a:solidFill>
                  <a:srgbClr val="FF0000"/>
                </a:solidFill>
                <a:ea typeface="華康儷中黑" panose="020B0509000000000000" pitchFamily="49" charset="-120"/>
              </a:rPr>
              <a:t>碎塊</a:t>
            </a:r>
            <a:r>
              <a:rPr lang="en-US" altLang="zh-TW" sz="54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</a:p>
          <a:p>
            <a:pPr>
              <a:lnSpc>
                <a:spcPts val="6700"/>
              </a:lnSpc>
              <a:spcBef>
                <a:spcPts val="0"/>
              </a:spcBef>
              <a:spcAft>
                <a:spcPts val="1800"/>
              </a:spcAft>
            </a:pPr>
            <a:r>
              <a:rPr lang="zh-TW" altLang="en-US" sz="5400" dirty="0">
                <a:solidFill>
                  <a:srgbClr val="FF0000"/>
                </a:solidFill>
                <a:ea typeface="華康儷中黑" panose="020B0509000000000000" pitchFamily="49" charset="-120"/>
              </a:rPr>
              <a:t>收集起來</a:t>
            </a:r>
            <a:r>
              <a:rPr lang="en-US" altLang="zh-TW" sz="54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5400" dirty="0">
                <a:solidFill>
                  <a:schemeClr val="tx1"/>
                </a:solidFill>
                <a:ea typeface="華康儷中黑" panose="020B0509000000000000" pitchFamily="49" charset="-120"/>
              </a:rPr>
              <a:t>裝滿了十二筐</a:t>
            </a:r>
            <a:r>
              <a:rPr lang="en-US" altLang="zh-TW" sz="5400" dirty="0">
                <a:solidFill>
                  <a:schemeClr val="tx1"/>
                </a:solidFill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5400" dirty="0">
                <a:solidFill>
                  <a:schemeClr val="tx1"/>
                </a:solidFill>
                <a:ea typeface="華康儷中黑" panose="020B0509000000000000" pitchFamily="49" charset="-120"/>
              </a:rPr>
              <a:t>When they had eaten their fill, He said to His disciples, ‘Gather the fragments left over, so that </a:t>
            </a:r>
            <a:r>
              <a:rPr lang="en-US" altLang="zh-TW" sz="5400" dirty="0">
                <a:solidFill>
                  <a:srgbClr val="FF0000"/>
                </a:solidFill>
                <a:ea typeface="華康儷中黑" panose="020B0509000000000000" pitchFamily="49" charset="-120"/>
              </a:rPr>
              <a:t>nothing will be wasted</a:t>
            </a:r>
            <a:r>
              <a:rPr lang="en-US" altLang="zh-TW" sz="5400" dirty="0">
                <a:solidFill>
                  <a:schemeClr val="tx1"/>
                </a:solidFill>
                <a:ea typeface="華康儷中黑" panose="020B0509000000000000" pitchFamily="49" charset="-120"/>
              </a:rPr>
              <a:t>.’</a:t>
            </a:r>
          </a:p>
        </p:txBody>
      </p:sp>
    </p:spTree>
    <p:extLst>
      <p:ext uri="{BB962C8B-B14F-4D97-AF65-F5344CB8AC3E}">
        <p14:creationId xmlns:p14="http://schemas.microsoft.com/office/powerpoint/2010/main" val="32351970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52B4594-966C-4728-BFF8-BF6202FF7F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2452" y="116632"/>
            <a:ext cx="9144000" cy="662473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地球有足夠資源讓全人類豐衣足食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條件是每人都拿出自己的一份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人人都要相信「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天非私富一人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託以眾貧者之命</a:t>
            </a:r>
            <a:r>
              <a:rPr lang="zh-TW" altLang="en-US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」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500"/>
              </a:lnSpc>
              <a:spcBef>
                <a:spcPts val="0"/>
              </a:spcBef>
            </a:pP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The Earth has sufficient resources for all to be fed and clothed, resting on the condition that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everyone contributes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, and all believes that '</a:t>
            </a:r>
            <a:r>
              <a:rPr lang="en-US" altLang="zh-TW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Heaven does not bestow wealth on one person alone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, </a:t>
            </a:r>
          </a:p>
          <a:p>
            <a:pPr>
              <a:lnSpc>
                <a:spcPts val="4500"/>
              </a:lnSpc>
              <a:spcBef>
                <a:spcPts val="0"/>
              </a:spcBef>
            </a:pP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but entrusts them</a:t>
            </a:r>
          </a:p>
          <a:p>
            <a:pPr>
              <a:lnSpc>
                <a:spcPts val="4500"/>
              </a:lnSpc>
              <a:spcBef>
                <a:spcPts val="0"/>
              </a:spcBef>
            </a:pP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 with the lives of the many poor’.</a:t>
            </a:r>
          </a:p>
        </p:txBody>
      </p:sp>
    </p:spTree>
    <p:extLst>
      <p:ext uri="{BB962C8B-B14F-4D97-AF65-F5344CB8AC3E}">
        <p14:creationId xmlns:p14="http://schemas.microsoft.com/office/powerpoint/2010/main" val="3486038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6700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於是，僕人將食物擺在眾人面前；他們都吃了，並且還有剩餘，正如上主所說的。</a:t>
            </a:r>
            <a:r>
              <a:rPr lang="en-US" altLang="zh-TW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 </a:t>
            </a:r>
            <a:endParaRPr lang="en-US" altLang="zh-TW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 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 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en-US" altLang="zh-TW" sz="3600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3600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3600" dirty="0">
              <a:solidFill>
                <a:srgbClr val="00FF00"/>
              </a:solidFill>
              <a:highlight>
                <a:srgbClr val="FFFF00"/>
              </a:highlight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ctr" eaLnBrk="1">
              <a:lnSpc>
                <a:spcPts val="37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TW" sz="2800" dirty="0">
                <a:solidFill>
                  <a:srgbClr val="FFFF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l</a:t>
            </a:r>
            <a:r>
              <a:rPr lang="zh-TW" altLang="en-US" sz="28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請靜默片刻</a:t>
            </a:r>
            <a:r>
              <a:rPr lang="en-US" altLang="zh-TW" sz="28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28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默想上主</a:t>
            </a:r>
            <a:r>
              <a:rPr lang="zh-TW" altLang="en-US" sz="3600" dirty="0">
                <a:solidFill>
                  <a:srgbClr val="0000FF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現在</a:t>
            </a:r>
            <a:r>
              <a:rPr lang="zh-TW" altLang="en-US" sz="28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給</a:t>
            </a:r>
            <a:r>
              <a:rPr lang="zh-TW" altLang="en-US" sz="3600" dirty="0">
                <a:solidFill>
                  <a:srgbClr val="0000FF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</a:t>
            </a:r>
            <a:r>
              <a:rPr lang="zh-TW" altLang="en-US" sz="28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講的話</a:t>
            </a:r>
            <a:r>
              <a:rPr lang="en-US" altLang="zh-TW" sz="2800" dirty="0">
                <a:solidFill>
                  <a:srgbClr val="FFFF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l</a:t>
            </a:r>
            <a:endParaRPr lang="zh-TW" altLang="en-US" sz="2800" dirty="0">
              <a:solidFill>
                <a:srgbClr val="FFFF00"/>
              </a:solidFill>
              <a:highlight>
                <a:srgbClr val="FFFF00"/>
              </a:highlight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2601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52B4594-966C-4728-BFF8-BF6202FF7F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2452" y="332656"/>
            <a:ext cx="9144000" cy="640871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zh-TW" altLang="en-US" sz="5400" dirty="0">
                <a:solidFill>
                  <a:schemeClr val="tx1"/>
                </a:solidFill>
                <a:ea typeface="華康儷中黑" panose="020B0509000000000000" pitchFamily="49" charset="-120"/>
              </a:rPr>
              <a:t>耶穌看出他們要來強迫他</a:t>
            </a:r>
            <a:r>
              <a:rPr lang="en-US" altLang="zh-TW" sz="54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5400" dirty="0">
                <a:solidFill>
                  <a:schemeClr val="tx1"/>
                </a:solidFill>
                <a:ea typeface="華康儷中黑" panose="020B0509000000000000" pitchFamily="49" charset="-120"/>
              </a:rPr>
              <a:t>立他為王</a:t>
            </a:r>
            <a:r>
              <a:rPr lang="en-US" altLang="zh-TW" sz="54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zh-TW" altLang="en-US" sz="5400" dirty="0">
                <a:solidFill>
                  <a:schemeClr val="tx1"/>
                </a:solidFill>
                <a:ea typeface="華康儷中黑" panose="020B0509000000000000" pitchFamily="49" charset="-120"/>
              </a:rPr>
              <a:t>就</a:t>
            </a:r>
            <a:r>
              <a:rPr lang="zh-TW" altLang="en-US" sz="5400" dirty="0">
                <a:solidFill>
                  <a:srgbClr val="FF0000"/>
                </a:solidFill>
                <a:ea typeface="華康儷中黑" panose="020B0509000000000000" pitchFamily="49" charset="-120"/>
              </a:rPr>
              <a:t>獨自又退避到山裡</a:t>
            </a:r>
            <a:r>
              <a:rPr lang="en-US" altLang="zh-TW" sz="5400" dirty="0">
                <a:solidFill>
                  <a:schemeClr val="tx1"/>
                </a:solidFill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6000"/>
              </a:lnSpc>
              <a:spcBef>
                <a:spcPts val="0"/>
              </a:spcBef>
            </a:pPr>
            <a:r>
              <a:rPr lang="en-US" altLang="zh-TW" sz="5400" dirty="0">
                <a:solidFill>
                  <a:schemeClr val="tx1"/>
                </a:solidFill>
                <a:ea typeface="華康儷中黑" panose="020B0509000000000000" pitchFamily="49" charset="-120"/>
              </a:rPr>
              <a:t>Jesus, knowing that they intended to come and </a:t>
            </a:r>
            <a:r>
              <a:rPr lang="en-US" altLang="zh-TW" sz="5400" dirty="0">
                <a:solidFill>
                  <a:srgbClr val="FF0000"/>
                </a:solidFill>
                <a:ea typeface="華康儷中黑" panose="020B0509000000000000" pitchFamily="49" charset="-120"/>
              </a:rPr>
              <a:t>make him king by force</a:t>
            </a:r>
            <a:r>
              <a:rPr lang="en-US" altLang="zh-TW" sz="5400" dirty="0">
                <a:solidFill>
                  <a:schemeClr val="tx1"/>
                </a:solidFill>
                <a:ea typeface="華康儷中黑" panose="020B0509000000000000" pitchFamily="49" charset="-120"/>
              </a:rPr>
              <a:t>, withdrew again to a mountain by himself.</a:t>
            </a:r>
          </a:p>
        </p:txBody>
      </p:sp>
    </p:spTree>
    <p:extLst>
      <p:ext uri="{BB962C8B-B14F-4D97-AF65-F5344CB8AC3E}">
        <p14:creationId xmlns:p14="http://schemas.microsoft.com/office/powerpoint/2010/main" val="19144557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52B4594-966C-4728-BFF8-BF6202FF7F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2452" y="116632"/>
            <a:ext cx="9144000" cy="662473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耶穌的退避叫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默西亞的秘密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他要告訴人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福音的價值來自福音本身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不必靠奇蹟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!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如鄭板橋所說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「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非圖後來福報也</a:t>
            </a:r>
            <a:r>
              <a:rPr lang="zh-TW" altLang="en-US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」</a:t>
            </a:r>
            <a:endParaRPr lang="en-US" altLang="zh-TW" sz="4000" dirty="0">
              <a:solidFill>
                <a:schemeClr val="tx1"/>
              </a:solidFill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Jesus’s retreat is called the </a:t>
            </a:r>
            <a:r>
              <a:rPr lang="en-US" altLang="zh-TW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Messianic Secret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; He wants to tell people: the value of the Gospel comes from the Gospel itself, and </a:t>
            </a:r>
            <a:r>
              <a:rPr lang="en-US" altLang="zh-TW" sz="4000" dirty="0">
                <a:solidFill>
                  <a:schemeClr val="tx1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does not rely on miracles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!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As Zheng Ban </a:t>
            </a:r>
            <a:r>
              <a:rPr lang="en-US" altLang="zh-TW" sz="4000" dirty="0" err="1">
                <a:solidFill>
                  <a:schemeClr val="tx1"/>
                </a:solidFill>
                <a:ea typeface="華康儷中黑" panose="020B0509000000000000" pitchFamily="49" charset="-120"/>
              </a:rPr>
              <a:t>Qiao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 said: </a:t>
            </a:r>
          </a:p>
          <a:p>
            <a:pPr>
              <a:spcBef>
                <a:spcPts val="0"/>
              </a:spcBef>
            </a:pPr>
            <a:r>
              <a:rPr lang="en-US" altLang="zh-TW" sz="4000" spc="-1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deeds are not for the sake of future blessings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41F7713C-E0A0-49C4-99ED-C0BE52249A57}"/>
              </a:ext>
            </a:extLst>
          </p:cNvPr>
          <p:cNvSpPr txBox="1"/>
          <p:nvPr/>
        </p:nvSpPr>
        <p:spPr>
          <a:xfrm>
            <a:off x="5004048" y="6165304"/>
            <a:ext cx="396044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(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為福傳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請上網點讚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留言</a:t>
            </a:r>
            <a:r>
              <a:rPr kumimoji="1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轉發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)</a:t>
            </a:r>
            <a:endParaRPr kumimoji="1" lang="en-US" altLang="zh-HK" sz="20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075151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>
            <a:extLst>
              <a:ext uri="{FF2B5EF4-FFF2-40B4-BE49-F238E27FC236}">
                <a16:creationId xmlns:a16="http://schemas.microsoft.com/office/drawing/2014/main" id="{B2EF5AAD-EEB9-496C-B277-24E491281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62" y="44921"/>
            <a:ext cx="9144000" cy="6048375"/>
          </a:xfrm>
        </p:spPr>
        <p:txBody>
          <a:bodyPr/>
          <a:lstStyle/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上 主 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和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48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幫助你戰勝新舊疫情和一切困難</a:t>
            </a:r>
            <a:endParaRPr lang="en-US" altLang="zh-TW" sz="48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94692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恭讀聖保祿宗徒致厄弗所人書　</a:t>
            </a:r>
            <a:r>
              <a:rPr lang="en-US" altLang="zh-TW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4:1-6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弟兄姊妹們：</a:t>
            </a:r>
            <a:endParaRPr lang="en-US" altLang="zh-TW" sz="3600" dirty="0">
              <a:solidFill>
                <a:srgbClr val="FFFFFF"/>
              </a:solidFill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我這在主內為囚犯的，懇求你們：行動務要與你們所受的寵召相稱；凡事要謙遜、溫和、忍耐，在愛德中彼此擔待，盡力以和平的聯繫，保持心神的合一。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因為只有一個身體和一個聖神，正如你們蒙召，同有一個希望一樣。只有一個主，一個信德，一個洗禮；</a:t>
            </a:r>
            <a:endParaRPr lang="en-US" altLang="zh-TW" sz="4000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661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94692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只有一個天主和眾人之父，他超越眾人，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貫通眾人，且在眾人之內。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TW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 </a:t>
            </a:r>
            <a:endParaRPr lang="en-US" altLang="zh-TW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 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 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en-US" altLang="zh-TW" sz="3600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3600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3600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ctr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TW" sz="2800" dirty="0">
                <a:solidFill>
                  <a:srgbClr val="FFFF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l</a:t>
            </a:r>
            <a:r>
              <a:rPr lang="zh-TW" altLang="en-US" sz="28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請靜默片刻</a:t>
            </a:r>
            <a:r>
              <a:rPr lang="en-US" altLang="zh-TW" sz="28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28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默想上主</a:t>
            </a:r>
            <a:r>
              <a:rPr lang="zh-TW" altLang="en-US" sz="4000" dirty="0">
                <a:solidFill>
                  <a:srgbClr val="0000FF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現在</a:t>
            </a:r>
            <a:r>
              <a:rPr lang="zh-TW" altLang="en-US" sz="28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給</a:t>
            </a:r>
            <a:r>
              <a:rPr lang="zh-TW" altLang="en-US" sz="4000" dirty="0">
                <a:solidFill>
                  <a:srgbClr val="0000FF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</a:t>
            </a:r>
            <a:r>
              <a:rPr lang="zh-TW" altLang="en-US" sz="28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講的話</a:t>
            </a:r>
            <a:r>
              <a:rPr lang="en-US" altLang="zh-TW" sz="2800" dirty="0">
                <a:solidFill>
                  <a:srgbClr val="FFFF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l</a:t>
            </a:r>
            <a:endParaRPr lang="zh-TW" altLang="en-US" sz="2800" dirty="0">
              <a:solidFill>
                <a:srgbClr val="FFFF00"/>
              </a:solidFill>
              <a:highlight>
                <a:srgbClr val="FFFF00"/>
              </a:highlight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ctr" eaLnBrk="1">
              <a:spcBef>
                <a:spcPts val="0"/>
              </a:spcBef>
              <a:spcAft>
                <a:spcPts val="600"/>
              </a:spcAft>
              <a:buNone/>
            </a:pPr>
            <a:endParaRPr lang="zh-TW" altLang="en-US" sz="3600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784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512" y="188640"/>
            <a:ext cx="9107488" cy="65973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恭讀聖若望福音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6:1-15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那時候，耶穌渡過加里肋亞海，即提庇黎雅海，到對岸去。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大批群眾，因為看見耶穌在患病者身上，所行的神蹟，都跟隨著他。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耶穌上了山，和他的門徒一起，坐在那裡。那時，猶太人的慶節，即逾越節，已臨近了。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耶穌舉目，看見大批群眾來到他面前，就對斐理伯說：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3600" dirty="0">
              <a:solidFill>
                <a:schemeClr val="bg1"/>
              </a:solidFill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08B5FAF6-F73B-4168-8793-533569BE801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1/3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062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25167" y="298926"/>
            <a:ext cx="9107488" cy="6292374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「我們從那裡買餅給這些人吃呢？」他說這話，是為試探斐理伯；他自己原知道要做什麼。斐理伯回答說：「就是二百塊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『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德納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』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的餅，也不夠每人分得一小塊。」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有一個門徒，即西滿伯多祿的哥哥安德肋，說：「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這裡有一個兒童，他有五個大麥餅和兩條魚；但是，為這麼多的人，這算得什麼？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6E2B7DB-36B5-416F-ACE3-4B640B36DCA2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2/3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868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25167" y="188640"/>
            <a:ext cx="9107488" cy="6402660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耶穌說：「你們叫眾人坐下吧！」 在那地方有許多青草，於是眾人便坐下，男人約有五千。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耶穌就拿起餅，祝謝後，分給坐下的人；同樣，也把魚分了；讓眾人任意吃。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他們吃飽以後，耶穌向門徒說：「把剩下的碎塊，收集起來，免得糟蹋。」</a:t>
            </a:r>
            <a:endParaRPr lang="en-US" altLang="zh-TW" sz="4000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6E2B7DB-36B5-416F-ACE3-4B640B36DCA2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3/3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581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25167" y="188640"/>
            <a:ext cx="9107488" cy="6669360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他們就把眾人吃飽後，所剩下的五個大麥餅的碎塊，收集起來，裝滿了十二筐。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眾人見了耶穌所行的神蹟，就說：「這人確實就是那要來到世界上的先知。」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耶穌看出他們要來強迫他，立他為王，就獨自又退避到山裡。</a:t>
            </a:r>
            <a:r>
              <a:rPr lang="en-US" altLang="zh-HK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HK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</a:t>
            </a:r>
            <a:endParaRPr lang="en-US" altLang="zh-HK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基督，我們讚美你！</a:t>
            </a: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ctr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TW" sz="2400" dirty="0">
                <a:solidFill>
                  <a:srgbClr val="FFFF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l</a:t>
            </a:r>
            <a:r>
              <a:rPr lang="zh-TW" altLang="en-US" sz="24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請靜默片刻</a:t>
            </a:r>
            <a:r>
              <a:rPr lang="en-US" altLang="zh-TW" sz="24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24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默想上主</a:t>
            </a:r>
            <a:r>
              <a:rPr lang="zh-TW" altLang="en-US" sz="3600" dirty="0">
                <a:solidFill>
                  <a:srgbClr val="0000FF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現在</a:t>
            </a:r>
            <a:r>
              <a:rPr lang="zh-TW" altLang="en-US" sz="24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給</a:t>
            </a:r>
            <a:r>
              <a:rPr lang="zh-TW" altLang="en-US" sz="3600" dirty="0">
                <a:solidFill>
                  <a:srgbClr val="0000FF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</a:t>
            </a:r>
            <a:r>
              <a:rPr lang="zh-TW" altLang="en-US" sz="24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講的話</a:t>
            </a:r>
            <a:r>
              <a:rPr lang="en-US" altLang="zh-TW" sz="2400" dirty="0">
                <a:solidFill>
                  <a:srgbClr val="FFFF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l</a:t>
            </a:r>
            <a:endParaRPr lang="zh-TW" altLang="en-US" sz="2400" dirty="0">
              <a:solidFill>
                <a:srgbClr val="FFFF00"/>
              </a:solidFill>
              <a:highlight>
                <a:srgbClr val="FFFF00"/>
              </a:highlight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6E2B7DB-36B5-416F-ACE3-4B640B36DCA2}"/>
              </a:ext>
            </a:extLst>
          </p:cNvPr>
          <p:cNvSpPr txBox="1"/>
          <p:nvPr/>
        </p:nvSpPr>
        <p:spPr>
          <a:xfrm>
            <a:off x="8352680" y="6269250"/>
            <a:ext cx="53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503849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31660</TotalTime>
  <Words>2481</Words>
  <Application>Microsoft Office PowerPoint</Application>
  <PresentationFormat>如螢幕大小 (4:3)</PresentationFormat>
  <Paragraphs>155</Paragraphs>
  <Slides>32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32</vt:i4>
      </vt:variant>
    </vt:vector>
  </HeadingPairs>
  <TitlesOfParts>
    <vt:vector size="45" baseType="lpstr">
      <vt:lpstr>華康中黑體</vt:lpstr>
      <vt:lpstr>華康中黑體(P)</vt:lpstr>
      <vt:lpstr>華康正顏楷體W7</vt:lpstr>
      <vt:lpstr>華康正顏楷體W7(P)</vt:lpstr>
      <vt:lpstr>華康粗黑體</vt:lpstr>
      <vt:lpstr>華康儷中黑</vt:lpstr>
      <vt:lpstr>新細明體</vt:lpstr>
      <vt:lpstr>Arial</vt:lpstr>
      <vt:lpstr>Calibri</vt:lpstr>
      <vt:lpstr>Wingdings</vt:lpstr>
      <vt:lpstr>預設簡報設計</vt:lpstr>
      <vt:lpstr>3_預設簡報設計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1748</cp:revision>
  <dcterms:created xsi:type="dcterms:W3CDTF">2006-09-26T01:05:23Z</dcterms:created>
  <dcterms:modified xsi:type="dcterms:W3CDTF">2024-07-22T08:16:39Z</dcterms:modified>
</cp:coreProperties>
</file>