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60" r:id="rId3"/>
  </p:sldMasterIdLst>
  <p:notesMasterIdLst>
    <p:notesMasterId r:id="rId24"/>
  </p:notesMasterIdLst>
  <p:handoutMasterIdLst>
    <p:handoutMasterId r:id="rId25"/>
  </p:handoutMasterIdLst>
  <p:sldIdLst>
    <p:sldId id="2130" r:id="rId4"/>
    <p:sldId id="2121" r:id="rId5"/>
    <p:sldId id="2122" r:id="rId6"/>
    <p:sldId id="2123" r:id="rId7"/>
    <p:sldId id="2124" r:id="rId8"/>
    <p:sldId id="2125" r:id="rId9"/>
    <p:sldId id="1612" r:id="rId10"/>
    <p:sldId id="2143" r:id="rId11"/>
    <p:sldId id="2126" r:id="rId12"/>
    <p:sldId id="2127" r:id="rId13"/>
    <p:sldId id="2128" r:id="rId14"/>
    <p:sldId id="2129" r:id="rId15"/>
    <p:sldId id="2131" r:id="rId16"/>
    <p:sldId id="2132" r:id="rId17"/>
    <p:sldId id="2134" r:id="rId18"/>
    <p:sldId id="2135" r:id="rId19"/>
    <p:sldId id="2136" r:id="rId20"/>
    <p:sldId id="2137" r:id="rId21"/>
    <p:sldId id="2140" r:id="rId22"/>
    <p:sldId id="1892" r:id="rId23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  <p:cmAuthor id="2" name="LukTsui" initials="L" lastIdx="1" clrIdx="1">
    <p:extLst>
      <p:ext uri="{19B8F6BF-5375-455C-9EA6-DF929625EA0E}">
        <p15:presenceInfo xmlns:p15="http://schemas.microsoft.com/office/powerpoint/2012/main" userId="LukTs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  <a:srgbClr val="9900CC"/>
    <a:srgbClr val="FF00FF"/>
    <a:srgbClr val="FFCCFF"/>
    <a:srgbClr val="FF99FF"/>
    <a:srgbClr val="660066"/>
    <a:srgbClr val="00CC00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865" autoAdjust="0"/>
    <p:restoredTop sz="93315" autoAdjust="0"/>
  </p:normalViewPr>
  <p:slideViewPr>
    <p:cSldViewPr>
      <p:cViewPr varScale="1">
        <p:scale>
          <a:sx n="63" d="100"/>
          <a:sy n="63" d="100"/>
        </p:scale>
        <p:origin x="114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592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41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5205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2218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805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450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8054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0412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473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565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451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2026/7/10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61" r:id="rId1"/>
    <p:sldLayoutId id="2147489962" r:id="rId2"/>
    <p:sldLayoutId id="2147489963" r:id="rId3"/>
    <p:sldLayoutId id="2147489964" r:id="rId4"/>
    <p:sldLayoutId id="2147489965" r:id="rId5"/>
    <p:sldLayoutId id="2147489966" r:id="rId6"/>
    <p:sldLayoutId id="2147489967" r:id="rId7"/>
    <p:sldLayoutId id="2147489968" r:id="rId8"/>
    <p:sldLayoutId id="2147489969" r:id="rId9"/>
    <p:sldLayoutId id="2147489970" r:id="rId10"/>
    <p:sldLayoutId id="2147489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常年期十七主日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spc="300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spc="300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spc="300" dirty="0">
                <a:solidFill>
                  <a:schemeClr val="bg1"/>
                </a:solidFill>
                <a:ea typeface="華康儷中黑" pitchFamily="49" charset="-120"/>
              </a:rPr>
              <a:t>7</a:t>
            </a:r>
            <a:r>
              <a:rPr lang="zh-TW" altLang="en-US" spc="300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spc="300" dirty="0">
                <a:solidFill>
                  <a:schemeClr val="bg1"/>
                </a:solidFill>
                <a:ea typeface="華康儷中黑" pitchFamily="49" charset="-120"/>
              </a:rPr>
              <a:t>26</a:t>
            </a:r>
            <a:r>
              <a:rPr lang="zh-TW" altLang="en-US" spc="300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spc="3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HK" altLang="en-US" sz="9600" spc="600" dirty="0">
                <a:solidFill>
                  <a:srgbClr val="FFFF00"/>
                </a:solidFill>
                <a:ea typeface="華康粗黑體" panose="020B0709000000000000" pitchFamily="49" charset="-120"/>
              </a:rPr>
              <a:t>真假智慧</a:t>
            </a:r>
            <a:endParaRPr lang="en-US" altLang="zh-HK" sz="9600" spc="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800" spc="-15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選擇</a:t>
            </a:r>
            <a:r>
              <a:rPr lang="zh-TW" altLang="en-US" sz="4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與</a:t>
            </a:r>
            <a:r>
              <a:rPr lang="zh-TW" altLang="en-US" sz="5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選擇放棄</a:t>
            </a:r>
            <a:r>
              <a:rPr lang="en-US" altLang="zh-TW" sz="4800" spc="-15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endParaRPr lang="en-US" altLang="zh-HK" sz="4800" spc="-15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54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4484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274F94-DFD3-49F7-9481-D8C612908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432000" indent="-457200" algn="l">
              <a:lnSpc>
                <a:spcPts val="4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因為你沒有為你自己求長壽</a:t>
            </a:r>
            <a:r>
              <a:rPr lang="en-US" altLang="zh-TW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求富貴</a:t>
            </a:r>
            <a:r>
              <a:rPr lang="en-US" altLang="zh-TW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也沒有要求</a:t>
            </a:r>
            <a:r>
              <a:rPr lang="zh-TW" altLang="en-US" sz="36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你敵人的性命</a:t>
            </a:r>
            <a:r>
              <a:rPr lang="en-US" altLang="zh-TW" sz="36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單單為你自己求了</a:t>
            </a:r>
            <a:r>
              <a:rPr lang="zh-TW" altLang="en-US" sz="3600" spc="3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智慧</a:t>
            </a:r>
            <a:r>
              <a:rPr lang="en-US" altLang="zh-TW" sz="36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為能辨明正義</a:t>
            </a:r>
            <a:r>
              <a:rPr lang="en-US" altLang="zh-TW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我必照你的話</a:t>
            </a:r>
            <a:r>
              <a:rPr lang="en-US" altLang="zh-TW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賞賜你一顆聰明智慧的心</a:t>
            </a:r>
            <a:r>
              <a:rPr lang="en-US" altLang="zh-TW" sz="36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3600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智慧的心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直譯是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聆聽的心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人主以一國目視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故視莫明焉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以一國耳聽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故聽莫聰焉今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知而弗言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則人主</a:t>
            </a:r>
            <a:r>
              <a:rPr lang="zh-TW" altLang="en-US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尚安假借</a:t>
            </a:r>
            <a:r>
              <a:rPr lang="en-US" altLang="zh-TW" sz="4000" dirty="0">
                <a:solidFill>
                  <a:srgbClr val="FFFF00"/>
                </a:solidFill>
                <a:highlight>
                  <a:srgbClr val="FF00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?</a:t>
            </a:r>
            <a:r>
              <a:rPr lang="zh-TW" altLang="en-US" sz="2800" b="1" i="1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大罪 </a:t>
            </a:r>
            <a:r>
              <a:rPr lang="en-US" altLang="zh-TW" sz="2800" b="1" i="1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en-US" altLang="zh-TW" sz="2400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韓非子</a:t>
            </a:r>
            <a:r>
              <a:rPr lang="en-US" altLang="zh-TW" sz="24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  <a:p>
            <a:pPr marL="25400" indent="-50800" algn="l">
              <a:spcBef>
                <a:spcPts val="0"/>
              </a:spcBef>
              <a:spcAft>
                <a:spcPts val="1200"/>
              </a:spcAft>
            </a:pPr>
            <a:r>
              <a:rPr lang="en-US" altLang="zh-TW" sz="4000" spc="-1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Vox populi, vox Dei 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人民的聲音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是天主的聲音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br>
              <a:rPr lang="en-US" altLang="zh-TW" sz="4000" spc="-15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en-US" altLang="zh-TW" sz="4000" spc="-15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      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天視自我民視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天聽自我民聽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 </a:t>
            </a:r>
            <a:b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</a:b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肯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聽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肯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講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; 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  <a:cs typeface="華康中黑體" panose="020B0509000000000000" pitchFamily="49" charset="-120"/>
              </a:rPr>
              <a:t>識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聽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識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講 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亡國之君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似</a:t>
            </a:r>
            <a:r>
              <a:rPr lang="zh-TW" altLang="en-US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智</a:t>
            </a:r>
            <a:r>
              <a:rPr lang="en-US" altLang="zh-TW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臣</a:t>
            </a:r>
            <a:r>
              <a:rPr lang="en-US" altLang="zh-TW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/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似</a:t>
            </a:r>
            <a:r>
              <a:rPr lang="zh-TW" altLang="en-US" dirty="0">
                <a:solidFill>
                  <a:srgbClr val="00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忠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1375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274F94-DFD3-49F7-9481-D8C612908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24736"/>
          </a:xfrm>
        </p:spPr>
        <p:txBody>
          <a:bodyPr/>
          <a:lstStyle/>
          <a:p>
            <a:pPr marL="432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天主使一切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都有助於那些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愛他的人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就是使那些按他的旨意蒙召的人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獲得益處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32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愛天主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=</a:t>
            </a:r>
            <a:r>
              <a:rPr lang="zh-TW" altLang="en-US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按他旨意生活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39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真智慧</a:t>
            </a:r>
            <a: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=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</a:t>
            </a:r>
            <a:r>
              <a:rPr lang="en-US" altLang="zh-TW" sz="3900" b="1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+</a:t>
            </a:r>
            <a:r>
              <a:rPr lang="zh-TW" altLang="en-US" sz="3900" dirty="0">
                <a:solidFill>
                  <a:srgbClr val="FFFF00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生活</a:t>
            </a:r>
            <a:endParaRPr lang="en-US" altLang="zh-TW" sz="3900" dirty="0">
              <a:solidFill>
                <a:srgbClr val="FFFF00"/>
              </a:solidFill>
              <a:highlight>
                <a:srgbClr val="FF0000"/>
              </a:highlight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432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天主重要</a:t>
            </a:r>
            <a:r>
              <a:rPr lang="en-US" altLang="zh-TW" sz="2400" dirty="0">
                <a:solidFill>
                  <a:schemeClr val="bg1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他的旨意更重要</a:t>
            </a:r>
            <a:r>
              <a:rPr lang="en-US" altLang="zh-TW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不只純粹宗教活動</a:t>
            </a:r>
            <a:r>
              <a:rPr lang="en-US" altLang="zh-TW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神律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自然律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生命律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成敗得失</a:t>
            </a:r>
            <a:r>
              <a:rPr lang="zh-TW" altLang="en-US" sz="1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建設</a:t>
            </a:r>
            <a:b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  </a:t>
            </a: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天國與大同世界的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金科玉律</a:t>
            </a:r>
            <a:r>
              <a:rPr lang="en-US" altLang="zh-TW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密碼</a:t>
            </a:r>
            <a:r>
              <a:rPr lang="en-US" altLang="zh-TW" sz="3600" i="1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</a:p>
          <a:p>
            <a:pPr marL="432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最智慧的撒羅滿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為何晚年拜邪神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忘了天主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太大誘惑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無力走到底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信仰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修養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32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個人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/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家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/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國有盡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大同天國無窮</a:t>
            </a:r>
            <a:r>
              <a:rPr lang="en-US" altLang="zh-TW" sz="39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無窮動力</a:t>
            </a:r>
            <a:r>
              <a:rPr lang="en-US" altLang="zh-TW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無暇犯罪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飽暖思淫慾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饑寒起盜心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6450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274F94-DFD3-49F7-9481-D8C612908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432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高興地去</a:t>
            </a:r>
            <a:r>
              <a:rPr lang="zh-TW" altLang="en-US" sz="44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賣</a:t>
            </a:r>
            <a:r>
              <a:rPr lang="zh-TW" altLang="en-US" sz="40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掉</a:t>
            </a:r>
            <a:r>
              <a:rPr lang="zh-TW" altLang="en-US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他所有的一切</a:t>
            </a:r>
            <a:r>
              <a:rPr lang="en-US" altLang="zh-TW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買</a:t>
            </a:r>
            <a:r>
              <a:rPr lang="zh-TW" altLang="en-US" sz="40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了</a:t>
            </a:r>
            <a:r>
              <a:rPr lang="zh-TW" altLang="en-US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那塊地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4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賣</a:t>
            </a:r>
            <a:r>
              <a:rPr lang="zh-TW" altLang="en-US" sz="40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掉</a:t>
            </a: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他所有的一切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買</a:t>
            </a:r>
            <a:r>
              <a:rPr lang="zh-TW" altLang="en-US" sz="40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了</a:t>
            </a: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那顆珍珠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432000" indent="-457200" algn="l"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選擇去買</a:t>
            </a:r>
            <a:r>
              <a:rPr lang="en-US" altLang="zh-TW" sz="4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zh-TW" altLang="en-US" sz="4000" dirty="0">
                <a:solidFill>
                  <a:schemeClr val="bg1"/>
                </a:solidFill>
                <a:highlight>
                  <a:srgbClr val="FF00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選擇去賣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選擇放棄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en-US" altLang="zh-TW" sz="40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32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價值的等級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心存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千秋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方能面對目前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胸懷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全局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始可經略一方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32000" indent="-457200" algn="l">
              <a:lnSpc>
                <a:spcPts val="5000"/>
              </a:lnSpc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正視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注視天國與大同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爭脫束縛的鎖鍊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432000" indent="-457200" algn="l">
              <a:lnSpc>
                <a:spcPts val="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TW" altLang="en-US" sz="4000" dirty="0">
                <a:solidFill>
                  <a:srgbClr val="FFFF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地球是我家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我和教會建設她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我和我家我國建設她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lang="zh-TW" altLang="en-US" sz="4000" dirty="0">
                <a:solidFill>
                  <a:srgbClr val="00FF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其實這也是為了我自己</a:t>
            </a:r>
            <a:r>
              <a:rPr lang="en-US" altLang="zh-TW" sz="4000" dirty="0">
                <a:solidFill>
                  <a:srgbClr val="00FF00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!</a:t>
            </a:r>
            <a:r>
              <a:rPr lang="en-US" altLang="zh-TW" sz="4000" dirty="0">
                <a:solidFill>
                  <a:schemeClr val="bg1"/>
                </a:solidFill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432000" indent="-457200" algn="l">
              <a:lnSpc>
                <a:spcPts val="3100"/>
              </a:lnSpc>
              <a:spcBef>
                <a:spcPts val="0"/>
              </a:spcBef>
              <a:spcAft>
                <a:spcPts val="2400"/>
              </a:spcAft>
            </a:pPr>
            <a:endParaRPr lang="zh-TW" altLang="en-US" sz="1800" dirty="0">
              <a:solidFill>
                <a:schemeClr val="bg1"/>
              </a:solidFill>
              <a:latin typeface="Times New Roman" panose="02020603050405020304" pitchFamily="18" charset="0"/>
              <a:ea typeface="華康儷中黑" panose="020B0509000000000000" pitchFamily="49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C9EB85B-D3F8-43F9-A710-6B172E2AA5DC}"/>
              </a:ext>
            </a:extLst>
          </p:cNvPr>
          <p:cNvSpPr txBox="1"/>
          <p:nvPr/>
        </p:nvSpPr>
        <p:spPr>
          <a:xfrm>
            <a:off x="-108520" y="306896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highlight>
                  <a:srgbClr val="FFFF00"/>
                </a:highlight>
                <a:latin typeface="華康龍門石碑" panose="03000709000000000000" pitchFamily="65" charset="-120"/>
                <a:ea typeface="華康龍門石碑" panose="03000709000000000000" pitchFamily="65" charset="-120"/>
              </a:rPr>
              <a:t>宏觀看世界</a:t>
            </a:r>
          </a:p>
        </p:txBody>
      </p:sp>
    </p:spTree>
    <p:extLst>
      <p:ext uri="{BB962C8B-B14F-4D97-AF65-F5344CB8AC3E}">
        <p14:creationId xmlns:p14="http://schemas.microsoft.com/office/powerpoint/2010/main" val="218747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</p:spPr>
        <p:txBody>
          <a:bodyPr>
            <a:normAutofit/>
          </a:bodyPr>
          <a:lstStyle/>
          <a:p>
            <a:pPr>
              <a:lnSpc>
                <a:spcPts val="6500"/>
              </a:lnSpc>
              <a:spcBef>
                <a:spcPts val="0"/>
              </a:spcBef>
              <a:spcAft>
                <a:spcPts val="2400"/>
              </a:spcAft>
            </a:pP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真智慧</a:t>
            </a:r>
            <a:r>
              <a:rPr lang="zh-TW" altLang="en-US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是為助人活出</a:t>
            </a: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更美好</a:t>
            </a:r>
            <a:r>
              <a:rPr lang="en-US" altLang="zh-TW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更豐盛的生命</a:t>
            </a:r>
            <a:r>
              <a:rPr lang="en-US" altLang="zh-TW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; </a:t>
            </a:r>
            <a:r>
              <a:rPr lang="zh-TW" altLang="en-US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耶穌降生</a:t>
            </a:r>
            <a:r>
              <a:rPr lang="en-US" altLang="zh-TW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也是為讓人活一個「</a:t>
            </a:r>
            <a:r>
              <a:rPr lang="zh-TW" altLang="en-US" sz="48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更豐盛的生命</a:t>
            </a:r>
            <a:r>
              <a:rPr lang="zh-TW" altLang="en-US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」</a:t>
            </a:r>
            <a:r>
              <a:rPr lang="en-US" altLang="zh-TW" sz="48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r>
              <a:rPr lang="en-US" altLang="zh-TW" sz="3200" dirty="0">
                <a:ea typeface="華康儷中黑(P)" panose="020B0500000000000000" pitchFamily="34" charset="-120"/>
                <a:cs typeface="Arial" panose="020B0604020202020204" pitchFamily="34" charset="0"/>
              </a:rPr>
              <a:t>(</a:t>
            </a:r>
            <a:r>
              <a:rPr lang="zh-TW" altLang="en-US" sz="3200" dirty="0">
                <a:ea typeface="華康儷中黑(P)" panose="020B0500000000000000" pitchFamily="34" charset="-120"/>
                <a:cs typeface="Arial" panose="020B0604020202020204" pitchFamily="34" charset="0"/>
              </a:rPr>
              <a:t>若</a:t>
            </a:r>
            <a:r>
              <a:rPr lang="en-US" altLang="zh-TW" sz="3200" dirty="0">
                <a:ea typeface="華康儷中黑(P)" panose="020B0500000000000000" pitchFamily="34" charset="-120"/>
                <a:cs typeface="Arial" panose="020B0604020202020204" pitchFamily="34" charset="0"/>
              </a:rPr>
              <a:t>10:10)</a:t>
            </a:r>
          </a:p>
          <a:p>
            <a:pPr>
              <a:spcBef>
                <a:spcPts val="0"/>
              </a:spcBef>
            </a:pPr>
            <a:r>
              <a:rPr lang="en-US" altLang="zh-TW" sz="48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True wisdom</a:t>
            </a:r>
            <a:r>
              <a:rPr lang="en-US" altLang="zh-TW" sz="48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helps people live a better, fuller life</a:t>
            </a: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Jesus was born to give us that “fuller life” or a </a:t>
            </a:r>
            <a:b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more abundant life. </a:t>
            </a:r>
            <a:r>
              <a:rPr lang="en-US" altLang="zh-TW" sz="32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(John 10:10).</a:t>
            </a:r>
            <a:endParaRPr lang="zh-TW" altLang="zh-TW" sz="32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734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孔子說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君子</a:t>
            </a:r>
            <a:r>
              <a:rPr lang="zh-TW" altLang="en-US" sz="4000" dirty="0">
                <a:solidFill>
                  <a:srgbClr val="FF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食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無求飽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rgbClr val="FF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居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無求安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敏於</a:t>
            </a:r>
            <a:r>
              <a:rPr lang="zh-TW" altLang="en-US" sz="4000" dirty="0">
                <a:solidFill>
                  <a:srgbClr val="FF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事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而慎於</a:t>
            </a:r>
            <a:r>
              <a:rPr lang="zh-TW" altLang="en-US" sz="4000" dirty="0">
                <a:solidFill>
                  <a:srgbClr val="FF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言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就有道而</a:t>
            </a:r>
            <a:r>
              <a:rPr lang="zh-TW" altLang="en-US" sz="4000" dirty="0">
                <a:solidFill>
                  <a:srgbClr val="FF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正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焉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可謂好學也已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ea typeface="華康儷中黑(P)" panose="020B0500000000000000" pitchFamily="34" charset="-120"/>
                <a:cs typeface="Arial" panose="020B0604020202020204" pitchFamily="34" charset="0"/>
              </a:rPr>
              <a:t>(</a:t>
            </a:r>
            <a:r>
              <a:rPr lang="zh-TW" altLang="en-US" sz="2800" dirty="0">
                <a:ea typeface="華康儷中黑(P)" panose="020B0500000000000000" pitchFamily="34" charset="-120"/>
                <a:cs typeface="Arial" panose="020B0604020202020204" pitchFamily="34" charset="0"/>
              </a:rPr>
              <a:t>論語</a:t>
            </a:r>
            <a:r>
              <a:rPr lang="en-US" altLang="zh-TW" sz="2800" dirty="0"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en-US" sz="2800" dirty="0">
                <a:ea typeface="華康儷中黑(P)" panose="020B0500000000000000" pitchFamily="34" charset="-120"/>
                <a:cs typeface="Arial" panose="020B0604020202020204" pitchFamily="34" charset="0"/>
              </a:rPr>
              <a:t>學而</a:t>
            </a:r>
            <a:r>
              <a:rPr lang="en-US" altLang="zh-TW" sz="2800" dirty="0">
                <a:ea typeface="華康儷中黑(P)" panose="020B0500000000000000" pitchFamily="34" charset="-120"/>
                <a:cs typeface="Arial" panose="020B0604020202020204" pitchFamily="34" charset="0"/>
              </a:rPr>
              <a:t>),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意思是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讀書是為「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學做人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」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Confucius said: “A gentleman does not seek to eat his fill, nor to live in comfort. He is diligent in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work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and careful in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speech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He stays close to those who follow the Way, and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corrects himself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This is what it means to be truly eager to learn.” </a:t>
            </a:r>
            <a:r>
              <a:rPr lang="en-US" altLang="zh-TW" sz="2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2800" i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Analects</a:t>
            </a:r>
            <a:r>
              <a:rPr lang="en-US" altLang="zh-TW" sz="28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In other words, studying is really about “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learning to be a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good</a:t>
            </a:r>
            <a:r>
              <a:rPr lang="en-US" altLang="zh-TW" sz="40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 person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.”</a:t>
            </a:r>
            <a:endParaRPr lang="zh-TW" altLang="zh-TW" sz="4000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814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5846" y="305272"/>
            <a:ext cx="9144000" cy="6552728"/>
          </a:xfrm>
        </p:spPr>
        <p:txBody>
          <a:bodyPr>
            <a:normAutofit/>
          </a:bodyPr>
          <a:lstStyle/>
          <a:p>
            <a:pPr>
              <a:lnSpc>
                <a:spcPts val="60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撒羅滿不求富貴</a:t>
            </a:r>
            <a:r>
              <a:rPr lang="en-US" altLang="zh-TW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不求消滅敵人</a:t>
            </a:r>
            <a:r>
              <a:rPr lang="en-US" altLang="zh-TW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只求有</a:t>
            </a:r>
            <a:r>
              <a:rPr lang="zh-TW" altLang="en-US" sz="44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辨別正義的智慧</a:t>
            </a:r>
            <a:r>
              <a:rPr lang="en-US" altLang="zh-TW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這是對治國者的要求</a:t>
            </a:r>
            <a:r>
              <a:rPr lang="en-US" altLang="zh-TW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也是他個人更豐盛的生命</a:t>
            </a:r>
            <a:r>
              <a:rPr lang="en-US" altLang="zh-TW" sz="44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Solomon did not ask for wealth, nor for victory over his enemies. He asked only for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wisdom to know what is right and just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That is what a ruler needs—but it also gave him a richer, </a:t>
            </a:r>
            <a:b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deeper life of his own.</a:t>
            </a:r>
            <a:endParaRPr lang="en-US" altLang="zh-TW" sz="4400" dirty="0">
              <a:ea typeface="華康儷中黑(P)" panose="020B0500000000000000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386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能讓生命中的一切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都產出好結果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甚至讓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壞事變成好事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更是何等的智慧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? 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這一切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都源於一個人有智慧的目光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能看到生命中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價值的等級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有能力和智慧去變賣一切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而購買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更有價值的「珍珠」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What greater wisdom is there than to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turn all things in life into good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and even to change bad into good? This comes from having wise eyes—seeing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what truly matters in life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sz="3600" b="1" i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</a:rPr>
              <a:t>hierarchy of values)</a:t>
            </a:r>
            <a:r>
              <a:rPr lang="en-US" altLang="zh-TW" sz="36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 having the courage and wisdom to </a:t>
            </a:r>
            <a:r>
              <a:rPr lang="en-US" altLang="zh-TW" sz="40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sell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everything else to </a:t>
            </a:r>
            <a:r>
              <a:rPr lang="en-US" altLang="zh-TW" sz="4000" kern="0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buy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 that priceless “</a:t>
            </a:r>
            <a:r>
              <a:rPr lang="en-US" altLang="zh-TW" sz="4000" b="1" kern="0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pearl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”.</a:t>
            </a:r>
            <a:endParaRPr lang="en-US" altLang="zh-TW" sz="4000" spc="-100" dirty="0">
              <a:ea typeface="華康儷中黑(P)" panose="020B0500000000000000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51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對基督徒來說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最高的價值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是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天國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 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對中華聖賢來說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 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最高的價值是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大同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我們值得犧牲一切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為使世界變為天國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天家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</a:p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For Christians, that highest treasure is the 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Kingdom of Heaven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For the wise sages of China, it is 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Universal Harmony</a:t>
            </a:r>
            <a:r>
              <a:rPr lang="en-US" altLang="zh-TW" sz="36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 (Datong). </a:t>
            </a:r>
            <a:r>
              <a:rPr lang="en-US" altLang="zh-TW" sz="40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Surely, 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it is worth giving up everything </a:t>
            </a:r>
            <a:b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to make our world </a:t>
            </a:r>
            <a:b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</a:b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 Heavenly Kingdom, </a:t>
            </a:r>
            <a:r>
              <a:rPr lang="en-US" altLang="zh-TW" sz="4000" b="1" kern="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  <a:cs typeface="Times New Roman" panose="02020603050405020304" pitchFamily="18" charset="0"/>
              </a:rPr>
              <a:t>a home for all</a:t>
            </a:r>
            <a:r>
              <a:rPr lang="en-US" altLang="zh-TW" sz="4000" b="1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endParaRPr lang="zh-TW" altLang="zh-TW" sz="4000" b="1" kern="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434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4" y="116632"/>
            <a:ext cx="9036496" cy="6552728"/>
          </a:xfrm>
        </p:spPr>
        <p:txBody>
          <a:bodyPr>
            <a:noAutofit/>
          </a:bodyPr>
          <a:lstStyle/>
          <a:p>
            <a:pPr>
              <a:lnSpc>
                <a:spcPts val="51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這天國的中心是</a:t>
            </a:r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天主</a:t>
            </a:r>
            <a:r>
              <a:rPr lang="en-US" altLang="zh-TW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大同的中心是</a:t>
            </a:r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人</a:t>
            </a:r>
            <a:r>
              <a:rPr lang="en-US" altLang="zh-TW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;</a:t>
            </a:r>
            <a:r>
              <a:rPr lang="zh-TW" altLang="en-US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當我們說</a:t>
            </a:r>
            <a:r>
              <a:rPr lang="zh-TW" altLang="en-US" sz="4200" dirty="0">
                <a:solidFill>
                  <a:srgbClr val="00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以主為基</a:t>
            </a:r>
            <a:r>
              <a:rPr lang="en-US" altLang="zh-TW" sz="4200" dirty="0">
                <a:solidFill>
                  <a:srgbClr val="00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200" dirty="0">
                <a:solidFill>
                  <a:srgbClr val="0000FF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以人為本</a:t>
            </a:r>
            <a:r>
              <a:rPr lang="zh-TW" altLang="en-US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時</a:t>
            </a:r>
            <a:r>
              <a:rPr lang="en-US" altLang="zh-TW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200" dirty="0">
                <a:ea typeface="華康儷中黑(P)" panose="020B0500000000000000" pitchFamily="34" charset="-120"/>
                <a:cs typeface="Arial" panose="020B0604020202020204" pitchFamily="34" charset="0"/>
              </a:rPr>
              <a:t>我們便要</a:t>
            </a:r>
            <a:r>
              <a:rPr lang="zh-TW" altLang="en-US" sz="42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在主內</a:t>
            </a:r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更</a:t>
            </a:r>
            <a:r>
              <a:rPr lang="zh-TW" altLang="en-US" sz="42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愛人</a:t>
            </a:r>
            <a:r>
              <a:rPr lang="en-US" altLang="zh-TW" sz="42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2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在愛人時</a:t>
            </a:r>
            <a:r>
              <a:rPr lang="zh-TW" altLang="en-US" sz="42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更</a:t>
            </a:r>
            <a:r>
              <a:rPr lang="zh-TW" altLang="en-US" sz="42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愛主</a:t>
            </a:r>
          </a:p>
          <a:p>
            <a:pPr>
              <a:spcBef>
                <a:spcPts val="0"/>
              </a:spcBef>
            </a:pP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The heart of the Kingdom is </a:t>
            </a:r>
            <a:r>
              <a:rPr lang="en-US" altLang="zh-TW" sz="44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God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; the heart of Universal Harmony is </a:t>
            </a:r>
            <a:r>
              <a:rPr lang="en-US" altLang="zh-TW" sz="44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people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 When we say, “</a:t>
            </a:r>
            <a:r>
              <a:rPr lang="en-US" altLang="zh-TW" sz="4400" b="1" kern="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God as our foundation, people as our focus</a:t>
            </a:r>
            <a:r>
              <a:rPr lang="en-US" altLang="zh-TW" sz="4400" kern="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,” we mean: we love one another more deeply in the Lord, </a:t>
            </a:r>
            <a:r>
              <a:rPr lang="en-US" altLang="zh-TW" sz="44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and in loving one another, we love the Lord even </a:t>
            </a:r>
            <a:r>
              <a:rPr lang="en-US" altLang="zh-TW" sz="4400" b="1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more</a:t>
            </a:r>
            <a:r>
              <a:rPr lang="en-US" altLang="zh-TW" sz="4400" kern="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.</a:t>
            </a:r>
            <a:endParaRPr lang="zh-TW" altLang="zh-TW" sz="4400" kern="100" dirty="0">
              <a:solidFill>
                <a:srgbClr val="FF0000"/>
              </a:solidFill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altLang="zh-TW" sz="4000" dirty="0">
              <a:ea typeface="華康儷中黑(P)" panose="020B0500000000000000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636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ACCAAE9-7167-4347-8047-4A9F72401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>
            <a:noAutofit/>
          </a:bodyPr>
          <a:lstStyle/>
          <a:p>
            <a:pPr>
              <a:lnSpc>
                <a:spcPts val="49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所以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我在彌撒中講的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ea typeface="華康儷中黑(P)" panose="020B0500000000000000" pitchFamily="34" charset="-120"/>
                <a:cs typeface="Arial" panose="020B0604020202020204" pitchFamily="34" charset="0"/>
              </a:rPr>
              <a:t>不是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政治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經濟或任何意識型態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而是有關你和我的</a:t>
            </a:r>
            <a:b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生死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成敗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和人類的命運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b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TW" altLang="en-US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請緊記</a:t>
            </a:r>
            <a:r>
              <a:rPr lang="en-US" altLang="zh-TW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地球是我家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齊來建設她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That is why, in my homily at Mass, I do not speak about politics, economics, or any ideology. </a:t>
            </a:r>
            <a:r>
              <a:rPr lang="en-US" altLang="zh-TW" sz="4000" b="1" kern="0" spc="-100" dirty="0">
                <a:solidFill>
                  <a:srgbClr val="0000FF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I speak about what matters to you and me</a:t>
            </a:r>
            <a:r>
              <a:rPr lang="en-US" altLang="zh-TW" sz="4000" kern="0" spc="-100" dirty="0">
                <a:solidFill>
                  <a:srgbClr val="0F1115"/>
                </a:solidFill>
                <a:effectLst/>
                <a:ea typeface="華康儷中黑(P)" panose="020B0500000000000000" pitchFamily="34" charset="-120"/>
                <a:cs typeface="Times New Roman" panose="02020603050405020304" pitchFamily="18" charset="0"/>
              </a:rPr>
              <a:t>—life and death, success and failure, and the destiny of all humankind.</a:t>
            </a:r>
            <a:endParaRPr lang="zh-TW" altLang="zh-TW" sz="4000" kern="100" spc="-100" dirty="0">
              <a:effectLst/>
              <a:ea typeface="華康儷中黑(P)" panose="020B0500000000000000" pitchFamily="34" charset="-120"/>
              <a:cs typeface="Times New Roman" panose="02020603050405020304" pitchFamily="18" charset="0"/>
            </a:endParaRPr>
          </a:p>
          <a:p>
            <a:pPr algn="l">
              <a:lnSpc>
                <a:spcPts val="4000"/>
              </a:lnSpc>
              <a:spcBef>
                <a:spcPts val="0"/>
              </a:spcBef>
            </a:pPr>
            <a:r>
              <a:rPr lang="en-US" altLang="zh-TW" sz="4000" spc="-100" dirty="0">
                <a:solidFill>
                  <a:srgbClr val="0F1115"/>
                </a:solidFill>
                <a:ea typeface="華康儷中黑(P)" panose="020B0500000000000000" pitchFamily="34" charset="-120"/>
              </a:rPr>
              <a:t>Please remember: 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</a:rPr>
              <a:t>Earth is our home – </a:t>
            </a:r>
            <a:br>
              <a:rPr lang="en-US" altLang="zh-TW" sz="40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</a:rPr>
            </a:br>
            <a:r>
              <a:rPr lang="en-US" altLang="zh-TW" sz="4000" b="1" spc="-100" dirty="0">
                <a:solidFill>
                  <a:srgbClr val="FF0000"/>
                </a:solidFill>
                <a:effectLst/>
                <a:ea typeface="華康儷中黑(P)" panose="020B0500000000000000" pitchFamily="34" charset="-120"/>
              </a:rPr>
              <a:t>                                    </a:t>
            </a:r>
            <a:r>
              <a:rPr lang="en-US" altLang="zh-TW" sz="4000" b="1" spc="-100" dirty="0">
                <a:solidFill>
                  <a:srgbClr val="FF0000"/>
                </a:solidFill>
                <a:effectLst/>
                <a:highlight>
                  <a:srgbClr val="FFFF00"/>
                </a:highlight>
                <a:ea typeface="華康儷中黑(P)" panose="020B0500000000000000" pitchFamily="34" charset="-120"/>
              </a:rPr>
              <a:t>let’s build it together.</a:t>
            </a:r>
            <a:endParaRPr lang="en-US" altLang="zh-TW" sz="4000" b="1" spc="-100" dirty="0">
              <a:solidFill>
                <a:srgbClr val="FF0000"/>
              </a:solidFill>
              <a:highlight>
                <a:srgbClr val="FFFF00"/>
              </a:highlight>
              <a:ea typeface="華康儷中黑(P)" panose="020B0500000000000000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7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恭讀列王紀上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3:5, 7-12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在夜間，上主於夢中顯現給撒羅滿。天主對他說：「你無論求什麼，我必賜給你。」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撒羅滿說：「上主，我的天主，現在你使你的僕人，替代我父親達味為王，但我還太年輕，不知道如何處理國事。你的僕人處身在你所選的民族中間；這是一個多得不可統計、不可勝數的大民族。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BDAEAE8-7FF4-4FA3-826E-C28511BE1E65}"/>
              </a:ext>
            </a:extLst>
          </p:cNvPr>
          <p:cNvSpPr txBox="1"/>
          <p:nvPr/>
        </p:nvSpPr>
        <p:spPr>
          <a:xfrm>
            <a:off x="7559985" y="607071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89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</a:t>
            </a:r>
            <a:endParaRPr lang="zh-TW" altLang="en-US" sz="44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(P)" pitchFamily="34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282183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為此，求你賜給你僕人一顆智慧的心，可統治你的百姓，判斷善惡；否則，誰能統治你這樣眾多的人民呢？」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因為撒羅滿求了這件事，獲得了上主的歡心。天主於是對他說：「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因為你求了這件事，而沒有為你自己求長壽，也沒有為你自己求富貴，也沒有要求你敵人的性命，單單為你自己求了智慧，為能辨明正義。</a:t>
            </a:r>
            <a:endParaRPr lang="zh-TW" altLang="en-US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BDAEAE8-7FF4-4FA3-826E-C28511BE1E65}"/>
              </a:ext>
            </a:extLst>
          </p:cNvPr>
          <p:cNvSpPr txBox="1"/>
          <p:nvPr/>
        </p:nvSpPr>
        <p:spPr>
          <a:xfrm>
            <a:off x="7559985" y="607071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21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9108504" cy="5976664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我必照你的話，賞賜你一顆聰明智慧的心，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除你以外，前無古人，後無來者。」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BDAEAE8-7FF4-4FA3-826E-C28511BE1E65}"/>
              </a:ext>
            </a:extLst>
          </p:cNvPr>
          <p:cNvSpPr txBox="1"/>
          <p:nvPr/>
        </p:nvSpPr>
        <p:spPr>
          <a:xfrm>
            <a:off x="7596336" y="607071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3/3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A4B7597-DDFD-47E7-B96B-5933963590AC}"/>
              </a:ext>
            </a:extLst>
          </p:cNvPr>
          <p:cNvSpPr txBox="1"/>
          <p:nvPr/>
        </p:nvSpPr>
        <p:spPr>
          <a:xfrm>
            <a:off x="2195736" y="4509120"/>
            <a:ext cx="5544616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華康抖抖體W5(P)" panose="040B0500000000000000" pitchFamily="82" charset="-120"/>
                <a:ea typeface="華康抖抖體W5(P)" panose="040B0500000000000000" pitchFamily="82" charset="-120"/>
              </a:rPr>
              <a:t>靜默片刻 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1357031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08504" cy="6402660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8:28-30</a:t>
            </a: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我們知道：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天主使一切，都有助於那些愛他的人，就是使那些按他的旨意蒙召的人，獲得益處。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因為他已預定：他所預選的人，要與他兒子的肖像相似，好使他兒子，在眾弟兄中作長子。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BDAEAE8-7FF4-4FA3-826E-C28511BE1E65}"/>
              </a:ext>
            </a:extLst>
          </p:cNvPr>
          <p:cNvSpPr txBox="1"/>
          <p:nvPr/>
        </p:nvSpPr>
        <p:spPr>
          <a:xfrm>
            <a:off x="7559985" y="607071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63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27958" cy="6597352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天主不但召叫了他所預定的人，而且也使他所召叫的人成義，並使成義的人，分享他的光榮。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BDAEAE8-7FF4-4FA3-826E-C28511BE1E65}"/>
              </a:ext>
            </a:extLst>
          </p:cNvPr>
          <p:cNvSpPr txBox="1"/>
          <p:nvPr/>
        </p:nvSpPr>
        <p:spPr>
          <a:xfrm>
            <a:off x="7559985" y="6070713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D393C70-1553-4506-A483-925132563190}"/>
              </a:ext>
            </a:extLst>
          </p:cNvPr>
          <p:cNvSpPr txBox="1"/>
          <p:nvPr/>
        </p:nvSpPr>
        <p:spPr>
          <a:xfrm>
            <a:off x="2195736" y="4509120"/>
            <a:ext cx="5544616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>
                <a:solidFill>
                  <a:schemeClr val="bg1"/>
                </a:solidFill>
                <a:latin typeface="華康抖抖體W5(P)" panose="040B0500000000000000" pitchFamily="82" charset="-120"/>
                <a:ea typeface="華康抖抖體W5(P)" panose="040B0500000000000000" pitchFamily="82" charset="-120"/>
              </a:rPr>
              <a:t>靜默片刻 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1439694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88640"/>
            <a:ext cx="9107488" cy="6402660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13:44-46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那時候，耶穌對群眾說：「天國好像藏在地裡的寶貝；人找到了，就把它藏起來，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高興地去賣掉他所有的一切，買了那塊地。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「天國好像一個尋找完美珍珠的商人；他一找到一顆寶貴的珍珠，就去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賣掉他所有的一切，買了那顆珍珠。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HK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7617089-912E-4913-95CB-A207D8089841}"/>
              </a:ext>
            </a:extLst>
          </p:cNvPr>
          <p:cNvSpPr txBox="1"/>
          <p:nvPr/>
        </p:nvSpPr>
        <p:spPr>
          <a:xfrm>
            <a:off x="5724128" y="5448126"/>
            <a:ext cx="288032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抖抖體W5(P)" panose="040B0500000000000000" pitchFamily="82" charset="-120"/>
                <a:ea typeface="華康抖抖體W5(P)" panose="040B0500000000000000" pitchFamily="82" charset="-120"/>
              </a:rPr>
              <a:t>靜默片刻 </a:t>
            </a:r>
            <a:endParaRPr lang="en-US" altLang="zh-TW" sz="3200" dirty="0">
              <a:solidFill>
                <a:schemeClr val="bg1"/>
              </a:solidFill>
              <a:latin typeface="華康抖抖體W5(P)" panose="040B0500000000000000" pitchFamily="82" charset="-120"/>
              <a:ea typeface="華康抖抖體W5(P)" panose="040B0500000000000000" pitchFamily="82" charset="-120"/>
            </a:endParaRP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華康抖抖體W5(P)" panose="040B0500000000000000" pitchFamily="82" charset="-120"/>
                <a:ea typeface="華康抖抖體W5(P)" panose="040B0500000000000000" pitchFamily="82" charset="-120"/>
              </a:rPr>
              <a:t>默想上主的話</a:t>
            </a: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96" y="166687"/>
            <a:ext cx="9107488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常年期十七主日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7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26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600"/>
              </a:spcBef>
              <a:spcAft>
                <a:spcPts val="1800"/>
              </a:spcAft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zh-HK" altLang="en-US" sz="9600" spc="600" dirty="0">
                <a:solidFill>
                  <a:srgbClr val="FFFF00"/>
                </a:solidFill>
                <a:ea typeface="華康粗黑體" panose="020B0709000000000000" pitchFamily="49" charset="-120"/>
              </a:rPr>
              <a:t>真假智慧</a:t>
            </a:r>
            <a:endParaRPr lang="en-US" altLang="zh-HK" sz="9600" spc="6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4800" spc="-15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5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選擇</a:t>
            </a:r>
            <a:r>
              <a:rPr lang="zh-TW" altLang="en-US" sz="4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與</a:t>
            </a:r>
            <a:r>
              <a:rPr lang="zh-TW" altLang="en-US" sz="5400" spc="300" dirty="0">
                <a:solidFill>
                  <a:schemeClr val="bg1"/>
                </a:solidFill>
                <a:ea typeface="華康粗黑體" panose="020B0709000000000000" pitchFamily="49" charset="-120"/>
              </a:rPr>
              <a:t>選擇放棄</a:t>
            </a:r>
            <a:r>
              <a:rPr lang="en-US" altLang="zh-TW" sz="4800" spc="-15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endParaRPr lang="en-US" altLang="zh-HK" sz="4800" spc="-150" dirty="0">
              <a:solidFill>
                <a:schemeClr val="bg1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5400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2047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C274F94-DFD3-49F7-9481-D8C612908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432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你沒有為你自己求長壽</a:t>
            </a:r>
            <a:r>
              <a:rPr lang="en-US" altLang="zh-TW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求富貴</a:t>
            </a:r>
            <a:r>
              <a:rPr lang="en-US" altLang="zh-TW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也沒有要求</a:t>
            </a:r>
            <a:r>
              <a:rPr lang="zh-TW" altLang="en-US" sz="44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你敵人的性命</a:t>
            </a:r>
            <a:r>
              <a:rPr lang="en-US" altLang="zh-TW" sz="44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spc="3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單單為你自己求了</a:t>
            </a:r>
            <a:r>
              <a:rPr lang="zh-TW" altLang="en-US" sz="4400" spc="3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智慧</a:t>
            </a:r>
            <a:r>
              <a:rPr lang="en-US" altLang="zh-TW" sz="44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rgbClr val="FFFF00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為能辨明正義</a:t>
            </a:r>
            <a:r>
              <a:rPr lang="en-US" altLang="zh-TW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我必照你的話</a:t>
            </a:r>
            <a:r>
              <a:rPr lang="en-US" altLang="zh-TW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賞賜你一顆聰明智慧的心</a:t>
            </a:r>
            <a:r>
              <a:rPr lang="en-US" altLang="zh-TW" sz="4400" dirty="0">
                <a:solidFill>
                  <a:schemeClr val="bg1"/>
                </a:solidFill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432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天主使一切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都有助於那些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愛他的人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就是使那些按他的旨意蒙召的人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獲得益處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432000" indent="-457200" algn="l">
              <a:spcBef>
                <a:spcPts val="0"/>
              </a:spcBef>
              <a:spcAft>
                <a:spcPts val="2400"/>
              </a:spcAft>
            </a:pP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高興地去</a:t>
            </a:r>
            <a:r>
              <a:rPr lang="zh-TW" altLang="en-US" sz="40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賣掉</a:t>
            </a:r>
            <a:r>
              <a:rPr lang="zh-TW" altLang="en-US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他所有的一切</a:t>
            </a:r>
            <a:r>
              <a:rPr lang="en-US" altLang="zh-TW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spc="300" dirty="0">
                <a:solidFill>
                  <a:srgbClr val="00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買了</a:t>
            </a:r>
            <a:r>
              <a:rPr lang="zh-TW" altLang="en-US" sz="4000" spc="3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那塊地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賣掉</a:t>
            </a: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他所有的一切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買了</a:t>
            </a:r>
            <a:r>
              <a:rPr lang="zh-TW" altLang="en-US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那顆珍珠</a:t>
            </a:r>
            <a:r>
              <a:rPr lang="en-US" altLang="zh-TW" sz="4000" dirty="0">
                <a:solidFill>
                  <a:schemeClr val="bg1"/>
                </a:solidFill>
                <a:ea typeface="華康儷粗宋" panose="02020709000000000000" pitchFamily="49" charset="-120"/>
                <a:cs typeface="華康中黑體" panose="020B0509000000000000" pitchFamily="49" charset="-120"/>
              </a:rPr>
              <a:t>.</a:t>
            </a:r>
            <a:endParaRPr lang="zh-TW" altLang="en-US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9276661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32670</TotalTime>
  <Words>1759</Words>
  <Application>Microsoft Office PowerPoint</Application>
  <PresentationFormat>如螢幕大小 (4:3)</PresentationFormat>
  <Paragraphs>79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20</vt:i4>
      </vt:variant>
    </vt:vector>
  </HeadingPairs>
  <TitlesOfParts>
    <vt:vector size="39" baseType="lpstr">
      <vt:lpstr>華康中黑體</vt:lpstr>
      <vt:lpstr>華康中黑體(P)</vt:lpstr>
      <vt:lpstr>華康正顏楷體W7</vt:lpstr>
      <vt:lpstr>華康正顏楷體W7(P)</vt:lpstr>
      <vt:lpstr>華康抖抖體W5(P)</vt:lpstr>
      <vt:lpstr>華康粗黑體</vt:lpstr>
      <vt:lpstr>華康龍門石碑</vt:lpstr>
      <vt:lpstr>華康儷中黑</vt:lpstr>
      <vt:lpstr>華康儷中黑(P)</vt:lpstr>
      <vt:lpstr>華康儷粗宋</vt:lpstr>
      <vt:lpstr>新細明體</vt:lpstr>
      <vt:lpstr>Arial</vt:lpstr>
      <vt:lpstr>Calibri</vt:lpstr>
      <vt:lpstr>Calibri Light</vt:lpstr>
      <vt:lpstr>Times New Roman</vt:lpstr>
      <vt:lpstr>Wingdings</vt:lpstr>
      <vt:lpstr>預設簡報設計</vt:lpstr>
      <vt:lpstr>3_預設簡報設計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1737</cp:revision>
  <dcterms:created xsi:type="dcterms:W3CDTF">2006-09-26T01:05:23Z</dcterms:created>
  <dcterms:modified xsi:type="dcterms:W3CDTF">2026-07-10T04:56:56Z</dcterms:modified>
</cp:coreProperties>
</file>