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</p:sldMasterIdLst>
  <p:notesMasterIdLst>
    <p:notesMasterId r:id="rId28"/>
  </p:notesMasterIdLst>
  <p:handoutMasterIdLst>
    <p:handoutMasterId r:id="rId29"/>
  </p:handoutMasterIdLst>
  <p:sldIdLst>
    <p:sldId id="2130" r:id="rId4"/>
    <p:sldId id="2121" r:id="rId5"/>
    <p:sldId id="2122" r:id="rId6"/>
    <p:sldId id="2123" r:id="rId7"/>
    <p:sldId id="2124" r:id="rId8"/>
    <p:sldId id="2125" r:id="rId9"/>
    <p:sldId id="1612" r:id="rId10"/>
    <p:sldId id="2109" r:id="rId11"/>
    <p:sldId id="2126" r:id="rId12"/>
    <p:sldId id="2127" r:id="rId13"/>
    <p:sldId id="2128" r:id="rId14"/>
    <p:sldId id="2129" r:id="rId15"/>
    <p:sldId id="2131" r:id="rId16"/>
    <p:sldId id="2132" r:id="rId17"/>
    <p:sldId id="2133" r:id="rId18"/>
    <p:sldId id="2134" r:id="rId19"/>
    <p:sldId id="2135" r:id="rId20"/>
    <p:sldId id="2136" r:id="rId21"/>
    <p:sldId id="2137" r:id="rId22"/>
    <p:sldId id="2138" r:id="rId23"/>
    <p:sldId id="2139" r:id="rId24"/>
    <p:sldId id="2140" r:id="rId25"/>
    <p:sldId id="2141" r:id="rId26"/>
    <p:sldId id="1892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FF00"/>
    <a:srgbClr val="0000FF"/>
    <a:srgbClr val="FF99FF"/>
    <a:srgbClr val="FF00FF"/>
    <a:srgbClr val="660066"/>
    <a:srgbClr val="9900CC"/>
    <a:srgbClr val="00CC00"/>
    <a:srgbClr val="FF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865" autoAdjust="0"/>
    <p:restoredTop sz="93315" autoAdjust="0"/>
  </p:normalViewPr>
  <p:slideViewPr>
    <p:cSldViewPr>
      <p:cViewPr>
        <p:scale>
          <a:sx n="50" d="100"/>
          <a:sy n="50" d="100"/>
        </p:scale>
        <p:origin x="1508" y="3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592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4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520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2218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450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80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12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473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65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1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430665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常年期十七主日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96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真假智慧</a:t>
            </a:r>
            <a:endParaRPr lang="en-US" altLang="zh-HK" sz="9600" spc="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活出一個更豐盛的生命</a:t>
            </a: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en-US" altLang="zh-HK" sz="4000" spc="-15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448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274F94-DFD3-49F7-9481-D8C612908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432000" indent="-457200" algn="l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因為你沒有為你自己求長壽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求富貴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也沒有要求</a:t>
            </a:r>
            <a:r>
              <a:rPr lang="zh-TW" altLang="en-US" sz="3600" spc="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你敵人的性命</a:t>
            </a:r>
            <a:r>
              <a:rPr lang="en-US" altLang="zh-TW" sz="3600" spc="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單單為你自己求了</a:t>
            </a:r>
            <a:r>
              <a:rPr lang="zh-TW" altLang="en-US" sz="3600" spc="3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智慧</a:t>
            </a:r>
            <a:r>
              <a:rPr lang="en-US" altLang="zh-TW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為能辨明正義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我必照你的話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賞賜你一顆聰明智慧的心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智慧的心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直譯是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聆聽的心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人主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以一國目視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故視莫明焉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以一國耳聽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故聽莫聰焉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今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知而弗言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則人主尚安假借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韓非子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320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4000" spc="-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Vox populi, vox Dei 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人民的聲音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是天主的聲音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b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天視自我民視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天聽自我民聽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肯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聽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肯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講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識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聽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識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講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以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虛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集道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以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神貧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邀天主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75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274F94-DFD3-49F7-9481-D8C612908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432000" indent="-457200" algn="l">
              <a:spcBef>
                <a:spcPts val="0"/>
              </a:spcBef>
              <a:spcAft>
                <a:spcPts val="24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天主使一切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都有助於那些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愛他的人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就是使那些按他的旨意蒙召的人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獲得益處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32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愛天主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=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按他旨意生活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真智慧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=</a:t>
            </a: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天主</a:t>
            </a:r>
            <a:r>
              <a:rPr lang="en-US" altLang="zh-TW" sz="3900" b="1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+</a:t>
            </a: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生活</a:t>
            </a:r>
            <a:endParaRPr lang="en-US" altLang="zh-TW" sz="3900" dirty="0">
              <a:solidFill>
                <a:srgbClr val="FFFF00"/>
              </a:solidFill>
              <a:highlight>
                <a:srgbClr val="FF0000"/>
              </a:highlight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432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天主重要</a:t>
            </a:r>
            <a:r>
              <a:rPr lang="en-US" altLang="zh-TW" sz="24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他的旨意更重要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不要純粹宗教活動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神律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自然律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生命律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生老病死</a:t>
            </a:r>
            <a:r>
              <a:rPr lang="zh-TW" altLang="en-US" sz="1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成敗得失</a:t>
            </a:r>
            <a:r>
              <a:rPr lang="zh-TW" altLang="en-US" sz="1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建設天國與大同世界的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金科玉律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432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最智慧的撒羅滿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為何晚年拜邪神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忘了天主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太大的誘惑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無力走到底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修養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鍛煉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450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274F94-DFD3-49F7-9481-D8C612908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432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高興地去</a:t>
            </a:r>
            <a:r>
              <a:rPr lang="zh-TW" altLang="en-US" sz="4400" spc="300" dirty="0">
                <a:solidFill>
                  <a:srgbClr val="00FF00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賣</a:t>
            </a:r>
            <a:r>
              <a:rPr lang="zh-TW" altLang="en-US" sz="4000" spc="300" dirty="0">
                <a:solidFill>
                  <a:srgbClr val="00FF00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掉</a:t>
            </a:r>
            <a:r>
              <a:rPr lang="zh-TW" altLang="en-US" sz="4000" spc="3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他所有的一切</a:t>
            </a:r>
            <a:r>
              <a:rPr lang="en-US" altLang="zh-TW" sz="4000" spc="3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spc="300" dirty="0">
                <a:solidFill>
                  <a:srgbClr val="00FF00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買</a:t>
            </a:r>
            <a:r>
              <a:rPr lang="zh-TW" altLang="en-US" sz="4000" spc="300" dirty="0">
                <a:solidFill>
                  <a:srgbClr val="00FF00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了</a:t>
            </a:r>
            <a:r>
              <a:rPr lang="zh-TW" altLang="en-US" sz="4000" spc="3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那塊地</a:t>
            </a:r>
            <a:r>
              <a:rPr lang="en-US" altLang="zh-TW" sz="40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賣</a:t>
            </a:r>
            <a:r>
              <a:rPr lang="zh-TW" altLang="en-US" sz="4000" dirty="0">
                <a:solidFill>
                  <a:srgbClr val="FFFF00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掉</a:t>
            </a:r>
            <a:r>
              <a:rPr lang="zh-TW" altLang="en-US" sz="40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他所有的一切</a:t>
            </a:r>
            <a:r>
              <a:rPr lang="en-US" altLang="zh-TW" sz="40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買</a:t>
            </a:r>
            <a:r>
              <a:rPr lang="zh-TW" altLang="en-US" sz="4000" dirty="0">
                <a:solidFill>
                  <a:srgbClr val="FFFF00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了</a:t>
            </a:r>
            <a:r>
              <a:rPr lang="zh-TW" altLang="en-US" sz="40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那顆珍珠</a:t>
            </a:r>
            <a:r>
              <a:rPr lang="en-US" altLang="zh-TW" sz="40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選擇去買</a:t>
            </a:r>
            <a:r>
              <a:rPr lang="en-US" altLang="zh-TW" sz="4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選擇去賣</a:t>
            </a:r>
            <a:endParaRPr lang="en-US" altLang="zh-TW" sz="4000" dirty="0">
              <a:solidFill>
                <a:schemeClr val="bg1"/>
              </a:solidFill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32000" indent="-457200" algn="l">
              <a:spcBef>
                <a:spcPts val="0"/>
              </a:spcBef>
              <a:spcAft>
                <a:spcPts val="24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價值的等級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心存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千秋</a:t>
            </a:r>
            <a:r>
              <a:rPr lang="zh-TW" altLang="en-US" sz="1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方能面對目前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胸懷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全局</a:t>
            </a:r>
            <a:r>
              <a:rPr lang="zh-TW" altLang="en-US" sz="1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始可經略一方</a:t>
            </a:r>
            <a:r>
              <a:rPr lang="en-US" altLang="zh-TW" sz="3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en-US" altLang="zh-TW" sz="3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32000" indent="-457200" algn="l">
              <a:lnSpc>
                <a:spcPts val="31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正視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注視天國與大同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爭脫束縛的鎖鍊</a:t>
            </a:r>
            <a:endParaRPr lang="en-US" altLang="zh-TW" sz="40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432000" indent="-457200" algn="l">
              <a:lnSpc>
                <a:spcPts val="31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en-US" altLang="zh-TW" sz="3350" dirty="0">
                <a:solidFill>
                  <a:schemeClr val="bg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Rise like Lions after slumber, In unvanquishable number, Shake your chains to earth like dew, Which in sleep had fallen on you. You are many, they are few</a:t>
            </a:r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(Shelley</a:t>
            </a:r>
            <a:r>
              <a:rPr lang="zh-TW" alt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雪萊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)</a:t>
            </a:r>
            <a:endParaRPr lang="zh-TW" altLang="en-US" sz="1800" dirty="0">
              <a:solidFill>
                <a:schemeClr val="bg1"/>
              </a:solidFill>
              <a:latin typeface="Times New Roman" panose="02020603050405020304" pitchFamily="18" charset="0"/>
              <a:ea typeface="華康儷中黑" panose="020B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C9EB85B-D3F8-43F9-A710-6B172E2AA5DC}"/>
              </a:ext>
            </a:extLst>
          </p:cNvPr>
          <p:cNvSpPr txBox="1"/>
          <p:nvPr/>
        </p:nvSpPr>
        <p:spPr>
          <a:xfrm>
            <a:off x="683568" y="3132257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宏觀</a:t>
            </a:r>
          </a:p>
        </p:txBody>
      </p:sp>
    </p:spTree>
    <p:extLst>
      <p:ext uri="{BB962C8B-B14F-4D97-AF65-F5344CB8AC3E}">
        <p14:creationId xmlns:p14="http://schemas.microsoft.com/office/powerpoint/2010/main" val="218747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ACCAAE9-7167-4347-8047-4A9F72401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真智慧是為助人活出更美好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更豐盛的生命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耶穌降生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也是為讓人活一個「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更豐盛的生命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若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10:10)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True wisdom is to help people live a better and more abundant life; Jesus was born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to give people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 more abundant life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(John 10:10)</a:t>
            </a:r>
          </a:p>
        </p:txBody>
      </p:sp>
    </p:spTree>
    <p:extLst>
      <p:ext uri="{BB962C8B-B14F-4D97-AF65-F5344CB8AC3E}">
        <p14:creationId xmlns:p14="http://schemas.microsoft.com/office/powerpoint/2010/main" val="2938734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ACCAAE9-7167-4347-8047-4A9F72401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孔子說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君子食無求飽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居無求安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敏於事而慎於言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就有道而正焉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可謂好學也已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論語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學而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意思是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讀書是為「學做人」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Confucius said: “A gentleman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eats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without seeking to be full,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lives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without seeking comfort, is diligent and quick at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work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yet circumspect (or cautious) in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speech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 he stays on the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correct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moral path; and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studies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continuously. To Confucius,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purpose of studying is to “learn how to be a human being”. </a:t>
            </a:r>
          </a:p>
          <a:p>
            <a:pPr>
              <a:spcBef>
                <a:spcPts val="0"/>
              </a:spcBef>
            </a:pP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(the Analects: Learning).</a:t>
            </a:r>
          </a:p>
        </p:txBody>
      </p:sp>
    </p:spTree>
    <p:extLst>
      <p:ext uri="{BB962C8B-B14F-4D97-AF65-F5344CB8AC3E}">
        <p14:creationId xmlns:p14="http://schemas.microsoft.com/office/powerpoint/2010/main" val="3367814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ACCAAE9-7167-4347-8047-4A9F72401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Autofit/>
          </a:bodyPr>
          <a:lstStyle/>
          <a:p>
            <a:pPr>
              <a:lnSpc>
                <a:spcPts val="45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中西文化的一個重要分別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也可簡化為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中方重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情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西方重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知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西方可以追求</a:t>
            </a:r>
            <a:r>
              <a:rPr lang="en-US" altLang="zh-TW" sz="3600" dirty="0" err="1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philo-sophia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愛知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而中方則可以「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好讀書</a:t>
            </a:r>
            <a:r>
              <a:rPr lang="en-US" altLang="zh-TW" sz="36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不求甚解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陶淵明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600" spc="-12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 important difference between the Chinese and Western culture is a simple cultural divide. Chinese culture emphasizes harmony and </a:t>
            </a:r>
            <a:r>
              <a:rPr lang="en-US" altLang="zh-TW" sz="3600" spc="-12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human bonding</a:t>
            </a:r>
            <a:r>
              <a:rPr lang="en-US" altLang="zh-TW" sz="3600" spc="-12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whereas the latter emphasizes knowledge, they pursue Philo-Sophia, </a:t>
            </a:r>
            <a:r>
              <a:rPr lang="en-US" altLang="zh-TW" sz="3600" spc="-12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love of wisdom </a:t>
            </a:r>
            <a:r>
              <a:rPr lang="en-US" altLang="zh-TW" sz="3000" spc="-12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(‘hard’ knowledge)</a:t>
            </a:r>
            <a:r>
              <a:rPr lang="en-US" altLang="zh-TW" sz="3600" spc="-12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while in China, in the eyes of </a:t>
            </a:r>
            <a:r>
              <a:rPr lang="en-US" altLang="zh-TW" sz="3600" spc="-15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Tao Yuan-Ming</a:t>
            </a:r>
            <a:r>
              <a:rPr lang="en-US" altLang="zh-TW" sz="3600" spc="-12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the emphasis is on reading widely, to understand the significance </a:t>
            </a:r>
            <a:r>
              <a:rPr lang="en-US" altLang="zh-TW" sz="3600" spc="-12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without getting lost in a digression of details</a:t>
            </a:r>
            <a:r>
              <a:rPr lang="en-US" altLang="zh-TW" sz="3600" spc="-12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5271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ACCAAE9-7167-4347-8047-4A9F72401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撒羅滿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不求富貴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不求消滅敵人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只求有辨別正義的智慧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這是對治國者的要求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也是他個人更豐盛的生命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Solomon did not seek wealth, nor the destruction of his enemies, but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only the wisdom to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discern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what is right and just. 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This is not only a requirement for rulers, but also led to a more abundant personal life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of the ruler himself.</a:t>
            </a:r>
          </a:p>
        </p:txBody>
      </p:sp>
    </p:spTree>
    <p:extLst>
      <p:ext uri="{BB962C8B-B14F-4D97-AF65-F5344CB8AC3E}">
        <p14:creationId xmlns:p14="http://schemas.microsoft.com/office/powerpoint/2010/main" val="1243386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ACCAAE9-7167-4347-8047-4A9F72401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能讓生命中的一切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都產出好結果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甚至讓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壞事變成好事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更是何等的智慧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 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這一切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都源於一個人有智慧的目光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能看到生命中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價值的等級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有能力和智慧去變賣一切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而購買更有價值的「珍珠」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What wisdom is it to be able to make all things in life produce good results, even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turning bad into good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 It comes from having a wise perspective to see the </a:t>
            </a:r>
            <a:r>
              <a:rPr lang="en-US" altLang="zh-TW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value hierarchy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 life, to have the ability and wisdom to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“sell” everything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for that more valuable “pearl”.</a:t>
            </a:r>
          </a:p>
        </p:txBody>
      </p:sp>
    </p:spTree>
    <p:extLst>
      <p:ext uri="{BB962C8B-B14F-4D97-AF65-F5344CB8AC3E}">
        <p14:creationId xmlns:p14="http://schemas.microsoft.com/office/powerpoint/2010/main" val="3811551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ACCAAE9-7167-4347-8047-4A9F72401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對基督徒來說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最高的價值是「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天國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對中華聖賢來說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最高的價值是「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大同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我們值得</a:t>
            </a:r>
            <a:r>
              <a:rPr lang="zh-TW" altLang="en-US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犧牲一切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為使世界變為天國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天家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For Christians, the highest value is the “Kingdom of Heaven”. For Chinese saints and sages, the highest value is “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Universal Harmony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”. For us, to turn the world into a Heavenly Kingdom and a Heavenly Home is truly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worthy of our sacrifice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1434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ACCAAE9-7167-4347-8047-4A9F72401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44" y="116632"/>
            <a:ext cx="9036496" cy="6552728"/>
          </a:xfrm>
        </p:spPr>
        <p:txBody>
          <a:bodyPr>
            <a:normAutofit/>
          </a:bodyPr>
          <a:lstStyle/>
          <a:p>
            <a:pPr>
              <a:lnSpc>
                <a:spcPts val="51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這天國的中心是「</a:t>
            </a:r>
            <a:r>
              <a:rPr lang="zh-TW" altLang="en-US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天主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大同的中心是「</a:t>
            </a:r>
            <a:r>
              <a:rPr lang="zh-TW" altLang="en-US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人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當我們說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以主為基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以人為本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時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我們便要</a:t>
            </a:r>
            <a:r>
              <a:rPr lang="zh-TW" altLang="en-US" sz="2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在主內愛人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在愛人時愛主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center of the Kingdom is “God”, the Lord of Heaven. The center of Universal Harmony is “people”,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two seemingly conflicting concepts. When we say: “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God is the foundation with people at the center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”, we mean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 Christ, we love each other and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by loving each other, we love Christ.</a:t>
            </a:r>
          </a:p>
        </p:txBody>
      </p:sp>
    </p:spTree>
    <p:extLst>
      <p:ext uri="{BB962C8B-B14F-4D97-AF65-F5344CB8AC3E}">
        <p14:creationId xmlns:p14="http://schemas.microsoft.com/office/powerpoint/2010/main" val="355763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08504" cy="6741368"/>
          </a:xfrm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恭讀列王紀上　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3:5, 7-12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在夜間，上主於夢中顯現給撒羅滿。天主對他說：「你無論求什麼，我必賜給你。」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撒羅滿說：「上主，我的天主，現在你使你的僕人，替代我父親達味為王，但我還太年輕，不知道如何處理國事。你的僕人處身在你所選的民族中間；這是一個多得不可統計、不可勝數的大民族。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BDAEAE8-7FF4-4FA3-826E-C28511BE1E65}"/>
              </a:ext>
            </a:extLst>
          </p:cNvPr>
          <p:cNvSpPr txBox="1"/>
          <p:nvPr/>
        </p:nvSpPr>
        <p:spPr>
          <a:xfrm>
            <a:off x="7559985" y="607071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08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ACCAAE9-7167-4347-8047-4A9F72401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其實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在關係我們永遠得救的</a:t>
            </a:r>
            <a:r>
              <a:rPr lang="zh-TW" altLang="en-US" sz="44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公審判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耶穌便直接了當的說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你對我最小兄弟做的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就是對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做的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瑪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25:40,45)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In fact, in the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Last Judgement 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where our eternal salvation is concerned, Jesus said directly: “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whatever you did for one of the least of my brothers,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you did it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for me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(Mt 25:40, 45)</a:t>
            </a:r>
          </a:p>
        </p:txBody>
      </p:sp>
    </p:spTree>
    <p:extLst>
      <p:ext uri="{BB962C8B-B14F-4D97-AF65-F5344CB8AC3E}">
        <p14:creationId xmlns:p14="http://schemas.microsoft.com/office/powerpoint/2010/main" val="877789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ACCAAE9-7167-4347-8047-4A9F72401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4900"/>
              </a:lnSpc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今天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當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日本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要在八月初把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核污水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排入太平洋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而西方列強又大多容許甚至贊成時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我真不知道什麼是真智慧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49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人類也是否還有未來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Today, with Japan making plans to discharge </a:t>
            </a:r>
            <a:r>
              <a:rPr lang="en-US" altLang="zh-TW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Fukushima nuclear waste water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into the Pacific Ocean from early August, and with the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Western powers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mostly condoning the action, I really do not know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what true wisdom is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or whether humanity has a future.</a:t>
            </a:r>
          </a:p>
        </p:txBody>
      </p:sp>
    </p:spTree>
    <p:extLst>
      <p:ext uri="{BB962C8B-B14F-4D97-AF65-F5344CB8AC3E}">
        <p14:creationId xmlns:p14="http://schemas.microsoft.com/office/powerpoint/2010/main" val="1752415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ACCAAE9-7167-4347-8047-4A9F72401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59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各位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請勿說徐神父是在彌撒中「講政治」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我是講有關</a:t>
            </a:r>
            <a:r>
              <a:rPr lang="zh-TW" altLang="en-US" sz="48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你和我的生死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和人類</a:t>
            </a:r>
            <a:r>
              <a:rPr lang="zh-TW" altLang="en-US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未來的命運</a:t>
            </a:r>
            <a:r>
              <a:rPr lang="en-US" altLang="zh-TW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Please do not say Fr </a:t>
            </a:r>
            <a:r>
              <a:rPr lang="en-US" altLang="zh-TW" sz="4800" dirty="0" err="1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Tsui</a:t>
            </a:r>
            <a:r>
              <a:rPr lang="en-US" altLang="zh-TW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is “talking politics” 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during the Mass. What I am talking about is the fate of our lives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future of mankind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9275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ACCAAE9-7167-4347-8047-4A9F72401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5800"/>
              </a:lnSpc>
              <a:spcBef>
                <a:spcPts val="0"/>
              </a:spcBef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我也想問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究竟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天主的旨意是什麼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信聖經的西方政要和人民</a:t>
            </a:r>
            <a:endParaRPr lang="en-US" altLang="zh-TW" sz="48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58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是怎麼想的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My question is this: What is truly God’s will? And what are in the minds of those </a:t>
            </a:r>
            <a:r>
              <a:rPr lang="en-US" altLang="zh-TW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Bible-believing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Western politicians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</a:t>
            </a:r>
            <a:r>
              <a:rPr lang="en-US" altLang="zh-TW" sz="48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general populace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</a:p>
          <a:p>
            <a:pPr algn="l">
              <a:spcBef>
                <a:spcPts val="3000"/>
              </a:spcBef>
            </a:pPr>
            <a:r>
              <a:rPr lang="zh-TW" altLang="en-US" sz="2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2000" dirty="0">
                <a:highlight>
                  <a:srgbClr val="FFCCFF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請點讚</a:t>
            </a:r>
            <a:r>
              <a:rPr lang="en-US" altLang="zh-TW" sz="2000" dirty="0">
                <a:highlight>
                  <a:srgbClr val="FFCCFF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2000" dirty="0">
                <a:highlight>
                  <a:srgbClr val="FFCCFF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轉發</a:t>
            </a:r>
            <a:r>
              <a:rPr lang="en-US" altLang="zh-TW" sz="2000" dirty="0">
                <a:highlight>
                  <a:srgbClr val="FFCCFF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2000" dirty="0">
                <a:highlight>
                  <a:srgbClr val="FFCCFF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福傳</a:t>
            </a:r>
            <a:endParaRPr lang="en-US" altLang="zh-TW" sz="2000" dirty="0">
              <a:highlight>
                <a:srgbClr val="FFCCFF"/>
              </a:highlight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944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</a:t>
            </a:r>
            <a:endParaRPr lang="zh-TW" altLang="en-US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08504" cy="6282183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為此，求你賜給你僕人一顆智慧的心，可統治你的百姓，判斷善惡；否則，誰能統治你這樣眾多的人民呢？」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因為撒羅滿求了這件事，獲得了上主的歡心。天主於是對他說：「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因為你求了這件事，而沒有為你自己求長壽，也沒有為你自己求富貴，也沒有要求你敵人的性命，單單為你自己求了智慧，為能辨明正義。</a:t>
            </a:r>
            <a:endParaRPr lang="zh-TW" altLang="en-US" sz="36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BDAEAE8-7FF4-4FA3-826E-C28511BE1E65}"/>
              </a:ext>
            </a:extLst>
          </p:cNvPr>
          <p:cNvSpPr txBox="1"/>
          <p:nvPr/>
        </p:nvSpPr>
        <p:spPr>
          <a:xfrm>
            <a:off x="7559985" y="607071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216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08504" cy="597666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我必照你的話，賞賜你一顆聰明智慧的心，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除你以外，前無古人，後無來者。」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BDAEAE8-7FF4-4FA3-826E-C28511BE1E65}"/>
              </a:ext>
            </a:extLst>
          </p:cNvPr>
          <p:cNvSpPr txBox="1"/>
          <p:nvPr/>
        </p:nvSpPr>
        <p:spPr>
          <a:xfrm>
            <a:off x="7596336" y="607071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3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08504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8:28-30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我們知道：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天主使一切，都有助於那些愛他的人，就是使那些按他的旨意蒙召的人，獲得益處。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因為他已預定：他所預選的人，要與他兒子的肖像相似，好使他兒子，在眾弟兄中作長子。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BDAEAE8-7FF4-4FA3-826E-C28511BE1E65}"/>
              </a:ext>
            </a:extLst>
          </p:cNvPr>
          <p:cNvSpPr txBox="1"/>
          <p:nvPr/>
        </p:nvSpPr>
        <p:spPr>
          <a:xfrm>
            <a:off x="7559985" y="607071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6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27958" cy="659735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天主不但召叫了他所預定的人，而且也使他所召叫的人成義，並使成義的人，分享他的光榮。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BDAEAE8-7FF4-4FA3-826E-C28511BE1E65}"/>
              </a:ext>
            </a:extLst>
          </p:cNvPr>
          <p:cNvSpPr txBox="1"/>
          <p:nvPr/>
        </p:nvSpPr>
        <p:spPr>
          <a:xfrm>
            <a:off x="7559985" y="607071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69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13:44-46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那時候，耶穌對群眾說：「天國好像藏在地裡的寶貝；人找到了，就把它藏起來，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高興地去賣掉他所有的一切，買了那塊地。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「天國好像一個尋找完美珍珠的商人；他一找到一顆寶貴的珍珠，就去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賣掉他所有的一切，買了那顆珍珠。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430665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常年期十七主日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96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真假智慧</a:t>
            </a:r>
            <a:endParaRPr lang="en-US" altLang="zh-HK" sz="9600" spc="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活出一個更豐盛的生命</a:t>
            </a: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en-US" altLang="zh-HK" sz="4000" spc="-15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9153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274F94-DFD3-49F7-9481-D8C612908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432000" indent="-457200" algn="l">
              <a:spcBef>
                <a:spcPts val="0"/>
              </a:spcBef>
              <a:spcAft>
                <a:spcPts val="2400"/>
              </a:spcAft>
            </a:pPr>
            <a:r>
              <a:rPr lang="zh-TW" altLang="en-US" sz="44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你沒有為你自己求長壽</a:t>
            </a:r>
            <a:r>
              <a:rPr lang="en-US" altLang="zh-TW" sz="44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求富貴</a:t>
            </a:r>
            <a:r>
              <a:rPr lang="en-US" altLang="zh-TW" sz="44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也沒有要求</a:t>
            </a:r>
            <a:r>
              <a:rPr lang="zh-TW" altLang="en-US" sz="4400" spc="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你敵人的性命</a:t>
            </a:r>
            <a:r>
              <a:rPr lang="en-US" altLang="zh-TW" sz="4400" spc="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400" spc="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單單為你自己求了</a:t>
            </a:r>
            <a:r>
              <a:rPr lang="zh-TW" altLang="en-US" sz="4400" spc="3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智慧</a:t>
            </a:r>
            <a:r>
              <a:rPr lang="en-US" altLang="zh-TW" sz="44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為能辨明正義</a:t>
            </a:r>
            <a:r>
              <a:rPr lang="en-US" altLang="zh-TW" sz="44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4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我必照你的話</a:t>
            </a:r>
            <a:r>
              <a:rPr lang="en-US" altLang="zh-TW" sz="44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賞賜你一顆聰明智慧的心</a:t>
            </a:r>
            <a:r>
              <a:rPr lang="en-US" altLang="zh-TW" sz="44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>
              <a:spcBef>
                <a:spcPts val="0"/>
              </a:spcBef>
              <a:spcAft>
                <a:spcPts val="24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天主使一切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都有助於那些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愛他的人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就是使那些按他的旨意蒙召的人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獲得益處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>
              <a:spcBef>
                <a:spcPts val="0"/>
              </a:spcBef>
              <a:spcAft>
                <a:spcPts val="24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高興地去</a:t>
            </a:r>
            <a:r>
              <a:rPr lang="zh-TW" altLang="en-US" sz="4000" spc="300" dirty="0">
                <a:solidFill>
                  <a:srgbClr val="00FF00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賣掉</a:t>
            </a:r>
            <a:r>
              <a:rPr lang="zh-TW" altLang="en-US" sz="4000" spc="3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他所有的一切</a:t>
            </a:r>
            <a:r>
              <a:rPr lang="en-US" altLang="zh-TW" sz="4000" spc="3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00FF00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買了</a:t>
            </a:r>
            <a:r>
              <a:rPr lang="zh-TW" altLang="en-US" sz="4000" spc="3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那塊地</a:t>
            </a:r>
            <a:r>
              <a:rPr lang="en-US" altLang="zh-TW" sz="40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賣掉</a:t>
            </a:r>
            <a:r>
              <a:rPr lang="zh-TW" altLang="en-US" sz="40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他所有的一切</a:t>
            </a:r>
            <a:r>
              <a:rPr lang="en-US" altLang="zh-TW" sz="40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買了</a:t>
            </a:r>
            <a:r>
              <a:rPr lang="zh-TW" altLang="en-US" sz="40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那顆珍珠</a:t>
            </a:r>
            <a:r>
              <a:rPr lang="en-US" altLang="zh-TW" sz="4000" dirty="0">
                <a:solidFill>
                  <a:schemeClr val="bg1"/>
                </a:solidFill>
                <a:ea typeface="華康儷粗宋" panose="020207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927666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31853</TotalTime>
  <Words>2003</Words>
  <Application>Microsoft Office PowerPoint</Application>
  <PresentationFormat>如螢幕大小 (4:3)</PresentationFormat>
  <Paragraphs>96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41" baseType="lpstr">
      <vt:lpstr>華康中黑體</vt:lpstr>
      <vt:lpstr>華康中黑體(P)</vt:lpstr>
      <vt:lpstr>華康正顏楷體W7</vt:lpstr>
      <vt:lpstr>華康正顏楷體W7(P)</vt:lpstr>
      <vt:lpstr>華康粗黑體</vt:lpstr>
      <vt:lpstr>華康龍門石碑</vt:lpstr>
      <vt:lpstr>華康儷中黑</vt:lpstr>
      <vt:lpstr>華康儷粗宋</vt:lpstr>
      <vt:lpstr>新細明體</vt:lpstr>
      <vt:lpstr>Arial</vt:lpstr>
      <vt:lpstr>Calibri</vt:lpstr>
      <vt:lpstr>Calibri Light</vt:lpstr>
      <vt:lpstr>Times New Roman</vt:lpstr>
      <vt:lpstr>Wingdings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1726</cp:revision>
  <dcterms:created xsi:type="dcterms:W3CDTF">2006-09-26T01:05:23Z</dcterms:created>
  <dcterms:modified xsi:type="dcterms:W3CDTF">2023-07-24T07:44:38Z</dcterms:modified>
</cp:coreProperties>
</file>