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757" r:id="rId3"/>
  </p:sldMasterIdLst>
  <p:notesMasterIdLst>
    <p:notesMasterId r:id="rId26"/>
  </p:notesMasterIdLst>
  <p:handoutMasterIdLst>
    <p:handoutMasterId r:id="rId27"/>
  </p:handoutMasterIdLst>
  <p:sldIdLst>
    <p:sldId id="1601" r:id="rId4"/>
    <p:sldId id="1050" r:id="rId5"/>
    <p:sldId id="1582" r:id="rId6"/>
    <p:sldId id="1471" r:id="rId7"/>
    <p:sldId id="1549" r:id="rId8"/>
    <p:sldId id="1550" r:id="rId9"/>
    <p:sldId id="1054" r:id="rId10"/>
    <p:sldId id="1413" r:id="rId11"/>
    <p:sldId id="1600" r:id="rId12"/>
    <p:sldId id="1584" r:id="rId13"/>
    <p:sldId id="1585" r:id="rId14"/>
    <p:sldId id="1586" r:id="rId15"/>
    <p:sldId id="1587" r:id="rId16"/>
    <p:sldId id="1588" r:id="rId17"/>
    <p:sldId id="1589" r:id="rId18"/>
    <p:sldId id="1590" r:id="rId19"/>
    <p:sldId id="1591" r:id="rId20"/>
    <p:sldId id="1592" r:id="rId21"/>
    <p:sldId id="1593" r:id="rId22"/>
    <p:sldId id="1594" r:id="rId23"/>
    <p:sldId id="1595" r:id="rId24"/>
    <p:sldId id="1045" r:id="rId25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9900CC"/>
    <a:srgbClr val="FF00FF"/>
    <a:srgbClr val="FF99FF"/>
    <a:srgbClr val="FFCCFF"/>
    <a:srgbClr val="99FF99"/>
    <a:srgbClr val="99CCFF"/>
    <a:srgbClr val="00CC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147" autoAdjust="0"/>
    <p:restoredTop sz="94677" autoAdjust="0"/>
  </p:normalViewPr>
  <p:slideViewPr>
    <p:cSldViewPr>
      <p:cViewPr varScale="1">
        <p:scale>
          <a:sx n="59" d="100"/>
          <a:sy n="59" d="100"/>
        </p:scale>
        <p:origin x="13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9236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365978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947539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683938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138486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8505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4351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759696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51923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644999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62710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5019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7691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58" r:id="rId1"/>
    <p:sldLayoutId id="2147489759" r:id="rId2"/>
    <p:sldLayoutId id="2147489760" r:id="rId3"/>
    <p:sldLayoutId id="2147489761" r:id="rId4"/>
    <p:sldLayoutId id="2147489762" r:id="rId5"/>
    <p:sldLayoutId id="2147489763" r:id="rId6"/>
    <p:sldLayoutId id="2147489764" r:id="rId7"/>
    <p:sldLayoutId id="2147489765" r:id="rId8"/>
    <p:sldLayoutId id="2147489766" r:id="rId9"/>
    <p:sldLayoutId id="2147489767" r:id="rId10"/>
    <p:sldLayoutId id="21474897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常年期第十六主日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7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zh-TW" altLang="en-US" sz="8800" spc="600" dirty="0">
                <a:solidFill>
                  <a:srgbClr val="FFFF00"/>
                </a:solidFill>
                <a:ea typeface="華康儷中黑" panose="020B0509000000000000" pitchFamily="49" charset="-120"/>
              </a:rPr>
              <a:t>在工作中成聖</a:t>
            </a:r>
            <a:endParaRPr lang="en-US" altLang="zh-TW" sz="8800" spc="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en-US" altLang="zh-TW" sz="44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54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祈禱是否更好的一份</a:t>
            </a:r>
            <a:r>
              <a:rPr lang="en-US" altLang="zh-TW" sz="48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en-US" altLang="zh-TW" sz="44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——</a:t>
            </a:r>
            <a:endParaRPr lang="zh-TW" altLang="en-US" sz="4400" dirty="0">
              <a:solidFill>
                <a:srgbClr val="FF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8029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4A10F52-3084-4296-9BB1-4BE253028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亞巴郎舉目一望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見有三人站在對面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就由帳幕門口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跑去迎接他們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俯伏在地說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b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「我主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如果我蒙你垂愛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……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我為你們受苦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反覺高興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因為這樣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我可在我的肉身上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為教會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基督的身體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補充基督苦難所欠缺的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瑪爾大為侍候耶穌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忙碌不已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便上前來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說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「主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我的妹妹丟下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我一個人工作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你不介意嗎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請叫她來幫助我吧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endParaRPr lang="zh-TW" alt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802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4A10F52-3084-4296-9BB1-4BE253028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亞巴郎舉目一望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見有三人站在對面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就由帳幕門口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跑去迎接他們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俯伏在地說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:</a:t>
            </a:r>
            <a:b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</a:b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「我主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如果我蒙你垂愛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……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」</a:t>
            </a:r>
            <a:endParaRPr lang="en-US" altLang="zh-TW" sz="4000" dirty="0">
              <a:solidFill>
                <a:schemeClr val="bg1"/>
              </a:solidFill>
              <a:ea typeface="華康正顏楷體W9(P)" panose="03000900000000000000" pitchFamily="66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跑去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即刻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爽快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開心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付出感情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 </a:t>
            </a:r>
            <a:r>
              <a:rPr lang="zh-TW" altLang="en-US" sz="2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福音的喜悅</a:t>
            </a:r>
            <a:endParaRPr lang="en-US" altLang="zh-TW" sz="2800" dirty="0">
              <a:solidFill>
                <a:srgbClr val="00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迎接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重視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尊敬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不是守規矩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不是一種責任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  </a:t>
            </a:r>
            <a:b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      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是 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由仁義行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 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不是 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行仁義</a:t>
            </a:r>
            <a:endParaRPr lang="en-US" altLang="zh-TW" sz="4000" dirty="0">
              <a:solidFill>
                <a:srgbClr val="FF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俯伏在地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en-US" altLang="zh-TW" sz="2400" i="1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400" i="1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見天主蒙頭 </a:t>
            </a:r>
            <a:r>
              <a:rPr lang="en-US" altLang="zh-TW" sz="2400" i="1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見人如見主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愛人靈修</a:t>
            </a:r>
            <a:endParaRPr lang="en-US" altLang="zh-TW" sz="4000" dirty="0">
              <a:solidFill>
                <a:srgbClr val="00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3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如果蒙你垂愛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以分享為榮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以服侍為樂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0126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4A10F52-3084-4296-9BB1-4BE253028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我為你們受苦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反覺高興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因為這樣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我可在我的肉身上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為教會</a:t>
            </a:r>
            <a:r>
              <a:rPr lang="en-US" altLang="zh-TW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基督的身體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正顏楷體W9(P)" panose="03000900000000000000" pitchFamily="66" charset="-120"/>
                <a:cs typeface="華康中黑體" panose="020B0509000000000000" pitchFamily="49" charset="-120"/>
              </a:rPr>
              <a:t>補充</a:t>
            </a:r>
            <a:r>
              <a:rPr lang="zh-TW" altLang="en-US" sz="40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基督苦難所欠缺的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天國應驗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在基督身上</a:t>
            </a:r>
            <a:r>
              <a:rPr lang="en-US" altLang="zh-TW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en-US" altLang="zh-TW" sz="2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already/not yet</a:t>
            </a:r>
            <a:r>
              <a:rPr lang="en-US" altLang="zh-TW" sz="24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2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已經</a:t>
            </a:r>
            <a:r>
              <a:rPr lang="en-US" altLang="zh-TW" sz="2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2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未完</a:t>
            </a:r>
            <a:r>
              <a:rPr lang="en-US" altLang="zh-TW" sz="24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也應驗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在我們身上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我們是教會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由我們開始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補充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基督所欠缺的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：讓基督用我們的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口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去宣講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用我們的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手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去建設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用我們的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心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去愛人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 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這是名副其實的 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贊天地之化育</a:t>
            </a:r>
            <a:endParaRPr lang="en-US" altLang="zh-TW" sz="4000" dirty="0">
              <a:solidFill>
                <a:schemeClr val="bg1"/>
              </a:solidFill>
              <a:highlight>
                <a:srgbClr val="FF0000"/>
              </a:highlight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5360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4A10F52-3084-4296-9BB1-4BE253028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瑪爾大為侍候耶穌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忙碌不已</a:t>
            </a:r>
            <a:r>
              <a:rPr lang="en-US" altLang="zh-TW" sz="28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忙而煩</a:t>
            </a:r>
            <a:r>
              <a:rPr lang="en-US" altLang="zh-TW" sz="28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)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便上前來說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「主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我的妹妹丟下</a:t>
            </a:r>
            <a:r>
              <a:rPr lang="zh-TW" altLang="en-US" sz="40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我一個人工作</a:t>
            </a:r>
            <a:r>
              <a:rPr lang="en-US" altLang="zh-TW" sz="40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你不介意嗎</a:t>
            </a:r>
            <a:r>
              <a:rPr lang="en-US" altLang="zh-TW" sz="40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請叫她來幫助我吧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」</a:t>
            </a:r>
            <a:endParaRPr lang="en-US" altLang="zh-TW" sz="4000" dirty="0">
              <a:solidFill>
                <a:schemeClr val="bg1"/>
              </a:solidFill>
              <a:ea typeface="華康正顏楷體W9(P)" panose="03000900000000000000" pitchFamily="66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瑪利亞選擇了更好的   </a:t>
            </a:r>
            <a:r>
              <a:rPr lang="zh-TW" altLang="en-US" sz="11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祈禱優於工作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祈禱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和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工作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兩位一體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ORA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et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LABORA</a:t>
            </a:r>
          </a:p>
          <a:p>
            <a:pPr marL="98425" indent="-19685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努力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工作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 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愛上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工作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 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享受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工作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</a:p>
          <a:p>
            <a:pPr marL="98425" indent="-196850" algn="l">
              <a:spcBef>
                <a:spcPts val="0"/>
              </a:spcBef>
              <a:spcAft>
                <a:spcPts val="600"/>
              </a:spcAft>
            </a:pPr>
            <a:r>
              <a:rPr lang="en-US" altLang="zh-TW" sz="4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在工作中成聖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4000" spc="3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讓工作成為祈禱</a:t>
            </a:r>
            <a:b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                          </a:t>
            </a:r>
            <a:r>
              <a:rPr lang="zh-TW" altLang="en-US" sz="4000" spc="3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讓祈禱聖化工作</a:t>
            </a:r>
            <a:endParaRPr lang="en-US" altLang="zh-TW" sz="4000" spc="300" dirty="0">
              <a:solidFill>
                <a:srgbClr val="00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98425" indent="-196850" algn="l">
              <a:spcBef>
                <a:spcPts val="0"/>
              </a:spcBef>
              <a:spcAft>
                <a:spcPts val="3000"/>
              </a:spcAft>
            </a:pP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更好的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=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和基督一起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同在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+</a:t>
            </a:r>
            <a:r>
              <a:rPr lang="zh-TW" altLang="en-US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奮鬥</a:t>
            </a:r>
            <a:r>
              <a:rPr lang="en-US" altLang="zh-TW" sz="4000" spc="3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</p:txBody>
      </p:sp>
      <p:sp>
        <p:nvSpPr>
          <p:cNvPr id="4" name="不等於 3">
            <a:extLst>
              <a:ext uri="{FF2B5EF4-FFF2-40B4-BE49-F238E27FC236}">
                <a16:creationId xmlns:a16="http://schemas.microsoft.com/office/drawing/2014/main" id="{25A0AA26-64BA-41CF-8699-6E1D2723EB74}"/>
              </a:ext>
            </a:extLst>
          </p:cNvPr>
          <p:cNvSpPr/>
          <p:nvPr/>
        </p:nvSpPr>
        <p:spPr>
          <a:xfrm>
            <a:off x="4644008" y="2371193"/>
            <a:ext cx="504056" cy="360040"/>
          </a:xfrm>
          <a:prstGeom prst="mathNotEqual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0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8C3F377-1A41-47B5-AB81-5CEACD048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聖德相同</a:t>
            </a:r>
            <a:r>
              <a:rPr lang="en-US" altLang="zh-TW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方法不同</a:t>
            </a:r>
            <a:r>
              <a:rPr lang="en-US" altLang="zh-TW" sz="3800" dirty="0">
                <a:ea typeface="華康儷中黑" panose="020B0509000000000000" pitchFamily="49" charset="-120"/>
              </a:rPr>
              <a:t>;</a:t>
            </a:r>
            <a:r>
              <a:rPr lang="zh-TW" altLang="en-US" sz="3800" dirty="0">
                <a:ea typeface="華康儷中黑" panose="020B0509000000000000" pitchFamily="49" charset="-120"/>
              </a:rPr>
              <a:t>在各種生活形式上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眾人都修練</a:t>
            </a:r>
            <a:r>
              <a:rPr lang="zh-TW" altLang="en-US" sz="3800" dirty="0">
                <a:highlight>
                  <a:srgbClr val="FFFF00"/>
                </a:highlight>
                <a:ea typeface="華康儷中黑" panose="020B0509000000000000" pitchFamily="49" charset="-120"/>
              </a:rPr>
              <a:t>同一聖德</a:t>
            </a:r>
            <a:r>
              <a:rPr lang="en-US" altLang="zh-TW" sz="3800" dirty="0">
                <a:ea typeface="華康儷中黑" panose="020B0509000000000000" pitchFamily="49" charset="-120"/>
              </a:rPr>
              <a:t>.</a:t>
            </a:r>
            <a:r>
              <a:rPr lang="zh-TW" altLang="en-US" sz="3800" dirty="0">
                <a:ea typeface="華康儷中黑" panose="020B0509000000000000" pitchFamily="49" charset="-120"/>
              </a:rPr>
              <a:t>沒有修道人</a:t>
            </a:r>
            <a:r>
              <a:rPr lang="en-US" altLang="zh-TW" sz="3800" dirty="0">
                <a:ea typeface="華康儷中黑" panose="020B0509000000000000" pitchFamily="49" charset="-120"/>
              </a:rPr>
              <a:t>(</a:t>
            </a:r>
            <a:r>
              <a:rPr lang="zh-TW" altLang="en-US" sz="3800" dirty="0">
                <a:ea typeface="華康儷中黑" panose="020B0509000000000000" pitchFamily="49" charset="-120"/>
              </a:rPr>
              <a:t>神父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修女</a:t>
            </a:r>
            <a:r>
              <a:rPr lang="en-US" altLang="zh-TW" sz="3800" dirty="0">
                <a:ea typeface="華康儷中黑" panose="020B0509000000000000" pitchFamily="49" charset="-120"/>
              </a:rPr>
              <a:t>)</a:t>
            </a:r>
            <a:r>
              <a:rPr lang="zh-TW" altLang="en-US" sz="3800" dirty="0">
                <a:ea typeface="華康儷中黑" panose="020B0509000000000000" pitchFamily="49" charset="-120"/>
              </a:rPr>
              <a:t>的聖德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和普通教友聖德的分別</a:t>
            </a:r>
            <a:r>
              <a:rPr lang="en-US" altLang="zh-TW" sz="3800" dirty="0">
                <a:ea typeface="華康儷中黑" panose="020B0509000000000000" pitchFamily="49" charset="-120"/>
              </a:rPr>
              <a:t>.</a:t>
            </a:r>
            <a:r>
              <a:rPr lang="en-US" altLang="zh-TW" sz="2800" dirty="0"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highlight>
                  <a:srgbClr val="FFFF00"/>
                </a:highlight>
                <a:ea typeface="華康儷中黑" panose="020B0509000000000000" pitchFamily="49" charset="-120"/>
              </a:rPr>
              <a:t>教會憲章</a:t>
            </a:r>
            <a:r>
              <a:rPr lang="en-US" altLang="zh-TW" sz="2800" dirty="0">
                <a:highlight>
                  <a:srgbClr val="FFFF00"/>
                </a:highlight>
                <a:ea typeface="華康儷中黑" panose="020B0509000000000000" pitchFamily="49" charset="-120"/>
              </a:rPr>
              <a:t>41</a:t>
            </a:r>
            <a:r>
              <a:rPr lang="en-US" altLang="zh-TW" sz="2800" dirty="0">
                <a:ea typeface="華康儷中黑" panose="020B0509000000000000" pitchFamily="49" charset="-12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altLang="zh-TW" sz="3800" b="1" dirty="0"/>
              <a:t>Many paths lead to the same holiness.</a:t>
            </a:r>
            <a:r>
              <a:rPr lang="en-US" altLang="zh-TW" sz="3800" dirty="0"/>
              <a:t> Regardless of one's state of life or occupation, </a:t>
            </a:r>
            <a:r>
              <a:rPr lang="en-US" altLang="zh-TW" sz="3800" dirty="0">
                <a:solidFill>
                  <a:srgbClr val="FF0000"/>
                </a:solidFill>
              </a:rPr>
              <a:t>all are called to cultivate the </a:t>
            </a:r>
            <a:r>
              <a:rPr lang="en-US" altLang="zh-TW" sz="3800" b="1" i="1" dirty="0">
                <a:solidFill>
                  <a:srgbClr val="FF0000"/>
                </a:solidFill>
              </a:rPr>
              <a:t>same</a:t>
            </a:r>
            <a:r>
              <a:rPr lang="en-US" altLang="zh-TW" sz="3800" b="1" dirty="0">
                <a:solidFill>
                  <a:srgbClr val="FF0000"/>
                </a:solidFill>
              </a:rPr>
              <a:t> </a:t>
            </a:r>
            <a:r>
              <a:rPr lang="en-US" altLang="zh-TW" sz="3800" dirty="0">
                <a:solidFill>
                  <a:srgbClr val="FF0000"/>
                </a:solidFill>
              </a:rPr>
              <a:t>holiness. </a:t>
            </a:r>
            <a:r>
              <a:rPr lang="en-US" altLang="zh-TW" sz="3800" dirty="0"/>
              <a:t>There is no distinction between the holiness of those in consecrated life (priests, religious) and that of the laity. </a:t>
            </a:r>
            <a:r>
              <a:rPr lang="en-US" altLang="zh-TW" sz="2800" dirty="0"/>
              <a:t>(Lumen Gentium 41)</a:t>
            </a:r>
            <a:endParaRPr lang="en-US" altLang="zh-TW" sz="28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5423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8C3F377-1A41-47B5-AB81-5CEACD048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5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主教</a:t>
            </a:r>
            <a:r>
              <a:rPr lang="en-US" altLang="zh-TW" sz="2800" dirty="0"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</a:rPr>
              <a:t>教宗</a:t>
            </a:r>
            <a:r>
              <a:rPr lang="en-US" altLang="zh-TW" sz="2800" dirty="0">
                <a:ea typeface="華康儷中黑" panose="020B0509000000000000" pitchFamily="49" charset="-120"/>
              </a:rPr>
              <a:t>,</a:t>
            </a:r>
            <a:r>
              <a:rPr lang="zh-TW" altLang="en-US" sz="2800" dirty="0">
                <a:ea typeface="華康儷中黑" panose="020B0509000000000000" pitchFamily="49" charset="-120"/>
              </a:rPr>
              <a:t>樞機</a:t>
            </a:r>
            <a:r>
              <a:rPr lang="en-US" altLang="zh-TW" sz="2800" dirty="0">
                <a:ea typeface="華康儷中黑" panose="020B0509000000000000" pitchFamily="49" charset="-120"/>
              </a:rPr>
              <a:t>,</a:t>
            </a:r>
            <a:r>
              <a:rPr lang="zh-TW" altLang="en-US" sz="2800" dirty="0">
                <a:ea typeface="華康儷中黑" panose="020B0509000000000000" pitchFamily="49" charset="-120"/>
              </a:rPr>
              <a:t>總主教</a:t>
            </a:r>
            <a:r>
              <a:rPr lang="en-US" altLang="zh-TW" sz="2800" dirty="0">
                <a:ea typeface="華康儷中黑" panose="020B0509000000000000" pitchFamily="49" charset="-120"/>
              </a:rPr>
              <a:t>,</a:t>
            </a:r>
            <a:r>
              <a:rPr lang="zh-TW" altLang="en-US" sz="2800" dirty="0">
                <a:ea typeface="華康儷中黑" panose="020B0509000000000000" pitchFamily="49" charset="-120"/>
              </a:rPr>
              <a:t>都是主教</a:t>
            </a:r>
            <a:r>
              <a:rPr lang="en-US" altLang="zh-TW" sz="2800" dirty="0">
                <a:ea typeface="華康儷中黑" panose="020B0509000000000000" pitchFamily="49" charset="-120"/>
              </a:rPr>
              <a:t>)</a:t>
            </a:r>
            <a:r>
              <a:rPr lang="zh-TW" altLang="en-US" sz="3600" dirty="0">
                <a:ea typeface="華康儷中黑" panose="020B0509000000000000" pitchFamily="49" charset="-120"/>
              </a:rPr>
              <a:t>應該聖善地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慷慨地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謙遜地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堅毅地實踐自己的職務</a:t>
            </a:r>
            <a:r>
              <a:rPr lang="en-US" altLang="zh-TW" sz="3600" dirty="0">
                <a:ea typeface="華康儷中黑" panose="020B0509000000000000" pitchFamily="49" charset="-120"/>
              </a:rPr>
              <a:t>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如此盡職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為他們本人就是一種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卓越的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成聖方法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  <a:r>
              <a:rPr lang="zh-TW" altLang="en-US" sz="3600" dirty="0">
                <a:ea typeface="華康儷中黑" panose="020B0509000000000000" pitchFamily="49" charset="-120"/>
              </a:rPr>
              <a:t>善盡職務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可達聖德最高峰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不必外求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3800"/>
              </a:lnSpc>
              <a:spcBef>
                <a:spcPts val="0"/>
              </a:spcBef>
            </a:pPr>
            <a:r>
              <a:rPr lang="en-US" altLang="zh-TW" sz="3500" spc="-100" dirty="0">
                <a:ea typeface="華康儷中黑" panose="020B0509000000000000" pitchFamily="49" charset="-120"/>
              </a:rPr>
              <a:t>Bishops </a:t>
            </a:r>
            <a:r>
              <a:rPr lang="en-US" altLang="zh-TW" sz="2800" spc="-100" dirty="0">
                <a:ea typeface="華康儷中黑" panose="020B0509000000000000" pitchFamily="49" charset="-120"/>
              </a:rPr>
              <a:t>(including the Pope, Cardinals, and Archbishops, who are all bishops)  </a:t>
            </a:r>
            <a:r>
              <a:rPr lang="en-US" altLang="zh-TW" sz="3600" spc="-100" dirty="0">
                <a:ea typeface="華康儷中黑" panose="020B0509000000000000" pitchFamily="49" charset="-120"/>
              </a:rPr>
              <a:t>should fulfill their office with holiness, generosity, humility, and fortitude.  For them, the faithful execution of this duty </a:t>
            </a:r>
            <a:r>
              <a:rPr lang="en-US" altLang="zh-TW" sz="3600" b="1" i="1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itself</a:t>
            </a:r>
            <a:r>
              <a:rPr lang="en-US" altLang="zh-TW" sz="36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TW" sz="3600" spc="-100" dirty="0">
                <a:ea typeface="華康儷中黑" panose="020B0509000000000000" pitchFamily="49" charset="-120"/>
              </a:rPr>
              <a:t>constitutes a preeminent means of sanctification. By fulfilling their duties perfectly, they can reach the </a:t>
            </a:r>
            <a:r>
              <a:rPr lang="en-US" altLang="zh-TW" sz="36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summit of holiness </a:t>
            </a:r>
            <a:r>
              <a:rPr lang="en-US" altLang="zh-TW" sz="3600" spc="-100" dirty="0">
                <a:ea typeface="華康儷中黑" panose="020B0509000000000000" pitchFamily="49" charset="-120"/>
              </a:rPr>
              <a:t>– </a:t>
            </a:r>
            <a:r>
              <a:rPr lang="en-US" altLang="zh-TW" sz="36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requiring no pursuit beyond these duties</a:t>
            </a:r>
            <a:r>
              <a:rPr lang="en-US" altLang="zh-TW" sz="3600" spc="-100" dirty="0">
                <a:solidFill>
                  <a:srgbClr val="9900CC"/>
                </a:solidFill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748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8C3F377-1A41-47B5-AB81-5CEACD048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主教和司鐸</a:t>
            </a:r>
            <a:r>
              <a:rPr lang="zh-TW" altLang="en-US" sz="3600" dirty="0">
                <a:ea typeface="華康儷中黑" panose="020B0509000000000000" pitchFamily="49" charset="-120"/>
              </a:rPr>
              <a:t>應該在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履行每天的職務時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增長愛主愛人之德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  <a:r>
              <a:rPr lang="zh-TW" altLang="en-US" sz="3600" dirty="0">
                <a:ea typeface="華康儷中黑" panose="020B0509000000000000" pitchFamily="49" charset="-120"/>
              </a:rPr>
              <a:t>不為傳教的辛苦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危險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艱難所困阻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反要利用這些機會邁向更高的聖德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ea typeface="華康儷中黑" panose="020B0509000000000000" pitchFamily="49" charset="-120"/>
              </a:rPr>
              <a:t>所以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痛苦是天主的祝福</a:t>
            </a:r>
            <a:r>
              <a:rPr lang="en-US" altLang="zh-TW" sz="2800" dirty="0"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</a:rPr>
              <a:t>不只是化了妝的祝福</a:t>
            </a:r>
            <a:r>
              <a:rPr lang="en-US" altLang="zh-TW" sz="2800" dirty="0">
                <a:ea typeface="華康儷中黑" panose="020B0509000000000000" pitchFamily="49" charset="-120"/>
              </a:rPr>
              <a:t>).</a:t>
            </a:r>
          </a:p>
          <a:p>
            <a:pPr>
              <a:lnSpc>
                <a:spcPts val="3900"/>
              </a:lnSpc>
              <a:spcBef>
                <a:spcPts val="0"/>
              </a:spcBef>
            </a:pPr>
            <a:r>
              <a:rPr lang="en-US" altLang="zh-TW" sz="3600" spc="-100" dirty="0">
                <a:ea typeface="華康儷中黑" panose="020B0509000000000000" pitchFamily="49" charset="-120"/>
              </a:rPr>
              <a:t>Bishops and priests should grow daily in love for God and neighbor through their very participation in their duties. They should not be </a:t>
            </a:r>
            <a:r>
              <a:rPr lang="en-US" altLang="zh-TW" sz="36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discouraged</a:t>
            </a:r>
            <a:r>
              <a:rPr lang="en-US" altLang="zh-TW" sz="3600" spc="-100" dirty="0">
                <a:ea typeface="華康儷中黑" panose="020B0509000000000000" pitchFamily="49" charset="-120"/>
              </a:rPr>
              <a:t> by the toils, dangers, and hardships of their apostolate; rather, they must use these as opportunities to </a:t>
            </a:r>
            <a:r>
              <a:rPr lang="en-US" altLang="zh-TW" sz="36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ascend to greater holiness</a:t>
            </a:r>
            <a:r>
              <a:rPr lang="en-US" altLang="zh-TW" sz="3600" spc="-100" dirty="0">
                <a:ea typeface="華康儷中黑" panose="020B0509000000000000" pitchFamily="49" charset="-120"/>
              </a:rPr>
              <a:t>. Thus, suffering or hardship is God's blessing, </a:t>
            </a:r>
            <a:r>
              <a:rPr lang="en-US" altLang="zh-TW" sz="3600" spc="-100" dirty="0">
                <a:solidFill>
                  <a:srgbClr val="0000FF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not merely a blessing in disguise</a:t>
            </a:r>
            <a:r>
              <a:rPr lang="en-US" altLang="zh-TW" sz="3600" spc="-100" dirty="0"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5327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8C3F377-1A41-47B5-AB81-5CEACD048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夫婦與父母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應該遵循他們自己的道路</a:t>
            </a:r>
            <a:br>
              <a:rPr lang="en-US" altLang="zh-TW" sz="3800" dirty="0">
                <a:ea typeface="華康儷中黑" panose="020B0509000000000000" pitchFamily="49" charset="-120"/>
              </a:rPr>
            </a:br>
            <a:r>
              <a:rPr lang="en-US" altLang="zh-TW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(</a:t>
            </a:r>
            <a:r>
              <a:rPr lang="zh-TW" altLang="en-US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走自己的路</a:t>
            </a:r>
            <a:r>
              <a:rPr lang="en-US" altLang="zh-TW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)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以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忠實的愛情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彼此扶助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br>
              <a:rPr lang="en-US" altLang="zh-TW" sz="3800" dirty="0">
                <a:ea typeface="華康儷中黑" panose="020B0509000000000000" pitchFamily="49" charset="-120"/>
              </a:rPr>
            </a:b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教導子女</a:t>
            </a:r>
            <a:r>
              <a:rPr lang="en-US" altLang="zh-TW" sz="3800" dirty="0">
                <a:ea typeface="華康儷中黑" panose="020B0509000000000000" pitchFamily="49" charset="-120"/>
              </a:rPr>
              <a:t>.</a:t>
            </a:r>
            <a:r>
              <a:rPr lang="zh-TW" altLang="en-US" sz="3800" dirty="0">
                <a:ea typeface="華康儷中黑" panose="020B0509000000000000" pitchFamily="49" charset="-120"/>
              </a:rPr>
              <a:t>不離不棄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終身相守</a:t>
            </a:r>
            <a:r>
              <a:rPr lang="en-US" altLang="zh-TW" sz="3800" dirty="0">
                <a:ea typeface="華康儷中黑" panose="020B0509000000000000" pitchFamily="49" charset="-120"/>
              </a:rPr>
              <a:t>;</a:t>
            </a:r>
            <a:br>
              <a:rPr lang="en-US" altLang="zh-TW" sz="3800" dirty="0">
                <a:ea typeface="華康儷中黑" panose="020B0509000000000000" pitchFamily="49" charset="-120"/>
              </a:rPr>
            </a:br>
            <a:r>
              <a:rPr lang="zh-TW" altLang="en-US" sz="3800" dirty="0">
                <a:ea typeface="華康儷中黑" panose="020B0509000000000000" pitchFamily="49" charset="-120"/>
              </a:rPr>
              <a:t>藉著教導子女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同時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自我增值</a:t>
            </a:r>
            <a:r>
              <a:rPr lang="en-US" altLang="zh-TW" sz="38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3800"/>
              </a:lnSpc>
              <a:spcBef>
                <a:spcPts val="0"/>
              </a:spcBef>
            </a:pPr>
            <a:r>
              <a:rPr lang="en-US" altLang="zh-TW" sz="3800" dirty="0">
                <a:ea typeface="華康儷中黑" panose="020B0509000000000000" pitchFamily="49" charset="-120"/>
              </a:rPr>
              <a:t>Married couples and parents should follow their own path: sustaining each other with </a:t>
            </a:r>
            <a:r>
              <a:rPr lang="en-US" altLang="zh-TW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faithful love </a:t>
            </a:r>
            <a:r>
              <a:rPr lang="en-US" altLang="zh-TW" sz="3800" dirty="0">
                <a:ea typeface="華康儷中黑" panose="020B0509000000000000" pitchFamily="49" charset="-120"/>
              </a:rPr>
              <a:t>throughout their lives, and </a:t>
            </a:r>
            <a:r>
              <a:rPr lang="en-US" altLang="zh-TW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educating their children</a:t>
            </a:r>
            <a:r>
              <a:rPr lang="en-US" altLang="zh-TW" sz="3800" dirty="0">
                <a:ea typeface="華康儷中黑" panose="020B0509000000000000" pitchFamily="49" charset="-120"/>
              </a:rPr>
              <a:t>. They fulfill their call to holiness through </a:t>
            </a:r>
            <a:r>
              <a:rPr lang="en-US" altLang="zh-TW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lifelong fidelity</a:t>
            </a:r>
            <a:r>
              <a:rPr lang="en-US" altLang="zh-TW" sz="3800" dirty="0">
                <a:ea typeface="華康儷中黑" panose="020B0509000000000000" pitchFamily="49" charset="-120"/>
              </a:rPr>
              <a:t> and mutual support, while guiding their children and continually </a:t>
            </a:r>
            <a:br>
              <a:rPr lang="en-US" altLang="zh-TW" sz="3800" dirty="0">
                <a:ea typeface="華康儷中黑" panose="020B0509000000000000" pitchFamily="49" charset="-120"/>
              </a:rPr>
            </a:br>
            <a:r>
              <a:rPr lang="en-US" altLang="zh-TW" sz="3800" dirty="0">
                <a:ea typeface="華康儷中黑" panose="020B0509000000000000" pitchFamily="49" charset="-120"/>
              </a:rPr>
              <a:t>growing in virtue </a:t>
            </a:r>
            <a:r>
              <a:rPr lang="en-US" altLang="zh-TW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themselves.</a:t>
            </a:r>
          </a:p>
        </p:txBody>
      </p:sp>
    </p:spTree>
    <p:extLst>
      <p:ext uri="{BB962C8B-B14F-4D97-AF65-F5344CB8AC3E}">
        <p14:creationId xmlns:p14="http://schemas.microsoft.com/office/powerpoint/2010/main" val="1332469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8C3F377-1A41-47B5-AB81-5CEACD048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勞動的人們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應該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藉著人力操作來使自已成全</a:t>
            </a:r>
            <a:r>
              <a:rPr lang="en-US" altLang="zh-TW" sz="2800" dirty="0"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</a:rPr>
              <a:t>也是善盡本分</a:t>
            </a:r>
            <a:r>
              <a:rPr lang="en-US" altLang="zh-TW" sz="2800" dirty="0">
                <a:ea typeface="華康儷中黑" panose="020B0509000000000000" pitchFamily="49" charset="-120"/>
              </a:rPr>
              <a:t>),</a:t>
            </a:r>
            <a:r>
              <a:rPr lang="zh-TW" altLang="en-US" sz="3800" dirty="0">
                <a:ea typeface="華康儷中黑" panose="020B0509000000000000" pitchFamily="49" charset="-120"/>
              </a:rPr>
              <a:t>提高整個社會及生產的水準</a:t>
            </a:r>
            <a:endParaRPr lang="en-US" altLang="zh-TW" sz="38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TW" sz="2800" dirty="0"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</a:rPr>
              <a:t>包括中國的四個現代化</a:t>
            </a:r>
            <a:r>
              <a:rPr lang="en-US" altLang="zh-TW" sz="2800" dirty="0">
                <a:ea typeface="華康儷中黑" panose="020B0509000000000000" pitchFamily="49" charset="-120"/>
              </a:rPr>
              <a:t>:</a:t>
            </a:r>
            <a:r>
              <a:rPr lang="zh-TW" altLang="en-US" sz="2800" dirty="0">
                <a:ea typeface="華康儷中黑" panose="020B0509000000000000" pitchFamily="49" charset="-120"/>
              </a:rPr>
              <a:t>工業</a:t>
            </a:r>
            <a:r>
              <a:rPr lang="en-US" altLang="zh-TW" sz="2800" dirty="0">
                <a:ea typeface="華康儷中黑" panose="020B0509000000000000" pitchFamily="49" charset="-120"/>
              </a:rPr>
              <a:t>,</a:t>
            </a:r>
            <a:r>
              <a:rPr lang="zh-TW" altLang="en-US" sz="2800" dirty="0">
                <a:ea typeface="華康儷中黑" panose="020B0509000000000000" pitchFamily="49" charset="-120"/>
              </a:rPr>
              <a:t>農業</a:t>
            </a:r>
            <a:r>
              <a:rPr lang="en-US" altLang="zh-TW" sz="2800" dirty="0">
                <a:ea typeface="華康儷中黑" panose="020B0509000000000000" pitchFamily="49" charset="-120"/>
              </a:rPr>
              <a:t>,</a:t>
            </a:r>
            <a:r>
              <a:rPr lang="zh-TW" altLang="en-US" sz="2800" dirty="0">
                <a:ea typeface="華康儷中黑" panose="020B0509000000000000" pitchFamily="49" charset="-120"/>
              </a:rPr>
              <a:t>國防</a:t>
            </a:r>
            <a:r>
              <a:rPr lang="en-US" altLang="zh-TW" sz="2800" dirty="0">
                <a:ea typeface="華康儷中黑" panose="020B0509000000000000" pitchFamily="49" charset="-120"/>
              </a:rPr>
              <a:t>,</a:t>
            </a:r>
            <a:r>
              <a:rPr lang="zh-TW" altLang="en-US" sz="2800" dirty="0">
                <a:ea typeface="華康儷中黑" panose="020B0509000000000000" pitchFamily="49" charset="-120"/>
              </a:rPr>
              <a:t>科技</a:t>
            </a:r>
            <a:r>
              <a:rPr lang="en-US" altLang="zh-TW" sz="2800" dirty="0">
                <a:ea typeface="華康儷中黑" panose="020B0509000000000000" pitchFamily="49" charset="-120"/>
              </a:rPr>
              <a:t>),</a:t>
            </a:r>
            <a:r>
              <a:rPr lang="zh-TW" altLang="en-US" sz="3800" dirty="0">
                <a:ea typeface="華康儷中黑" panose="020B0509000000000000" pitchFamily="49" charset="-120"/>
              </a:rPr>
              <a:t>以實在的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愛德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歡樂的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切望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彼此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擔待</a:t>
            </a:r>
            <a:r>
              <a:rPr lang="en-US" altLang="zh-TW" sz="3800" dirty="0">
                <a:ea typeface="華康儷中黑" panose="020B0509000000000000" pitchFamily="49" charset="-120"/>
              </a:rPr>
              <a:t>.</a:t>
            </a:r>
            <a:r>
              <a:rPr lang="zh-TW" altLang="en-US" sz="3800" dirty="0">
                <a:ea typeface="華康儷中黑" panose="020B0509000000000000" pitchFamily="49" charset="-120"/>
              </a:rPr>
              <a:t>以增進聖德</a:t>
            </a:r>
            <a:r>
              <a:rPr lang="en-US" altLang="zh-TW" sz="3800" dirty="0">
                <a:ea typeface="華康儷中黑" panose="020B0509000000000000" pitchFamily="49" charset="-120"/>
              </a:rPr>
              <a:t>.</a:t>
            </a:r>
          </a:p>
          <a:p>
            <a:r>
              <a:rPr lang="en-US" altLang="zh-TW" sz="3600" spc="-100" dirty="0">
                <a:solidFill>
                  <a:srgbClr val="FF0000"/>
                </a:solidFill>
              </a:rPr>
              <a:t>Those who labor </a:t>
            </a:r>
            <a:r>
              <a:rPr lang="en-US" altLang="zh-TW" sz="3600" spc="-100" dirty="0"/>
              <a:t>should achieve their own perfection </a:t>
            </a:r>
            <a:r>
              <a:rPr lang="en-US" altLang="zh-TW" sz="3600" i="1" spc="-100" dirty="0">
                <a:solidFill>
                  <a:srgbClr val="FF0000"/>
                </a:solidFill>
              </a:rPr>
              <a:t>through their </a:t>
            </a:r>
            <a:r>
              <a:rPr lang="en-US" altLang="zh-TW" sz="3600" b="1" i="1" spc="-100" dirty="0">
                <a:solidFill>
                  <a:srgbClr val="FF0000"/>
                </a:solidFill>
              </a:rPr>
              <a:t>work</a:t>
            </a:r>
            <a:r>
              <a:rPr lang="en-US" altLang="zh-TW" sz="3600" spc="-100" dirty="0"/>
              <a:t>, elevating society and the standard of living </a:t>
            </a:r>
            <a:r>
              <a:rPr lang="en-US" altLang="zh-TW" sz="2800" spc="-100" dirty="0"/>
              <a:t>(including China's Four Modernizations: Industrial, Agricultural, National Defense, and Science and Technology.)</a:t>
            </a:r>
            <a:r>
              <a:rPr lang="en-US" altLang="zh-TW" sz="3600" i="1" spc="-100" dirty="0"/>
              <a:t> </a:t>
            </a:r>
            <a:r>
              <a:rPr lang="en-US" altLang="zh-TW" sz="3600" spc="-100" dirty="0"/>
              <a:t>Through genuine charity, joyful hope, and bearing one another's burdens, </a:t>
            </a:r>
            <a:r>
              <a:rPr lang="en-US" altLang="zh-TW" sz="3600" spc="-100" dirty="0">
                <a:solidFill>
                  <a:srgbClr val="FF0000"/>
                </a:solidFill>
              </a:rPr>
              <a:t>they advance in holiness</a:t>
            </a:r>
            <a:r>
              <a:rPr lang="en-US" altLang="zh-TW" sz="3600" spc="-100" dirty="0"/>
              <a:t>.</a:t>
            </a:r>
            <a:endParaRPr lang="zh-TW" altLang="zh-TW" sz="3600" spc="-100" dirty="0"/>
          </a:p>
        </p:txBody>
      </p:sp>
    </p:spTree>
    <p:extLst>
      <p:ext uri="{BB962C8B-B14F-4D97-AF65-F5344CB8AC3E}">
        <p14:creationId xmlns:p14="http://schemas.microsoft.com/office/powerpoint/2010/main" val="3356400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8C3F377-1A41-47B5-AB81-5CEACD048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而且要從每天的勞作中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升高到傳教的聖德境界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ea typeface="華康儷中黑" panose="020B0509000000000000" pitchFamily="49" charset="-120"/>
              </a:rPr>
              <a:t>聖沙勿略用行動傳教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聖女小德蘭用祈禱傳教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現在更可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藉勞動去傳教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r>
              <a:rPr lang="en-US" altLang="zh-TW" sz="4000" dirty="0"/>
              <a:t>Moreover, they can transform their daily labor into the realm of </a:t>
            </a:r>
            <a:r>
              <a:rPr lang="en-US" altLang="zh-TW" sz="4000" dirty="0">
                <a:solidFill>
                  <a:srgbClr val="FF0000"/>
                </a:solidFill>
              </a:rPr>
              <a:t>apostolic holiness</a:t>
            </a:r>
            <a:r>
              <a:rPr lang="en-US" altLang="zh-TW" sz="4000" dirty="0"/>
              <a:t>. Just as St. Francis </a:t>
            </a:r>
            <a:r>
              <a:rPr lang="en-US" altLang="zh-TW" sz="4000" dirty="0">
                <a:solidFill>
                  <a:srgbClr val="FF0000"/>
                </a:solidFill>
              </a:rPr>
              <a:t>Xavier</a:t>
            </a:r>
            <a:r>
              <a:rPr lang="en-US" altLang="zh-TW" sz="4000" dirty="0"/>
              <a:t> evangelized through action (preaching etc.) and St. Thérèse of </a:t>
            </a:r>
            <a:r>
              <a:rPr lang="en-US" altLang="zh-TW" sz="4000" dirty="0">
                <a:solidFill>
                  <a:srgbClr val="FF0000"/>
                </a:solidFill>
              </a:rPr>
              <a:t>Lisieux</a:t>
            </a:r>
            <a:r>
              <a:rPr lang="en-US" altLang="zh-TW" sz="4000" dirty="0"/>
              <a:t> through prayer, </a:t>
            </a:r>
            <a:r>
              <a:rPr lang="en-US" altLang="zh-TW" sz="4000" dirty="0">
                <a:solidFill>
                  <a:srgbClr val="FF0000"/>
                </a:solidFill>
              </a:rPr>
              <a:t>we too can </a:t>
            </a:r>
          </a:p>
          <a:p>
            <a:pPr>
              <a:spcBef>
                <a:spcPts val="0"/>
              </a:spcBef>
            </a:pPr>
            <a:r>
              <a:rPr lang="en-US" altLang="zh-TW" sz="4000" b="1" i="1" dirty="0">
                <a:solidFill>
                  <a:srgbClr val="FF0000"/>
                </a:solidFill>
              </a:rPr>
              <a:t>evangelize through our work</a:t>
            </a:r>
            <a:r>
              <a:rPr lang="en-US" altLang="zh-TW" sz="4000" dirty="0">
                <a:solidFill>
                  <a:srgbClr val="FF0000"/>
                </a:solidFill>
              </a:rPr>
              <a:t>.</a:t>
            </a:r>
            <a:endParaRPr lang="zh-TW" altLang="zh-TW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135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498511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恭讀創世紀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18:1-10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天正熱的時候，亞巴郎坐在帳幕門口；上主在瑪默勒橡樹林那裡，給亞巴郎顯現出來。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亞巴郎舉目一望，見有三人站在對面，就由帳幕門口，跑去迎接他們，俯伏在地，說：「我主，如果我蒙你垂愛，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請你不要由你僕人這裡走過；容我叫人拿點水來，洗洗你們的腳；然後，請在樹下休息休息。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1/3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8C3F377-1A41-47B5-AB81-5CEACD048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" panose="020B0509000000000000" pitchFamily="49" charset="-120"/>
              </a:rPr>
              <a:t>因此</a:t>
            </a:r>
            <a:r>
              <a:rPr lang="en-US" altLang="zh-TW" sz="3600" dirty="0"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ea typeface="華康儷中黑" panose="020B0509000000000000" pitchFamily="49" charset="-120"/>
              </a:rPr>
              <a:t>所有的基督信徒</a:t>
            </a:r>
            <a:r>
              <a:rPr lang="en-US" altLang="zh-TW" sz="2800" dirty="0"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</a:rPr>
              <a:t>由教宗至平信徒</a:t>
            </a:r>
            <a:r>
              <a:rPr lang="en-US" altLang="zh-TW" sz="2800" dirty="0">
                <a:ea typeface="華康儷中黑" panose="020B0509000000000000" pitchFamily="49" charset="-120"/>
              </a:rPr>
              <a:t>),</a:t>
            </a:r>
            <a:r>
              <a:rPr lang="zh-TW" altLang="en-US" sz="3600" dirty="0">
                <a:ea typeface="華康儷中黑" panose="020B0509000000000000" pitchFamily="49" charset="-120"/>
              </a:rPr>
              <a:t>在自己的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生活方式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職位</a:t>
            </a:r>
            <a:r>
              <a:rPr lang="zh-TW" altLang="en-US" sz="3600" dirty="0">
                <a:ea typeface="華康儷中黑" panose="020B0509000000000000" pitchFamily="49" charset="-120"/>
              </a:rPr>
              <a:t>與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環境內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並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通過這一切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" panose="020B0509000000000000" pitchFamily="49" charset="-120"/>
              </a:rPr>
              <a:t>以信德精神從天父手中承受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並和</a:t>
            </a:r>
            <a:endParaRPr lang="en-US" altLang="zh-TW" sz="36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ea typeface="華康儷中黑" panose="020B0509000000000000" pitchFamily="49" charset="-120"/>
              </a:rPr>
              <a:t>天主聖意合作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在世俗服務中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每日增進聖德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</a:p>
          <a:p>
            <a:r>
              <a:rPr lang="en-US" altLang="zh-TW" dirty="0"/>
              <a:t>Therefore, all the Christian faithful – from the Pope to the layperson – grow in holiness daily </a:t>
            </a:r>
            <a:r>
              <a:rPr lang="en-US" altLang="zh-TW" b="1" i="1" dirty="0">
                <a:solidFill>
                  <a:srgbClr val="FF0000"/>
                </a:solidFill>
              </a:rPr>
              <a:t>within</a:t>
            </a:r>
            <a:r>
              <a:rPr lang="en-US" altLang="zh-TW" dirty="0"/>
              <a:t> their specific lifestyle, duties, and circumstances, and indeed </a:t>
            </a:r>
            <a:r>
              <a:rPr lang="en-US" altLang="zh-TW" b="1" dirty="0">
                <a:solidFill>
                  <a:srgbClr val="FF0000"/>
                </a:solidFill>
              </a:rPr>
              <a:t>through</a:t>
            </a:r>
            <a:r>
              <a:rPr lang="en-US" altLang="zh-TW" dirty="0"/>
              <a:t> all these things. By accepting all things with faith from the hand of their Heavenly Father and cooperating with His divine will, </a:t>
            </a:r>
            <a:r>
              <a:rPr lang="en-US" altLang="zh-TW" dirty="0">
                <a:solidFill>
                  <a:srgbClr val="FF0000"/>
                </a:solidFill>
              </a:rPr>
              <a:t>they sanctify themselves through their 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</a:rPr>
              <a:t>secular service</a:t>
            </a:r>
            <a:r>
              <a:rPr lang="en-US" altLang="zh-TW" dirty="0">
                <a:solidFill>
                  <a:srgbClr val="FF0000"/>
                </a:solidFill>
              </a:rPr>
              <a:t>.</a:t>
            </a:r>
            <a:endParaRPr lang="zh-TW" altLang="zh-TW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112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8C3F377-1A41-47B5-AB81-5CEACD048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所以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靈修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祈禱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讀聖經</a:t>
            </a:r>
            <a:r>
              <a:rPr lang="zh-TW" altLang="en-US" sz="4000" dirty="0">
                <a:ea typeface="華康儷中黑" panose="020B0509000000000000" pitchFamily="49" charset="-120"/>
              </a:rPr>
              <a:t>等之所以能使人成聖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是因為它們能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助人善盡本分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人是在善盡本分時成聖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力行方有真信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700"/>
              </a:lnSpc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Thus, spiritual formation, prayer, and Scripture reading lead to holiness precisely because they aid the faithful in 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perfectly fulfilling their duties</a:t>
            </a:r>
            <a:r>
              <a:rPr lang="en-US" altLang="zh-TW" sz="4400" dirty="0">
                <a:ea typeface="華康儷中黑" panose="020B0509000000000000" pitchFamily="49" charset="-120"/>
              </a:rPr>
              <a:t>; it is in this faithful fulfillment of duty that one is sanctified. For effortful action begets true faith.</a:t>
            </a:r>
          </a:p>
          <a:p>
            <a:pPr algn="l">
              <a:lnSpc>
                <a:spcPts val="2200"/>
              </a:lnSpc>
              <a:spcBef>
                <a:spcPts val="0"/>
              </a:spcBef>
            </a:pPr>
            <a:r>
              <a:rPr lang="zh-TW" altLang="en-US" sz="1800" dirty="0">
                <a:ea typeface="華康儷中黑" panose="020B0509000000000000" pitchFamily="49" charset="-120"/>
              </a:rPr>
              <a:t>                                                                                                          </a:t>
            </a:r>
            <a:r>
              <a:rPr lang="zh-TW" altLang="en-US" sz="1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默讚</a:t>
            </a:r>
            <a:r>
              <a:rPr lang="en-US" altLang="zh-TW" sz="1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1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留言</a:t>
            </a:r>
            <a:r>
              <a:rPr lang="en-US" altLang="zh-TW" sz="1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1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傳</a:t>
            </a:r>
            <a:r>
              <a:rPr lang="en-US" altLang="zh-TW" sz="1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share</a:t>
            </a:r>
            <a:endParaRPr lang="zh-TW" altLang="en-US" sz="1800" dirty="0">
              <a:solidFill>
                <a:srgbClr val="FF0000"/>
              </a:solidFill>
              <a:highlight>
                <a:srgbClr val="FFFF00"/>
              </a:highlight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1704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好 天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spc="20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</a:t>
            </a:r>
            <a:r>
              <a:rPr lang="zh-TW" altLang="en-US" sz="5400" spc="200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你戰勝一切困難</a:t>
            </a:r>
            <a:endParaRPr lang="en-US" altLang="zh-TW" sz="5400" spc="20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381328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你們既然路過你僕人這裡，等我拿點餅來；請吃點點心，然後再走。」那三人答說：「就照你所說的，做吧！」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亞巴郎趕快進入帳幕，走到撒辣前，說：「你快拿三斗細麵，和一和，做些餅。」於是，亞巴郎又跑到牛群中，選了一頭又嫩又肥的牛犢，交給僕人，要他趕快煮好。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亞巴郎就拿了乳酪和牛奶，及預備好了的牛犢，擺在那三人面前；</a:t>
            </a: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1BDD15B-87BF-48E8-BCA1-898029BF5414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2/3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5872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381328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他們吃的時候，亞巴郎在樹下侍候。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那三人對亞巴郎說：「你的妻子撒辣在那裡？」他答說：「在帳幕裡。」其中一位說：「明年此時，我必回到你這裡，那時，你的妻子撒辣，要有一個兒子。」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1BDD15B-87BF-48E8-BCA1-898029BF5414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3/3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FB274FB-2D3B-4524-B2AC-19D206B7DC27}"/>
              </a:ext>
            </a:extLst>
          </p:cNvPr>
          <p:cNvSpPr txBox="1"/>
          <p:nvPr/>
        </p:nvSpPr>
        <p:spPr>
          <a:xfrm>
            <a:off x="2339752" y="5085184"/>
            <a:ext cx="54006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</a:rPr>
              <a:t>請靜默片刻 默想上主</a:t>
            </a:r>
            <a:r>
              <a:rPr lang="zh-TW" altLang="en-US" sz="2400" spc="300" dirty="0">
                <a:solidFill>
                  <a:srgbClr val="00FF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今天</a:t>
            </a:r>
            <a:r>
              <a:rPr lang="zh-TW" altLang="en-US" sz="2400" spc="300" dirty="0">
                <a:solidFill>
                  <a:schemeClr val="bg1"/>
                </a:solidFill>
              </a:rPr>
              <a:t>對</a:t>
            </a:r>
            <a:r>
              <a:rPr lang="zh-TW" altLang="en-US" sz="2400" spc="300" dirty="0">
                <a:solidFill>
                  <a:srgbClr val="FFFF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我</a:t>
            </a:r>
            <a:r>
              <a:rPr lang="zh-TW" altLang="en-US" sz="2400" spc="300" dirty="0">
                <a:solidFill>
                  <a:schemeClr val="bg1"/>
                </a:solidFill>
              </a:rPr>
              <a:t>說</a:t>
            </a:r>
            <a:r>
              <a:rPr lang="zh-TW" altLang="en-US" sz="2400" dirty="0">
                <a:solidFill>
                  <a:schemeClr val="bg1"/>
                </a:solidFill>
              </a:rPr>
              <a:t>的話</a:t>
            </a:r>
          </a:p>
        </p:txBody>
      </p:sp>
    </p:spTree>
    <p:extLst>
      <p:ext uri="{BB962C8B-B14F-4D97-AF65-F5344CB8AC3E}">
        <p14:creationId xmlns:p14="http://schemas.microsoft.com/office/powerpoint/2010/main" val="469463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72008"/>
            <a:ext cx="9144000" cy="6785992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恭讀聖保祿宗徒致哥羅森人書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1:24-28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現在，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我在為你們受苦，反覺高興，因為這樣，我可在我的肉身上，為基督的身體</a:t>
            </a:r>
            <a:r>
              <a:rPr lang="en-US" altLang="zh-TW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教會，補充基督苦難所欠缺的。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我依照天主為你們，所授與我的職責，作了這教會的僕役，好把天主的道理，充分地宣揚出去。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這道理，就是從世世代代以來，所隱藏，而現在卻顯示給他聖徒的奧秘。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8315722" y="630784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1/2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381328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願意他們知道，這奧秘為外邦人，是如何富有豐盛的光榮。這奧秘就是：基督在你們中，作了你們獲得光榮的希望。我們所傳揚的，就是這位基督；因而，我們以各種智慧，勸告一切人，教訓一切人，好把一切人，呈獻於天主前，成為在基督內成全的人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1BDD15B-87BF-48E8-BCA1-898029BF5414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2/2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8C1BD8C-904F-4E9E-ACD6-91CE0FB672C7}"/>
              </a:ext>
            </a:extLst>
          </p:cNvPr>
          <p:cNvSpPr txBox="1"/>
          <p:nvPr/>
        </p:nvSpPr>
        <p:spPr>
          <a:xfrm>
            <a:off x="3347864" y="5415607"/>
            <a:ext cx="54006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</a:rPr>
              <a:t>請靜默片刻 默想上主</a:t>
            </a:r>
            <a:r>
              <a:rPr lang="zh-TW" altLang="en-US" sz="2400" dirty="0">
                <a:solidFill>
                  <a:schemeClr val="bg1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今天</a:t>
            </a:r>
            <a:r>
              <a:rPr lang="zh-TW" altLang="en-US" sz="2400" dirty="0">
                <a:solidFill>
                  <a:schemeClr val="bg1"/>
                </a:solidFill>
              </a:rPr>
              <a:t>對</a:t>
            </a:r>
            <a:r>
              <a:rPr lang="zh-TW" altLang="en-US" sz="2400" dirty="0">
                <a:solidFill>
                  <a:schemeClr val="bg1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618733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71400"/>
            <a:ext cx="9144000" cy="6785992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10:38-42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那時候，耶穌進入一個村莊。有一個名叫瑪爾大的女人，把耶穌接到家裡。她有一個妹妹，名叫瑪利亞，坐在主的腳前，聽他講話。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瑪爾大為侍候耶穌，忙碌不已，便上前來，說：「主！我的妹妹丟下我一個人工作，你不介意嗎？請叫她來幫助我吧！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7828" y="6093296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1/2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9068"/>
            <a:ext cx="9144000" cy="6500292"/>
          </a:xfrm>
        </p:spPr>
        <p:txBody>
          <a:bodyPr/>
          <a:lstStyle/>
          <a:p>
            <a:pPr marL="0" lv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主回答瑪爾大說：「瑪爾大，瑪爾大！你為了許多事，操心忙碌，其實需要的，唯有一件。瑪利亞選擇了更好的一份，是不能從她奪去的。」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304" y="6191250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2/2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56788D4-6AC7-4C20-AB6E-764A528503FF}"/>
              </a:ext>
            </a:extLst>
          </p:cNvPr>
          <p:cNvSpPr txBox="1"/>
          <p:nvPr/>
        </p:nvSpPr>
        <p:spPr>
          <a:xfrm>
            <a:off x="323528" y="4365104"/>
            <a:ext cx="54006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</a:rPr>
              <a:t>請靜默片刻 默想上</a:t>
            </a:r>
            <a:r>
              <a:rPr lang="zh-TW" altLang="en-US" sz="2400" spc="300" dirty="0">
                <a:solidFill>
                  <a:schemeClr val="bg1"/>
                </a:solidFill>
              </a:rPr>
              <a:t>主</a:t>
            </a:r>
            <a:r>
              <a:rPr lang="zh-TW" altLang="en-US" sz="2400" spc="300" dirty="0">
                <a:solidFill>
                  <a:srgbClr val="FFFF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今天</a:t>
            </a:r>
            <a:r>
              <a:rPr lang="zh-TW" altLang="en-US" sz="2400" spc="300" dirty="0">
                <a:solidFill>
                  <a:schemeClr val="bg1"/>
                </a:solidFill>
              </a:rPr>
              <a:t>對</a:t>
            </a:r>
            <a:r>
              <a:rPr lang="zh-TW" altLang="en-US" sz="2400" spc="300" dirty="0">
                <a:solidFill>
                  <a:srgbClr val="FFFF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我</a:t>
            </a:r>
            <a:r>
              <a:rPr lang="zh-TW" altLang="en-US" sz="2400" spc="300" dirty="0">
                <a:solidFill>
                  <a:schemeClr val="bg1"/>
                </a:solidFill>
              </a:rPr>
              <a:t>說</a:t>
            </a:r>
            <a:r>
              <a:rPr lang="zh-TW" altLang="en-US" sz="2400" dirty="0">
                <a:solidFill>
                  <a:schemeClr val="bg1"/>
                </a:solidFill>
              </a:rPr>
              <a:t>的話</a:t>
            </a:r>
          </a:p>
        </p:txBody>
      </p:sp>
    </p:spTree>
    <p:extLst>
      <p:ext uri="{BB962C8B-B14F-4D97-AF65-F5344CB8AC3E}">
        <p14:creationId xmlns:p14="http://schemas.microsoft.com/office/powerpoint/2010/main" val="3372229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常年期第十六主日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7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zh-TW" altLang="en-US" sz="8800" spc="600" dirty="0">
                <a:solidFill>
                  <a:srgbClr val="FFFF00"/>
                </a:solidFill>
                <a:ea typeface="華康儷中黑" panose="020B0509000000000000" pitchFamily="49" charset="-120"/>
              </a:rPr>
              <a:t>在工作中成聖</a:t>
            </a:r>
            <a:endParaRPr lang="en-US" altLang="zh-TW" sz="8800" spc="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en-US" altLang="zh-TW" sz="44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54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祈禱是否更好的一份</a:t>
            </a:r>
            <a:r>
              <a:rPr lang="en-US" altLang="zh-TW" sz="48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en-US" altLang="zh-TW" sz="4400" dirty="0">
                <a:solidFill>
                  <a:srgbClr val="FFFFFF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——</a:t>
            </a:r>
            <a:endParaRPr lang="zh-TW" altLang="en-US" sz="4400" dirty="0">
              <a:solidFill>
                <a:srgbClr val="FF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3280541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17679</TotalTime>
  <Words>2102</Words>
  <Application>Microsoft Office PowerPoint</Application>
  <PresentationFormat>如螢幕大小 (4:3)</PresentationFormat>
  <Paragraphs>96</Paragraphs>
  <Slides>22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22</vt:i4>
      </vt:variant>
    </vt:vector>
  </HeadingPairs>
  <TitlesOfParts>
    <vt:vector size="34" baseType="lpstr">
      <vt:lpstr>華康中黑體</vt:lpstr>
      <vt:lpstr>華康中黑體(P)</vt:lpstr>
      <vt:lpstr>華康正顏楷體W7</vt:lpstr>
      <vt:lpstr>華康正顏楷體W9(P)</vt:lpstr>
      <vt:lpstr>華康粗黑體</vt:lpstr>
      <vt:lpstr>華康儷中黑</vt:lpstr>
      <vt:lpstr>華康儷粗圓</vt:lpstr>
      <vt:lpstr>新細明體</vt:lpstr>
      <vt:lpstr>Arial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950</cp:revision>
  <dcterms:created xsi:type="dcterms:W3CDTF">2006-09-26T01:05:23Z</dcterms:created>
  <dcterms:modified xsi:type="dcterms:W3CDTF">2025-06-23T07:04:58Z</dcterms:modified>
</cp:coreProperties>
</file>