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8"/>
  </p:notesMasterIdLst>
  <p:handoutMasterIdLst>
    <p:handoutMasterId r:id="rId29"/>
  </p:handoutMasterIdLst>
  <p:sldIdLst>
    <p:sldId id="2131" r:id="rId4"/>
    <p:sldId id="2119" r:id="rId5"/>
    <p:sldId id="2120" r:id="rId6"/>
    <p:sldId id="2122" r:id="rId7"/>
    <p:sldId id="2123" r:id="rId8"/>
    <p:sldId id="2134" r:id="rId9"/>
    <p:sldId id="2135" r:id="rId10"/>
    <p:sldId id="2319" r:id="rId11"/>
    <p:sldId id="2096" r:id="rId12"/>
    <p:sldId id="2306" r:id="rId13"/>
    <p:sldId id="2320" r:id="rId14"/>
    <p:sldId id="2307" r:id="rId15"/>
    <p:sldId id="2308" r:id="rId16"/>
    <p:sldId id="2309" r:id="rId17"/>
    <p:sldId id="2310" r:id="rId18"/>
    <p:sldId id="2311" r:id="rId19"/>
    <p:sldId id="2312" r:id="rId20"/>
    <p:sldId id="2313" r:id="rId21"/>
    <p:sldId id="2314" r:id="rId22"/>
    <p:sldId id="2315" r:id="rId23"/>
    <p:sldId id="2316" r:id="rId24"/>
    <p:sldId id="2317" r:id="rId25"/>
    <p:sldId id="2318" r:id="rId26"/>
    <p:sldId id="2305" r:id="rId27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9B9B9"/>
    <a:srgbClr val="8800B8"/>
    <a:srgbClr val="660066"/>
    <a:srgbClr val="0000FF"/>
    <a:srgbClr val="9900CC"/>
    <a:srgbClr val="FF99FF"/>
    <a:srgbClr val="FF00FF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14" autoAdjust="0"/>
    <p:restoredTop sz="93315" autoAdjust="0"/>
  </p:normalViewPr>
  <p:slideViewPr>
    <p:cSldViewPr>
      <p:cViewPr varScale="1">
        <p:scale>
          <a:sx n="59" d="100"/>
          <a:sy n="59" d="100"/>
        </p:scale>
        <p:origin x="116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894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6048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dirty="0">
                <a:solidFill>
                  <a:srgbClr val="00FF00"/>
                </a:solidFill>
                <a:ea typeface="華康粗黑體" panose="020B0709000000000000" pitchFamily="49" charset="-120"/>
              </a:rPr>
              <a:t>憐 憫</a:t>
            </a:r>
            <a:endParaRPr lang="en-US" altLang="zh-TW" sz="9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6000" dirty="0">
                <a:solidFill>
                  <a:schemeClr val="bg1"/>
                </a:solidFill>
                <a:ea typeface="華康粗黑體" panose="020B0709000000000000" pitchFamily="49" charset="-120"/>
              </a:rPr>
              <a:t>由憐憫到悲天憫人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54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181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A6F23C4-285F-41BB-A2A3-C9B9802FA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lvl="0" indent="-457200" algn="l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在基督耶穌內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你們從前遠離天主的人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藉著基督的血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成為親近的了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lvl="0" indent="-457200" algn="l" eaLnBrk="1" hangingPunct="1">
              <a:spcBef>
                <a:spcPct val="0"/>
              </a:spcBef>
              <a:buNone/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悲天憫人屬靈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世界不治已病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已亂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治</a:t>
            </a:r>
            <a:r>
              <a:rPr lang="zh-TW" altLang="en-US" sz="36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未病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未亂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b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在主內人人相親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 eaLnBrk="1" hangingPunct="1">
              <a:lnSpc>
                <a:spcPts val="4100"/>
              </a:lnSpc>
              <a:spcBef>
                <a:spcPct val="0"/>
              </a:spcBef>
            </a:pP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基督是我們的和平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他以自己的肉身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拆毀了中間阻隔的牆壁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就是雙方的仇恨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並廢除了由規條命令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所組成的法律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造成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新人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而成就和平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他以十字架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誅滅了仇恨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使雙方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合成一體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與天主和好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endParaRPr lang="zh-TW" altLang="en-US" sz="3600" spc="-15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marL="360000" lvl="0" indent="-457200" algn="l" eaLnBrk="1" hangingPunct="1">
              <a:lnSpc>
                <a:spcPts val="4100"/>
              </a:lnSpc>
              <a:spcBef>
                <a:spcPct val="0"/>
              </a:spcBef>
              <a:buNone/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天地人間滿溢慈悲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打破阻隔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無碍通過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一笑憫恩仇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8800B8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</a:t>
            </a:r>
            <a:r>
              <a:rPr lang="zh-TW" altLang="en-US" sz="3600" dirty="0">
                <a:solidFill>
                  <a:srgbClr val="8800B8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為基</a:t>
            </a:r>
            <a:r>
              <a:rPr lang="zh-TW" altLang="en-US" sz="1100" dirty="0">
                <a:solidFill>
                  <a:srgbClr val="8800B8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成就新人新事</a:t>
            </a:r>
            <a:br>
              <a:rPr lang="en-US" altLang="zh-TW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en-US" altLang="zh-TW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</a:t>
            </a:r>
            <a:r>
              <a:rPr lang="zh-TW" altLang="en-US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人</a:t>
            </a:r>
            <a:r>
              <a:rPr lang="zh-TW" altLang="en-US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為本</a:t>
            </a:r>
            <a:r>
              <a:rPr lang="zh-TW" altLang="en-US" sz="11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共享萬世萬年</a:t>
            </a:r>
            <a:r>
              <a:rPr lang="zh-TW" altLang="en-US" sz="12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教研對聯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endParaRPr lang="en-US" altLang="zh-TW" sz="2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96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A6F23C4-285F-41BB-A2A3-C9B9802FA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360000" lvl="0" indent="-457200" algn="l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在基督耶穌內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你們從前遠離天主的人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藉著基督的血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成為親近的了</a:t>
            </a:r>
            <a:r>
              <a:rPr lang="en-US" altLang="zh-TW" sz="36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lvl="0" indent="-457200" algn="l" eaLnBrk="1" hangingPunct="1">
              <a:spcBef>
                <a:spcPct val="0"/>
              </a:spcBef>
              <a:buNone/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悲天憫人屬靈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世界不治已病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已亂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治</a:t>
            </a:r>
            <a:r>
              <a:rPr lang="zh-TW" altLang="en-US" sz="36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未病</a:t>
            </a:r>
            <a:r>
              <a:rPr lang="en-US" altLang="zh-TW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/</a:t>
            </a:r>
            <a:r>
              <a:rPr lang="zh-TW" altLang="en-US" sz="24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未亂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b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在主內人人相親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.</a:t>
            </a:r>
          </a:p>
          <a:p>
            <a:pPr marL="360000" indent="-457200" algn="l" eaLnBrk="1" hangingPunct="1">
              <a:lnSpc>
                <a:spcPts val="4100"/>
              </a:lnSpc>
              <a:spcBef>
                <a:spcPct val="0"/>
              </a:spcBef>
            </a:pP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基督是我們的和平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他以自己的肉身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拆毀了中間阻隔的牆壁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就是雙方的仇恨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並廢除了由規條命令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所組成的法律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造成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新人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而成就和平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他以十字架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誅滅了仇恨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使雙方</a:t>
            </a:r>
            <a:r>
              <a:rPr lang="zh-TW" altLang="en-US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合成一體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與天主和好</a:t>
            </a:r>
            <a:r>
              <a:rPr lang="en-US" altLang="zh-TW" sz="36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  <a:endParaRPr lang="zh-TW" altLang="en-US" sz="3600" spc="-15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 marL="360000" lvl="0" indent="-457200" algn="l" eaLnBrk="1" hangingPunct="1">
              <a:lnSpc>
                <a:spcPts val="4100"/>
              </a:lnSpc>
              <a:spcBef>
                <a:spcPct val="0"/>
              </a:spcBef>
              <a:buNone/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天地人間滿溢慈悲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打破阻隔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無碍通過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一笑憫恩仇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8800B8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主</a:t>
            </a:r>
            <a:r>
              <a:rPr lang="zh-TW" altLang="en-US" sz="3600" dirty="0">
                <a:solidFill>
                  <a:srgbClr val="8800B8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為基</a:t>
            </a:r>
            <a:r>
              <a:rPr lang="zh-TW" altLang="en-US" sz="1100" dirty="0">
                <a:solidFill>
                  <a:srgbClr val="8800B8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成就新人新事</a:t>
            </a:r>
            <a:br>
              <a:rPr lang="en-US" altLang="zh-TW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</a:br>
            <a:r>
              <a:rPr lang="en-US" altLang="zh-TW" sz="3600" dirty="0">
                <a:solidFill>
                  <a:srgbClr val="9900CC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      </a:t>
            </a:r>
            <a:r>
              <a:rPr lang="zh-TW" altLang="en-US" sz="36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人</a:t>
            </a:r>
            <a:r>
              <a:rPr lang="zh-TW" altLang="en-US" sz="36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為本</a:t>
            </a:r>
            <a:r>
              <a:rPr lang="zh-TW" altLang="en-US" sz="11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共享萬世萬年</a:t>
            </a:r>
            <a:r>
              <a:rPr lang="zh-TW" altLang="en-US" sz="1200" dirty="0">
                <a:solidFill>
                  <a:srgbClr val="9900CC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教研對聯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</a:rPr>
              <a:t>)</a:t>
            </a:r>
            <a:endParaRPr lang="en-US" altLang="zh-TW" sz="2800" dirty="0"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CCFE0BA-452B-46DB-8BE2-72544B96D0FA}"/>
              </a:ext>
            </a:extLst>
          </p:cNvPr>
          <p:cNvSpPr txBox="1"/>
          <p:nvPr/>
        </p:nvSpPr>
        <p:spPr>
          <a:xfrm rot="21023182">
            <a:off x="377935" y="1145010"/>
            <a:ext cx="8335170" cy="39395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US" altLang="zh-TW" sz="1600" dirty="0">
              <a:latin typeface="+mn-lt"/>
              <a:ea typeface="華康儷金黑(P)" panose="020B0800000000000000" pitchFamily="34" charset="-120"/>
            </a:endParaRPr>
          </a:p>
          <a:p>
            <a:pPr algn="ctr"/>
            <a:r>
              <a:rPr lang="zh-TW" altLang="en-US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人而不仁</a:t>
            </a:r>
            <a:r>
              <a:rPr lang="en-US" altLang="zh-TW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如禮何</a:t>
            </a:r>
            <a:r>
              <a:rPr lang="en-US" altLang="zh-TW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人而不仁</a:t>
            </a:r>
            <a:r>
              <a:rPr lang="en-US" altLang="zh-TW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如樂何</a:t>
            </a:r>
            <a:r>
              <a:rPr lang="en-US" altLang="zh-TW" sz="4000" dirty="0">
                <a:solidFill>
                  <a:srgbClr val="FF0000"/>
                </a:solidFill>
                <a:latin typeface="+mn-lt"/>
                <a:ea typeface="華康儷金黑(P)" panose="020B0800000000000000" pitchFamily="34" charset="-120"/>
              </a:rPr>
              <a:t>?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zh-TW" altLang="en-US" sz="4800" spc="600" dirty="0">
                <a:solidFill>
                  <a:srgbClr val="FFFF00"/>
                </a:solidFill>
                <a:highlight>
                  <a:srgbClr val="FF0000"/>
                </a:highlight>
                <a:latin typeface="+mn-lt"/>
                <a:ea typeface="華康布丁體W7" panose="040B0709000000000000" pitchFamily="81" charset="-120"/>
              </a:rPr>
              <a:t>人而不仁</a:t>
            </a:r>
            <a:endParaRPr lang="en-US" altLang="zh-TW" sz="4800" spc="600" dirty="0">
              <a:solidFill>
                <a:srgbClr val="FFFF00"/>
              </a:solidFill>
              <a:highlight>
                <a:srgbClr val="FF0000"/>
              </a:highlight>
              <a:latin typeface="+mn-lt"/>
              <a:ea typeface="華康布丁體W7" panose="040B0709000000000000" pitchFamily="81" charset="-120"/>
            </a:endParaRPr>
          </a:p>
          <a:p>
            <a:pPr algn="ctr"/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如禮節何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!?</a:t>
            </a:r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如教會何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!?</a:t>
            </a:r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如國家何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!?</a:t>
            </a:r>
          </a:p>
          <a:p>
            <a:pPr algn="ctr"/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如唱歌何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!?</a:t>
            </a:r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如基基團何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!?</a:t>
            </a:r>
          </a:p>
          <a:p>
            <a:pPr algn="ctr"/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如靈修何</a:t>
            </a:r>
            <a:r>
              <a:rPr lang="en-US" altLang="zh-TW" sz="4000" dirty="0">
                <a:latin typeface="+mn-lt"/>
                <a:ea typeface="華康布丁體W7" panose="040B0709000000000000" pitchFamily="81" charset="-120"/>
              </a:rPr>
              <a:t>?!</a:t>
            </a:r>
            <a:r>
              <a:rPr lang="zh-TW" altLang="en-US" sz="4000" dirty="0">
                <a:latin typeface="+mn-lt"/>
                <a:ea typeface="華康布丁體W7" panose="040B0709000000000000" pitchFamily="81" charset="-120"/>
              </a:rPr>
              <a:t>如慕道班何</a:t>
            </a:r>
            <a:r>
              <a:rPr lang="en-US" altLang="zh-TW" sz="4000">
                <a:latin typeface="+mn-lt"/>
                <a:ea typeface="華康布丁體W7" panose="040B0709000000000000" pitchFamily="81" charset="-120"/>
              </a:rPr>
              <a:t>?!</a:t>
            </a:r>
          </a:p>
          <a:p>
            <a:pPr algn="ctr"/>
            <a:endParaRPr lang="zh-TW" altLang="en-US" sz="1600" dirty="0">
              <a:latin typeface="+mn-lt"/>
              <a:ea typeface="華康布丁體W7" panose="040B07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769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80AF2DD-C78A-40AB-8C9D-F315BB80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</a:pP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耶穌向他們說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「你們來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私下到荒野裡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去休息一會兒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」因為來往的人很多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以致他們連吃飯的工夫也沒有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悲天憫人者明白休息為走得更遠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修身為服務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教會因散而聚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工作靈修</a:t>
            </a: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可廢寢忘餐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孔子</a:t>
            </a:r>
            <a:r>
              <a:rPr lang="zh-TW" altLang="en-US" sz="37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發憤忘食</a:t>
            </a:r>
            <a:r>
              <a:rPr lang="en-US" altLang="zh-TW" sz="37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樂以忘憂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不知老之將至</a:t>
            </a:r>
            <a:r>
              <a:rPr lang="en-US" altLang="zh-TW" sz="37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</a:pP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耶穌一下船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看見一大夥群眾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就對他們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動了憐憫的心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因為他們好像沒有牧人的羊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於是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耶穌便開口教訓他們許多事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</a:pP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耶穌的憐憫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憐憫是愛的心臟與靈魂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耶穌的憐憫</a:t>
            </a:r>
            <a:r>
              <a:rPr lang="en-US" altLang="zh-TW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用他的話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28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生命之言</a:t>
            </a:r>
            <a:r>
              <a:rPr lang="en-US" altLang="zh-TW" sz="28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去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醫人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醫心</a:t>
            </a:r>
            <a:r>
              <a:rPr lang="en-US" altLang="zh-TW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醫世</a:t>
            </a:r>
            <a:endParaRPr lang="zh-TW" altLang="en-US" dirty="0">
              <a:solidFill>
                <a:srgbClr val="FFFF00"/>
              </a:solidFill>
              <a:highlight>
                <a:srgbClr val="FF0000"/>
              </a:highligh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96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300" dirty="0">
                <a:ea typeface="華康儷中黑" panose="020B0509000000000000" pitchFamily="49" charset="-120"/>
              </a:rPr>
              <a:t>今天的讀經內容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,</a:t>
            </a:r>
            <a:r>
              <a:rPr lang="zh-TW" altLang="en-US" sz="4000" spc="300" dirty="0">
                <a:ea typeface="華康儷中黑" panose="020B0509000000000000" pitchFamily="49" charset="-120"/>
              </a:rPr>
              <a:t>十分豐富</a:t>
            </a:r>
            <a:r>
              <a:rPr lang="en-US" altLang="zh-TW" sz="4000" spc="300" dirty="0">
                <a:ea typeface="華康儷中黑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以經解經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已經可以知道天主此時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此地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對我們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每一個人和全體人類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要講的是什麼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Today’s Scripture reading gives us a wealth of insight and wisdoms. By 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interpreting the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Scripture with Scripture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r>
              <a:rPr lang="en-US" altLang="zh-TW" sz="4300" spc="-100" dirty="0">
                <a:ea typeface="華康儷中黑" panose="020B0509000000000000" pitchFamily="49" charset="-120"/>
              </a:rPr>
              <a:t>we should have a clear understanding of what God wants </a:t>
            </a:r>
            <a:r>
              <a:rPr lang="en-US" altLang="zh-TW" sz="4300" spc="-100" dirty="0">
                <a:solidFill>
                  <a:srgbClr val="FF0000"/>
                </a:solidFill>
                <a:ea typeface="華康儷中黑" panose="020B0509000000000000" pitchFamily="49" charset="-120"/>
              </a:rPr>
              <a:t>to tell each of us and all humanity here and now</a:t>
            </a:r>
            <a:r>
              <a:rPr lang="en-US" altLang="zh-TW" sz="4300" spc="-100" dirty="0">
                <a:ea typeface="華康儷中黑" panose="020B0509000000000000" pitchFamily="49" charset="-12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522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9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上主說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禍哉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那摧殘我牧場上的羊群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並把羊群趕散的牧人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 </a:t>
            </a:r>
            <a:r>
              <a:rPr lang="zh-TW" altLang="en-US" sz="4000" dirty="0">
                <a:ea typeface="華康儷中黑" panose="020B0509000000000000" pitchFamily="49" charset="-120"/>
              </a:rPr>
              <a:t>真正的憐憫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也包含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對不義的激憤和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譴責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Woe to the shepherds who mislead and scatter the flock of my pasture, says the </a:t>
            </a:r>
            <a:r>
              <a:rPr lang="en-US" altLang="zh-TW" sz="36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LORD</a:t>
            </a:r>
            <a:r>
              <a:rPr lang="en-US" altLang="zh-TW" sz="4000" dirty="0">
                <a:ea typeface="華康儷中黑" panose="020B0509000000000000" pitchFamily="49" charset="-120"/>
              </a:rPr>
              <a:t>.” By extension, take this also to mean that true compassion includes indignation and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condemnation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against injustice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533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天主首先要譴責的是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掌管百姓生死的領導人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他們騎在人民頭上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忘記了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en-US" altLang="zh-TW" sz="4000" dirty="0">
                <a:ea typeface="華康儷中黑" panose="020B0509000000000000" pitchFamily="49" charset="-120"/>
              </a:rPr>
              <a:t>《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戒石銘</a:t>
            </a:r>
            <a:r>
              <a:rPr lang="en-US" altLang="zh-TW" sz="4000" dirty="0">
                <a:ea typeface="華康儷中黑" panose="020B0509000000000000" pitchFamily="49" charset="-120"/>
              </a:rPr>
              <a:t>》</a:t>
            </a:r>
            <a:r>
              <a:rPr lang="zh-TW" altLang="en-US" sz="4000" dirty="0">
                <a:ea typeface="華康儷中黑" panose="020B0509000000000000" pitchFamily="49" charset="-120"/>
              </a:rPr>
              <a:t>的警告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爾俸爾祿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民膏民脂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;</a:t>
            </a:r>
            <a:b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                              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下民易虐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上天難欺</a:t>
            </a:r>
            <a:r>
              <a:rPr lang="en-US" altLang="zh-TW" sz="39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altLang="zh-TW" sz="3900" spc="-110" dirty="0">
                <a:ea typeface="華康儷中黑" panose="020B0509000000000000" pitchFamily="49" charset="-120"/>
              </a:rPr>
              <a:t>The first to be condemned by the Lord are </a:t>
            </a:r>
            <a:r>
              <a:rPr lang="en-US" altLang="zh-TW" sz="3900" spc="-11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the leaders </a:t>
            </a:r>
            <a:r>
              <a:rPr lang="en-US" altLang="zh-TW" sz="3900" spc="-110" dirty="0">
                <a:ea typeface="華康儷中黑" panose="020B0509000000000000" pitchFamily="49" charset="-120"/>
              </a:rPr>
              <a:t>who control the life and death of their people. For it is they who subordinate and ride on the people’s heads, as the Inscription on the </a:t>
            </a:r>
            <a:r>
              <a:rPr lang="en-US" altLang="zh-TW" sz="3900" spc="-11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Jie</a:t>
            </a:r>
            <a:r>
              <a:rPr lang="en-US" altLang="zh-TW" sz="3900" spc="-110" dirty="0">
                <a:solidFill>
                  <a:srgbClr val="0000FF"/>
                </a:solidFill>
                <a:ea typeface="華康儷中黑" panose="020B0509000000000000" pitchFamily="49" charset="-120"/>
              </a:rPr>
              <a:t> Ming Stone</a:t>
            </a:r>
            <a:r>
              <a:rPr lang="en-US" altLang="zh-TW" sz="3900" spc="-110" dirty="0">
                <a:ea typeface="華康儷中黑" panose="020B0509000000000000" pitchFamily="49" charset="-120"/>
              </a:rPr>
              <a:t> warns “</a:t>
            </a:r>
            <a:r>
              <a:rPr lang="en-US" altLang="zh-TW" sz="3900" spc="-110" dirty="0">
                <a:solidFill>
                  <a:srgbClr val="FF0000"/>
                </a:solidFill>
                <a:ea typeface="華康儷中黑" panose="020B0509000000000000" pitchFamily="49" charset="-120"/>
              </a:rPr>
              <a:t>Your salary and benefits are derived from the people’s fat and grease; common people maybe easily oppressed, but Heaven is not easily deceived</a:t>
            </a:r>
            <a:r>
              <a:rPr lang="en-US" altLang="zh-TW" sz="3900" spc="-110" dirty="0">
                <a:ea typeface="華康儷中黑" panose="020B0509000000000000" pitchFamily="49" charset="-12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612070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7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我要集合我尚存的羊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引導牠們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再回到自己的羊棧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天主救個人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也救民族國家和世界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地球是我家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我和教會建設她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I myself will gather the remnant of my flock from all the lands</a:t>
            </a:r>
            <a:r>
              <a:rPr lang="en-US" altLang="zh-TW" sz="4000" dirty="0">
                <a:ea typeface="華康儷中黑" panose="020B0509000000000000" pitchFamily="49" charset="-120"/>
              </a:rPr>
              <a:t>.”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God will save each individual, also nations, countries, and the whole world;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this earth is my home, </a:t>
            </a:r>
          </a:p>
          <a:p>
            <a:pPr>
              <a:spcBef>
                <a:spcPts val="0"/>
              </a:spcBef>
            </a:pPr>
            <a:r>
              <a:rPr lang="en-US" altLang="zh-TW" sz="40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I, along with the Church will build it.</a:t>
            </a:r>
          </a:p>
        </p:txBody>
      </p:sp>
    </p:spTree>
    <p:extLst>
      <p:ext uri="{BB962C8B-B14F-4D97-AF65-F5344CB8AC3E}">
        <p14:creationId xmlns:p14="http://schemas.microsoft.com/office/powerpoint/2010/main" val="2092308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我必給達味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興起一支正義的苗芽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叫他執政為王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在地上執行公道正義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這才是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贊天地之化育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“</a:t>
            </a: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I will raise up for David a just shoot; he shall do what is right and just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in the land</a:t>
            </a:r>
            <a:r>
              <a:rPr lang="en-US" altLang="zh-TW" sz="4400" dirty="0">
                <a:solidFill>
                  <a:srgbClr val="0000FF"/>
                </a:solidFill>
                <a:ea typeface="華康儷中黑" panose="020B0509000000000000" pitchFamily="49" charset="-120"/>
              </a:rPr>
              <a:t>.</a:t>
            </a:r>
            <a:r>
              <a:rPr lang="en-US" altLang="zh-TW" sz="4400" dirty="0">
                <a:ea typeface="華康儷中黑" panose="020B0509000000000000" pitchFamily="49" charset="-120"/>
              </a:rPr>
              <a:t>”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All praise to God for man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to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nurture the earth with God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5112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在基督耶穌內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你們從前遠離天主的人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藉著基督的血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成為親近的了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這些人都是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天國的種子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“</a:t>
            </a: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In Christ Jesus you who were once distant from God have become united to Him by the blood of Christ.</a:t>
            </a:r>
            <a:r>
              <a:rPr lang="en-US" altLang="zh-TW" sz="4400" dirty="0">
                <a:ea typeface="華康儷中黑" panose="020B0509000000000000" pitchFamily="49" charset="-120"/>
              </a:rPr>
              <a:t>”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For the people </a:t>
            </a:r>
            <a:r>
              <a:rPr lang="en-US" altLang="zh-TW" sz="4400" dirty="0">
                <a:ea typeface="華康儷中黑" panose="020B0509000000000000" pitchFamily="49" charset="-120"/>
              </a:rPr>
              <a:t>(all of us)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are the seeds of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the Kingdom of Heaven.</a:t>
            </a:r>
          </a:p>
        </p:txBody>
      </p:sp>
    </p:spTree>
    <p:extLst>
      <p:ext uri="{BB962C8B-B14F-4D97-AF65-F5344CB8AC3E}">
        <p14:creationId xmlns:p14="http://schemas.microsoft.com/office/powerpoint/2010/main" val="107144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因為基督是我們的和平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他以自己的肉身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拆毀了中間阻隔的牆壁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就是雙方的仇恨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消滅仇人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最徹底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的方法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是化敵為友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“</a:t>
            </a: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For He is our peace,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He who made both one and broke down the dividing wall of enmity,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4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through his flesh, mutual hatred.</a:t>
            </a:r>
            <a:r>
              <a:rPr lang="en-US" altLang="zh-TW" sz="4400" dirty="0">
                <a:ea typeface="華康儷中黑" panose="020B0509000000000000" pitchFamily="49" charset="-120"/>
              </a:rPr>
              <a:t>”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 </a:t>
            </a:r>
            <a:r>
              <a:rPr lang="en-US" altLang="zh-TW" sz="4400" spc="-70" dirty="0">
                <a:ea typeface="華康儷中黑" panose="020B0509000000000000" pitchFamily="49" charset="-120"/>
              </a:rPr>
              <a:t>Hence, </a:t>
            </a:r>
            <a:r>
              <a:rPr lang="en-US" altLang="zh-TW" sz="4400" spc="-70" dirty="0">
                <a:solidFill>
                  <a:srgbClr val="FF0000"/>
                </a:solidFill>
                <a:ea typeface="華康儷中黑" panose="020B0509000000000000" pitchFamily="49" charset="-120"/>
              </a:rPr>
              <a:t>the best way to eliminate an enemy is to </a:t>
            </a:r>
            <a:r>
              <a:rPr lang="en-US" altLang="zh-TW" sz="4400" spc="-7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turn him into a friend</a:t>
            </a:r>
            <a:r>
              <a:rPr lang="en-US" altLang="zh-TW" sz="4400" spc="-7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834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恭讀耶肋米亞先知書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23:1-6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上主說：禍哉，那摧殘我牧場上的羊群，並把羊群趕散的牧人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上主的斷語。為此，上主，以色列的天主，對牧放我民的牧人這樣說：「你們驅散趕走了我的羊群，不加照顧；現在，看，我必依照你們的惡行，來懲罰你們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我要集合我尚存的羊，從牠們被驅散的各地，引導牠們，再回到自己的羊棧，叫牠們滋生繁殖。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021288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並廢除了由規條命令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所組成的法律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造成新人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而成就和平</a:t>
            </a:r>
            <a:r>
              <a:rPr lang="en-US" altLang="zh-TW" sz="44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教研有一副對聯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以主為基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成就新人新事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; 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以人為本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共享萬世萬年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Abolishing the law with its commandments and legal claims, that he might create in Himself one new person, thus establishing peace.</a:t>
            </a:r>
            <a:r>
              <a:rPr lang="en-US" altLang="zh-TW" sz="4000" dirty="0">
                <a:ea typeface="華康儷中黑" panose="020B0509000000000000" pitchFamily="49" charset="-120"/>
              </a:rPr>
              <a:t>” We have a couplet at </a:t>
            </a:r>
            <a:r>
              <a:rPr lang="en-US" altLang="zh-TW" dirty="0">
                <a:ea typeface="華康儷中黑" panose="020B0509000000000000" pitchFamily="49" charset="-120"/>
              </a:rPr>
              <a:t>CIRS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en-US" altLang="zh-TW" sz="4000" dirty="0"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God-</a:t>
            </a:r>
            <a:r>
              <a:rPr lang="en-US" altLang="zh-TW" sz="4000" dirty="0" err="1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centred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 </a:t>
            </a:r>
            <a:r>
              <a:rPr lang="en-US" altLang="zh-TW" sz="4000" dirty="0" err="1">
                <a:highlight>
                  <a:srgbClr val="FFFF00"/>
                </a:highlight>
                <a:ea typeface="華康儷中黑" panose="020B0509000000000000" pitchFamily="49" charset="-120"/>
              </a:rPr>
              <a:t>maketh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 a new man and a new order;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People-</a:t>
            </a:r>
            <a:r>
              <a:rPr lang="en-US" altLang="zh-TW" sz="4000" dirty="0" err="1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centred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, </a:t>
            </a:r>
            <a:r>
              <a:rPr lang="en-US" altLang="zh-TW" sz="4000" dirty="0" err="1">
                <a:highlight>
                  <a:srgbClr val="FFFF00"/>
                </a:highlight>
                <a:ea typeface="華康儷中黑" panose="020B0509000000000000" pitchFamily="49" charset="-120"/>
              </a:rPr>
              <a:t>maketh</a:t>
            </a:r>
            <a:r>
              <a:rPr lang="en-US" altLang="zh-TW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 peace for all eternity.</a:t>
            </a:r>
          </a:p>
        </p:txBody>
      </p:sp>
    </p:spTree>
    <p:extLst>
      <p:ext uri="{BB962C8B-B14F-4D97-AF65-F5344CB8AC3E}">
        <p14:creationId xmlns:p14="http://schemas.microsoft.com/office/powerpoint/2010/main" val="3192077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耶穌向他們說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你們來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私下到荒野裡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去休息一會兒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!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 因為來往的人很多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以致他們連吃飯的工夫也沒有</a:t>
            </a:r>
            <a:r>
              <a:rPr lang="en-US" altLang="zh-TW" sz="42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與基督共建天國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有時需要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廢寢忘餐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He said to them, "Come away by yourselves to a deserted place and rest a while." People were coming and going in great numbers, and they had no opportunity even to eat. </a:t>
            </a:r>
            <a:r>
              <a:rPr lang="en-US" altLang="zh-TW" sz="4000" dirty="0">
                <a:ea typeface="華康儷中黑" panose="020B0509000000000000" pitchFamily="49" charset="-120"/>
              </a:rPr>
              <a:t>To build the Kingdom of God, one sometimes needs to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forego rest and meals</a:t>
            </a:r>
            <a:r>
              <a:rPr lang="en-US" altLang="zh-TW" sz="4000" dirty="0">
                <a:ea typeface="華康儷中黑" panose="020B0509000000000000" pitchFamily="49" charset="-120"/>
              </a:rPr>
              <a:t>.  .</a:t>
            </a:r>
          </a:p>
        </p:txBody>
      </p:sp>
    </p:spTree>
    <p:extLst>
      <p:ext uri="{BB962C8B-B14F-4D97-AF65-F5344CB8AC3E}">
        <p14:creationId xmlns:p14="http://schemas.microsoft.com/office/powerpoint/2010/main" val="1975532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</a:pPr>
            <a:r>
              <a:rPr lang="zh-TW" altLang="en-US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耶穌一下船</a:t>
            </a:r>
            <a:r>
              <a:rPr lang="en-US" altLang="zh-TW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看見一大夥群眾</a:t>
            </a:r>
            <a:r>
              <a:rPr lang="en-US" altLang="zh-TW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就對他們動了憐憫的心</a:t>
            </a:r>
            <a:r>
              <a:rPr lang="en-US" altLang="zh-TW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4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因為他們好像沒有牧人的羊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你願意與基督一起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為天國鞠躬盡瘁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死而後已</a:t>
            </a:r>
            <a:r>
              <a:rPr lang="zh-TW" altLang="en-US" sz="4000" dirty="0">
                <a:ea typeface="華康儷中黑" panose="020B0509000000000000" pitchFamily="49" charset="-120"/>
              </a:rPr>
              <a:t>嗎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When Jesus disembarked and saw the vast crowd, his heart was moved with pity for them, for they were like sheep without a shepherd</a:t>
            </a:r>
            <a:r>
              <a:rPr lang="en-US" altLang="zh-TW" sz="4000" dirty="0">
                <a:ea typeface="華康儷中黑" panose="020B0509000000000000" pitchFamily="49" charset="-120"/>
              </a:rPr>
              <a:t>”. Are you willing to dedicate yourself completely to the building of the kingdom of God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till your last breath or even death </a:t>
            </a:r>
            <a:r>
              <a:rPr lang="en-US" altLang="zh-TW" sz="4000" dirty="0">
                <a:ea typeface="華康儷中黑" panose="020B0509000000000000" pitchFamily="49" charset="-120"/>
              </a:rPr>
              <a:t>!?</a:t>
            </a:r>
          </a:p>
        </p:txBody>
      </p:sp>
    </p:spTree>
    <p:extLst>
      <p:ext uri="{BB962C8B-B14F-4D97-AF65-F5344CB8AC3E}">
        <p14:creationId xmlns:p14="http://schemas.microsoft.com/office/powerpoint/2010/main" val="1098395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BF13BC18-8B98-49DE-BF73-B3892539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於是</a:t>
            </a:r>
            <a:r>
              <a:rPr lang="en-US" altLang="zh-TW" sz="5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5000" spc="-15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耶穌便開口教訓他們許多事</a:t>
            </a:r>
            <a:r>
              <a:rPr lang="en-US" altLang="zh-TW" sz="4800" dirty="0">
                <a:ea typeface="華康儷中黑" panose="020B0509000000000000" pitchFamily="49" charset="-120"/>
              </a:rPr>
              <a:t> </a:t>
            </a:r>
            <a:r>
              <a:rPr lang="zh-TW" altLang="en-US" sz="4800" spc="300" dirty="0">
                <a:solidFill>
                  <a:srgbClr val="FF0000"/>
                </a:solidFill>
                <a:ea typeface="華康儷中黑" panose="020B0509000000000000" pitchFamily="49" charset="-120"/>
              </a:rPr>
              <a:t>只有宣講</a:t>
            </a:r>
            <a:r>
              <a:rPr lang="zh-TW" altLang="en-US" sz="4800" spc="3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正確的信仰</a:t>
            </a:r>
            <a:r>
              <a:rPr lang="en-US" altLang="zh-TW" sz="4800" spc="3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spc="300" dirty="0">
                <a:ea typeface="華康儷中黑" panose="020B0509000000000000" pitchFamily="49" charset="-120"/>
              </a:rPr>
              <a:t>才能建設大同和天國</a:t>
            </a:r>
            <a:r>
              <a:rPr lang="en-US" altLang="zh-TW" sz="48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“</a:t>
            </a:r>
            <a:r>
              <a:rPr lang="en-US" altLang="zh-TW" sz="4800" dirty="0">
                <a:solidFill>
                  <a:srgbClr val="0000FF"/>
                </a:solidFill>
                <a:latin typeface="Times New Roman" panose="02020603050405020304" pitchFamily="18" charset="0"/>
                <a:ea typeface="華康儷中黑" panose="020B0509000000000000" pitchFamily="49" charset="-120"/>
                <a:cs typeface="Times New Roman" panose="02020603050405020304" pitchFamily="18" charset="0"/>
              </a:rPr>
              <a:t>And he began to teach them many things</a:t>
            </a:r>
            <a:r>
              <a:rPr lang="en-US" altLang="zh-TW" sz="4800" dirty="0">
                <a:ea typeface="華康儷中黑" panose="020B0509000000000000" pitchFamily="49" charset="-120"/>
              </a:rPr>
              <a:t>”. only by proclaiming the </a:t>
            </a:r>
            <a:r>
              <a:rPr lang="en-US" altLang="zh-TW" sz="48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correct faith </a:t>
            </a:r>
            <a:r>
              <a:rPr lang="en-US" altLang="zh-TW" sz="4800" dirty="0">
                <a:ea typeface="華康儷中黑" panose="020B0509000000000000" pitchFamily="49" charset="-120"/>
              </a:rPr>
              <a:t>can we build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Great Unity 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" panose="020B0509000000000000" pitchFamily="49" charset="-120"/>
              </a:rPr>
              <a:t>the Kingdom of Heaven.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42A4F1A-83F8-4531-AE1A-7DF9D143A5BC}"/>
              </a:ext>
            </a:extLst>
          </p:cNvPr>
          <p:cNvSpPr txBox="1"/>
          <p:nvPr/>
        </p:nvSpPr>
        <p:spPr>
          <a:xfrm>
            <a:off x="5004048" y="6251011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22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5527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我要興起牧者，來牧放牠們，使牠們無恐無懼，再也不會失掉一個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上主的斷語。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看，時日將到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上主的斷語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我必給達味，興起一支正義的苗芽，叫他執政為王，斷事明智，在地上執行公道正義。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在他的日子裡，猶大必要獲救，以色列必安居樂業；人將稱他為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上主是我們的正義。</a:t>
            </a:r>
            <a:r>
              <a:rPr lang="en-US" altLang="zh-TW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恭讀聖保祿宗徒致厄弗所人書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2:13-18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現今，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在基督耶穌內，你們從前遠離天主的人，藉著基督的血，成為親近的了。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因為基督是我們的和平，他使雙方合而為一。他以自己的肉身，拆毀了中間阻隔的牆壁，就是雙方的仇恨，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並廢除了由規條命令，所組成的法律，為把雙方在自己身上，造成一個新人，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而成就和平。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他以十字架，誅滅了仇恨，也以十字架，使雙方合成一體，與天主和好。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所以他來，向你們遠離的人，傳布了和平的福音，也向那親近的人，傳布了和平，因為藉著他，我們雙方，在一個聖神內，才得以到達父面前。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6:30-34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那時候，宗徒都回到耶穌面前，將他們所行所教的一切，報告給耶穌。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耶穌向他們說：「你們來，私下到荒野裡，去休息一會兒！」因為來往的人很多，以致他們連吃飯的工夫也沒有。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他們便乘船，私下往荒野去。人看見他們走了。許多人也知道他們要去的地方，便從各城，徒步前往那裡，且在他們之前，先到達了。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耶穌一下船，看見一大夥群眾，就對他們，動了憐憫的心，因為他們好像沒有牧人的羊；於是，耶穌便開口教訓他們許多事。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常年期第十六主日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dirty="0">
                <a:solidFill>
                  <a:srgbClr val="00FF00"/>
                </a:solidFill>
                <a:ea typeface="華康粗黑體" panose="020B0709000000000000" pitchFamily="49" charset="-120"/>
              </a:rPr>
              <a:t>憐 憫</a:t>
            </a:r>
            <a:endParaRPr lang="en-US" altLang="zh-TW" sz="9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6000" dirty="0">
                <a:solidFill>
                  <a:schemeClr val="bg1"/>
                </a:solidFill>
                <a:ea typeface="華康粗黑體" panose="020B0709000000000000" pitchFamily="49" charset="-120"/>
              </a:rPr>
              <a:t>由憐憫到悲天憫人</a:t>
            </a:r>
            <a:r>
              <a:rPr lang="en-US" altLang="zh-TW" sz="5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z="54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44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上主說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禍哉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那摧殘我牧場上的羊群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並把羊群趕散的牧人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天主的憐憫</a:t>
            </a:r>
            <a:r>
              <a:rPr lang="en-US" altLang="zh-TW" sz="3800" dirty="0">
                <a:ea typeface="華康儷中黑" panose="020B0509000000000000" pitchFamily="49" charset="-120"/>
              </a:rPr>
              <a:t>=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悲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天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憫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人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r>
              <a:rPr lang="zh-TW" altLang="en-US" sz="3800" dirty="0">
                <a:ea typeface="華康儷中黑" panose="020B0509000000000000" pitchFamily="49" charset="-120"/>
              </a:rPr>
              <a:t>天主痛恨害人者</a:t>
            </a:r>
            <a:r>
              <a:rPr lang="en-US" altLang="zh-TW" sz="3800" dirty="0">
                <a:ea typeface="華康儷中黑" panose="020B0509000000000000" pitchFamily="49" charset="-120"/>
              </a:rPr>
              <a:t>;</a:t>
            </a:r>
            <a:br>
              <a:rPr lang="en-US" altLang="zh-TW" sz="3800" dirty="0">
                <a:ea typeface="華康儷中黑" panose="020B0509000000000000" pitchFamily="49" charset="-120"/>
              </a:rPr>
            </a:br>
            <a:r>
              <a:rPr lang="zh-TW" altLang="en-US" sz="3800" dirty="0">
                <a:ea typeface="華康儷中黑" panose="020B0509000000000000" pitchFamily="49" charset="-120"/>
              </a:rPr>
              <a:t>權力越大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為害越大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責任越大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受罰越重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我要集合我尚存的羊</a:t>
            </a:r>
            <a:r>
              <a:rPr lang="en-US" altLang="zh-TW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從牠們被驅散的各地</a:t>
            </a:r>
            <a:r>
              <a:rPr lang="en-US" altLang="zh-TW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引導牠們</a:t>
            </a:r>
            <a:r>
              <a:rPr lang="en-US" altLang="zh-TW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再回到自己的羊棧</a:t>
            </a:r>
            <a:r>
              <a:rPr lang="en-US" altLang="zh-TW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叫牠們滋生繁殖</a:t>
            </a:r>
            <a:r>
              <a:rPr lang="en-US" altLang="zh-TW" sz="37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悲天憫人者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讓全部生靈都快樂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安全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成長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壯有所用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幼有所長</a:t>
            </a:r>
            <a:r>
              <a:rPr lang="en-US" altLang="zh-TW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中黑" panose="020B0509000000000000" pitchFamily="49" charset="-120"/>
              </a:rPr>
              <a:t>殘疾者皆有所養</a:t>
            </a:r>
            <a:r>
              <a:rPr lang="en-US" altLang="zh-TW" sz="2400" dirty="0">
                <a:ea typeface="華康儷中黑" panose="020B0509000000000000" pitchFamily="49" charset="-120"/>
              </a:rPr>
              <a:t>(</a:t>
            </a:r>
            <a:r>
              <a:rPr lang="zh-TW" altLang="en-US" sz="2400" dirty="0">
                <a:ea typeface="華康儷中黑" panose="020B0509000000000000" pitchFamily="49" charset="-120"/>
              </a:rPr>
              <a:t>大同篇</a:t>
            </a:r>
            <a:r>
              <a:rPr lang="en-US" altLang="zh-TW" sz="2400" dirty="0">
                <a:ea typeface="華康儷中黑" panose="020B0509000000000000" pitchFamily="49" charset="-120"/>
              </a:rPr>
              <a:t>)</a:t>
            </a:r>
          </a:p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我必給達味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興起一支正義的苗芽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叫他執政為王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斷事明智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在地上執行公道正義</a:t>
            </a:r>
            <a:r>
              <a:rPr lang="en-US" altLang="zh-TW" sz="3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.</a:t>
            </a:r>
          </a:p>
          <a:p>
            <a:pPr marL="360000" lvl="0" eaLnBrk="1" hangingPunct="1">
              <a:spcBef>
                <a:spcPct val="0"/>
              </a:spcBef>
              <a:buNone/>
            </a:pPr>
            <a:r>
              <a:rPr lang="zh-TW" altLang="en-US" sz="3800" dirty="0">
                <a:ea typeface="華康儷中黑" panose="020B0509000000000000" pitchFamily="49" charset="-120"/>
              </a:rPr>
              <a:t>天下滿憐憫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ea typeface="華康儷中黑" panose="020B0509000000000000" pitchFamily="49" charset="-120"/>
              </a:rPr>
              <a:t>正義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明智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公道</a:t>
            </a:r>
            <a:r>
              <a:rPr lang="en-US" altLang="zh-TW" sz="3800" dirty="0">
                <a:ea typeface="華康儷中黑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  <a:sym typeface="Wingdings" panose="05000000000000000000" pitchFamily="2" charset="2"/>
              </a:rPr>
              <a:t>政治清明</a:t>
            </a:r>
            <a:endParaRPr lang="en-US" altLang="zh-TW" sz="4000" dirty="0"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31566</TotalTime>
  <Words>2227</Words>
  <Application>Microsoft Office PowerPoint</Application>
  <PresentationFormat>如螢幕大小 (4:3)</PresentationFormat>
  <Paragraphs>124</Paragraphs>
  <Slides>24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40" baseType="lpstr">
      <vt:lpstr>華康中黑體</vt:lpstr>
      <vt:lpstr>華康中黑體(P)</vt:lpstr>
      <vt:lpstr>華康布丁體W7</vt:lpstr>
      <vt:lpstr>華康正顏楷體W7</vt:lpstr>
      <vt:lpstr>華康正顏楷體W7(P)</vt:lpstr>
      <vt:lpstr>華康粗黑體</vt:lpstr>
      <vt:lpstr>華康儷中黑</vt:lpstr>
      <vt:lpstr>華康儷金黑(P)</vt:lpstr>
      <vt:lpstr>新細明體</vt:lpstr>
      <vt:lpstr>Arial</vt:lpstr>
      <vt:lpstr>Calibri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1748</cp:revision>
  <dcterms:created xsi:type="dcterms:W3CDTF">2006-09-26T01:05:23Z</dcterms:created>
  <dcterms:modified xsi:type="dcterms:W3CDTF">2024-07-15T08:19:30Z</dcterms:modified>
</cp:coreProperties>
</file>