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914" r:id="rId2"/>
    <p:sldId id="1050" r:id="rId3"/>
    <p:sldId id="1178" r:id="rId4"/>
    <p:sldId id="1179" r:id="rId5"/>
    <p:sldId id="1053" r:id="rId6"/>
    <p:sldId id="1180" r:id="rId7"/>
    <p:sldId id="1054" r:id="rId8"/>
    <p:sldId id="1181" r:id="rId9"/>
    <p:sldId id="1055" r:id="rId10"/>
    <p:sldId id="1029" r:id="rId11"/>
    <p:sldId id="1183" r:id="rId12"/>
    <p:sldId id="1184" r:id="rId13"/>
    <p:sldId id="1185" r:id="rId14"/>
    <p:sldId id="1186" r:id="rId15"/>
    <p:sldId id="1187" r:id="rId16"/>
    <p:sldId id="1188" r:id="rId17"/>
    <p:sldId id="1189" r:id="rId18"/>
    <p:sldId id="1190" r:id="rId19"/>
    <p:sldId id="1191" r:id="rId20"/>
    <p:sldId id="1192" r:id="rId21"/>
    <p:sldId id="1193" r:id="rId22"/>
    <p:sldId id="1194" r:id="rId23"/>
    <p:sldId id="1195" r:id="rId24"/>
    <p:sldId id="1197" r:id="rId25"/>
    <p:sldId id="1196" r:id="rId26"/>
    <p:sldId id="1198" r:id="rId27"/>
    <p:sldId id="1199" r:id="rId28"/>
    <p:sldId id="1045" r:id="rId29"/>
  </p:sldIdLst>
  <p:sldSz cx="9144000" cy="6858000" type="screen4x3"/>
  <p:notesSz cx="9144000" cy="6858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00FF00"/>
    <a:srgbClr val="9900CC"/>
    <a:srgbClr val="FF99FF"/>
    <a:srgbClr val="00CC00"/>
    <a:srgbClr val="99FF99"/>
    <a:srgbClr val="FFCCFF"/>
    <a:srgbClr val="33CC33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712" autoAdjust="0"/>
    <p:restoredTop sz="94919" autoAdjust="0"/>
  </p:normalViewPr>
  <p:slideViewPr>
    <p:cSldViewPr>
      <p:cViewPr varScale="1">
        <p:scale>
          <a:sx n="61" d="100"/>
          <a:sy n="61" d="100"/>
        </p:scale>
        <p:origin x="-126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="" xmlns:a16="http://schemas.microsoft.com/office/drawing/2014/main" id="{8876DA48-C1FC-4D6A-B9D2-6A01817A89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="" xmlns:a16="http://schemas.microsoft.com/office/drawing/2014/main" id="{7794DC9F-BC1E-4AC8-A0FE-484D8845F6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="" xmlns:a16="http://schemas.microsoft.com/office/drawing/2014/main" id="{35DA68A0-DF55-4696-AA17-CDD174DDCF5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="" xmlns:a16="http://schemas.microsoft.com/office/drawing/2014/main" id="{D5B93EAE-760C-4A33-B1C2-6FFA4C8C4E9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CDEE92-4711-40D9-A2A3-1E587A6B2C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="" xmlns:a16="http://schemas.microsoft.com/office/drawing/2014/main" id="{EF494D1B-AE54-4D1F-9426-33B0E3E1B4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="" xmlns:a16="http://schemas.microsoft.com/office/drawing/2014/main" id="{2D74BDB7-D159-4350-8B2A-85BE7FC22A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2" name="Rectangle 4">
            <a:extLst>
              <a:ext uri="{FF2B5EF4-FFF2-40B4-BE49-F238E27FC236}">
                <a16:creationId xmlns="" xmlns:a16="http://schemas.microsoft.com/office/drawing/2014/main" id="{D1DF697A-A709-4653-8DE9-F931364ABC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="" xmlns:a16="http://schemas.microsoft.com/office/drawing/2014/main" id="{1A8F6F96-1016-444D-A33E-901C32DE23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="" xmlns:a16="http://schemas.microsoft.com/office/drawing/2014/main" id="{06CA114F-5ED3-4884-BBF7-4A07FD7A13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="" xmlns:a16="http://schemas.microsoft.com/office/drawing/2014/main" id="{AE03E56D-6EC6-435B-A9A3-4C5452C3E3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805C790-2146-4919-9D78-D47E5788A7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759434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1621414-4143-4A67-9C8B-B03AFFA25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A092653-4438-4983-BE3E-859D0B8AFE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483546F3-1CE2-46E7-BC45-E30431590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E6B3B-EBBC-45B4-AF0E-175C03A9E9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79991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3296813-497F-4BA8-88B7-F1EAEE65C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6975FF2-DC14-440A-9701-945AD852A7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777F6A5-2D9A-4AEB-A34A-CC901D01B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0A5A7-ECA0-4F75-A1D1-92A3945DA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06129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DEA35E7-9B28-4149-BBED-320FE73E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567509C-7FD1-4388-A239-B74A659C3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AD835C4-2CF9-435B-9D56-F95603AD0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7D3BD-E26E-4B76-A0DB-07B9E115BF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67577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6798DB5-5EB6-4204-82F6-895245782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0DB2CF7-F710-483F-BB5E-957DDDEA57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F9AEC81-B018-4A42-9136-717AC478F1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8E4AC-A14A-4C0A-BE28-F7E172C1EE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04184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BB0678F-E5C8-487F-B2C4-95DE60F79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CF60C3A-6769-4CDD-80AC-C4D03A4BC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B438389-B64B-405B-B01B-15F6A267B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C7A7-6B4C-45F7-B35D-AEE4263247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64121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44DB8FC-E179-4D06-8308-D5319F713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58328F8-87C8-4DB0-AFAC-0448CE699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026BB80-E19A-4259-8E26-CC193CEE1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DAD1A-C3C6-4C66-8B80-47B9D4AC02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42413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6DA5A3B-9624-4F1E-AA2B-F184E921F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F984BBA-1E46-439A-8A1E-B4DA15823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C21C9B3-C7B7-41C6-8694-E41BE627B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F094-2067-4A83-B87F-7825DF024A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54065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BDF654D2-81FE-4169-975A-92EAD4141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EDB605A8-CB8A-4406-B5AC-96358726F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32FA5121-9FD2-4A6C-B169-40E8E374B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D71A6-07A1-4723-8559-23D4812A99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44529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5756BFE4-961E-427C-A270-B412681F8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E5268EEE-52B8-499D-A8C6-97267DA70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C52ADC2F-AE03-4B58-872B-F98554F8E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AB0E-CAF2-447C-A253-A57C293529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33335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994A634B-DDEC-4916-89FB-F2294CB771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4484ABC2-4641-49C0-B307-2F68CEF6D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E7B2536B-41B2-4E51-A2DB-D41205CF3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7149-F139-4F28-A222-AEABD1F042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5263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036F31F-DCEA-4381-AF5B-F7ECE6AFA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979F6C-5058-43AA-915A-2DD7F783F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A8937B1-6BF8-4935-BE9A-DFEB4591F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C932-D2C9-4CA2-B4D1-4F5B21B1D6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49119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CAFEB28-5B2B-4BCC-BA95-C137403B3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076D520-10C7-48DC-9FF2-00F869A9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6F2D24D-6AE2-4A6D-A589-A3D2F04C9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BFA66-B155-4B89-835E-9B1E46AF83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7686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473F0F60-A5F8-4279-93F7-75F3039B4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90512E80-F918-44FB-80CA-E7FD9D475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DD228BC7-539E-4DB1-8898-A21B1A7B96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A399CC64-4BBF-4678-B597-D0DC8A6B4D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C4D3EBEE-D3CE-48D4-9837-072FFF3801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3878156-5A17-45E5-8AFE-BCCBB07475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577" r:id="rId1"/>
    <p:sldLayoutId id="2147489578" r:id="rId2"/>
    <p:sldLayoutId id="2147489579" r:id="rId3"/>
    <p:sldLayoutId id="2147489580" r:id="rId4"/>
    <p:sldLayoutId id="2147489581" r:id="rId5"/>
    <p:sldLayoutId id="2147489582" r:id="rId6"/>
    <p:sldLayoutId id="2147489583" r:id="rId7"/>
    <p:sldLayoutId id="2147489584" r:id="rId8"/>
    <p:sldLayoutId id="2147489585" r:id="rId9"/>
    <p:sldLayoutId id="2147489586" r:id="rId10"/>
    <p:sldLayoutId id="2147489587" r:id="rId11"/>
    <p:sldLayoutId id="21474895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="" xmlns:a16="http://schemas.microsoft.com/office/drawing/2014/main" id="{D81F1973-D177-4E94-A6FE-169F14846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1367"/>
            <a:ext cx="9144000" cy="633598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16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2021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日</a:t>
            </a: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4800"/>
              </a:spcAft>
              <a:buFontTx/>
              <a:buNone/>
            </a:pPr>
            <a:r>
              <a:rPr lang="zh-TW" altLang="en-US" sz="6000" smtClean="0">
                <a:solidFill>
                  <a:schemeClr val="bg1"/>
                </a:solidFill>
                <a:ea typeface="華康儷中黑" panose="020B0509000000000000" pitchFamily="49" charset="-120"/>
              </a:rPr>
              <a:t>拆 牆</a:t>
            </a:r>
            <a:endParaRPr lang="zh-TW" altLang="en-US" sz="6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zh-TW" altLang="en-US" sz="3000" dirty="0">
                <a:solidFill>
                  <a:srgbClr val="FFFFFF"/>
                </a:solidFill>
                <a:ea typeface="華康粗黑體" panose="020B0709000000000000" pitchFamily="49" charset="-120"/>
              </a:rPr>
              <a:t>是基督徒生命的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主旋律</a:t>
            </a:r>
            <a:r>
              <a:rPr lang="zh-TW" altLang="en-US" sz="3000" dirty="0">
                <a:solidFill>
                  <a:srgbClr val="FFFFFF"/>
                </a:solidFill>
                <a:ea typeface="華康粗黑體" panose="020B0709000000000000" pitchFamily="49" charset="-120"/>
              </a:rPr>
              <a:t>或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基調</a:t>
            </a:r>
            <a:endParaRPr lang="zh-TW" altLang="en-US" sz="3600" dirty="0">
              <a:solidFill>
                <a:srgbClr val="FFFFFF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ct val="25000"/>
              </a:spcAft>
              <a:buFontTx/>
              <a:buNone/>
            </a:pPr>
            <a:r>
              <a:rPr lang="zh-TW" altLang="en-US" sz="3000" dirty="0">
                <a:solidFill>
                  <a:srgbClr val="00FF00"/>
                </a:solidFill>
                <a:ea typeface="華康粗黑體" panose="020B0709000000000000" pitchFamily="49" charset="-120"/>
              </a:rPr>
              <a:t>我們要學會：</a:t>
            </a:r>
            <a:r>
              <a:rPr lang="zh-TW" altLang="en-US" dirty="0">
                <a:solidFill>
                  <a:srgbClr val="00FF00"/>
                </a:solidFill>
                <a:ea typeface="華康粗黑體" panose="020B0709000000000000" pitchFamily="49" charset="-120"/>
              </a:rPr>
              <a:t>全犧牲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>
                <a:solidFill>
                  <a:srgbClr val="00FF00"/>
                </a:solidFill>
                <a:ea typeface="華康粗黑體" panose="020B0709000000000000" pitchFamily="49" charset="-120"/>
              </a:rPr>
              <a:t>真愛人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dirty="0">
                <a:solidFill>
                  <a:srgbClr val="00FF00"/>
                </a:solidFill>
                <a:ea typeface="華康粗黑體" panose="020B0709000000000000" pitchFamily="49" charset="-120"/>
              </a:rPr>
              <a:t>常喜樂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="" xmlns:a16="http://schemas.microsoft.com/office/drawing/2014/main" id="{C40D8AF5-5C77-487A-94B2-021272BFCB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9144000" cy="6381750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禍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哉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那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摧殘我牧場上的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羊群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並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把羊群趕散的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牧人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我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必給達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味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興起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一支正義的苗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芽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叫他斷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事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明智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執行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公道正義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。</a:t>
            </a:r>
            <a:endParaRPr lang="en-US" altLang="zh-TW" sz="4000" spc="-150" dirty="0" smtClean="0">
              <a:solidFill>
                <a:schemeClr val="bg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有些牧者將羊群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趕散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據說是為了政治和宗教的理想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世界需要混亂或共融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什麼叫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公道</a:t>
            </a:r>
            <a:r>
              <a:rPr lang="en-US" altLang="zh-TW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正義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誰說了算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有沒有雙重標準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求同存異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和而不同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道</a:t>
            </a:r>
            <a:r>
              <a:rPr lang="en-US" altLang="zh-TW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正好為謀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8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趨同</a:t>
            </a:r>
            <a:endParaRPr lang="en-US" altLang="zh-TW" sz="4800" dirty="0" smtClean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4000" dirty="0" smtClean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="" xmlns:a16="http://schemas.microsoft.com/office/drawing/2014/main" id="{C40D8AF5-5C77-487A-94B2-021272BFCB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525344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以自己的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肉身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拆毀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了中間阻隔的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牆壁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就是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雙方的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仇恨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並廢除了由規條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命令</a:t>
            </a:r>
            <a:r>
              <a:rPr lang="en-US" altLang="zh-TW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所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組成的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法律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他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以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十字架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使</a:t>
            </a:r>
            <a:r>
              <a:rPr lang="zh-TW" altLang="en-US" sz="4000" spc="-15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雙方</a:t>
            </a:r>
            <a:r>
              <a:rPr lang="zh-TW" altLang="en-US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合成一體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與</a:t>
            </a:r>
            <a:r>
              <a:rPr lang="zh-TW" altLang="en-US" sz="4000" spc="-150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天主</a:t>
            </a:r>
            <a:r>
              <a:rPr lang="zh-TW" altLang="en-US" sz="4000" spc="-150" dirty="0" smtClean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和好</a:t>
            </a:r>
            <a:r>
              <a:rPr lang="en-US" altLang="zh-TW" sz="4000" spc="-150" dirty="0" smtClean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  <a:cs typeface="華康中黑體" panose="020B0509000000000000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教會憲章論教會的本質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定義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!)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：</a:t>
            </a:r>
            <a:endParaRPr lang="en-US" altLang="zh-TW" sz="4000" dirty="0" smtClean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</a:t>
            </a:r>
            <a:r>
              <a:rPr lang="en-US" altLang="zh-TW" sz="4000" b="1" dirty="0" smtClean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標記</a:t>
            </a:r>
            <a:r>
              <a:rPr lang="en-US" altLang="zh-TW" sz="4000" b="1" dirty="0" smtClean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工具</a:t>
            </a:r>
            <a:endParaRPr lang="en-US" altLang="zh-TW" sz="4000" dirty="0" smtClean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方濟各的祈禱：作和平工具</a:t>
            </a:r>
            <a:endParaRPr lang="en-US" altLang="zh-TW" sz="4000" dirty="0" smtClean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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在有仇恨的地方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仁愛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),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傷害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寬恕</a:t>
            </a:r>
            <a:r>
              <a:rPr lang="en-US" altLang="zh-TW" sz="4000" dirty="0" smtClean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),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廢除法律</a:t>
            </a:r>
            <a:r>
              <a:rPr lang="en-US" altLang="zh-TW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一般法律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神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律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生命律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endParaRPr lang="zh-TW" altLang="en-US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1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="" xmlns:a16="http://schemas.microsoft.com/office/drawing/2014/main" id="{C40D8AF5-5C77-487A-94B2-021272BFCB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648"/>
            <a:ext cx="9144000" cy="6597352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None/>
            </a:pP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「你們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來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私下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到荒野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裡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去</a:t>
            </a:r>
            <a:r>
              <a:rPr lang="zh-TW" altLang="en-US" sz="4000" spc="-300" dirty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休息</a:t>
            </a:r>
            <a:r>
              <a:rPr lang="zh-TW" altLang="en-US" sz="4000" spc="-300" dirty="0" smtClean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一會兒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」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因為來往的人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很多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以致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他們</a:t>
            </a:r>
            <a:r>
              <a:rPr lang="zh-TW" altLang="en-US" sz="4000" spc="-300" dirty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連吃飯的工夫也</a:t>
            </a:r>
            <a:r>
              <a:rPr lang="zh-TW" altLang="en-US" sz="4000" spc="-300" dirty="0" smtClean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沒有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耶穌看見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一大夥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群眾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就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對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他們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動</a:t>
            </a:r>
            <a:r>
              <a:rPr lang="zh-TW" altLang="en-US" sz="4000" spc="-3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了憐憫的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心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,</a:t>
            </a:r>
            <a:r>
              <a:rPr lang="zh-TW" altLang="en-US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因為</a:t>
            </a:r>
            <a:r>
              <a:rPr lang="zh-TW" altLang="en-US" sz="4000" spc="-300" dirty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他們好像沒有牧人的</a:t>
            </a:r>
            <a:r>
              <a:rPr lang="zh-TW" altLang="en-US" sz="4000" spc="-300" dirty="0" smtClean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羊</a:t>
            </a:r>
            <a:r>
              <a:rPr lang="en-US" altLang="zh-TW" sz="4000" spc="-300" dirty="0" smtClean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.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忙完要休息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避靜</a:t>
            </a:r>
            <a:r>
              <a:rPr lang="en-US" altLang="zh-TW" sz="4000" dirty="0" smtClean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休息完要不要忙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休息是為了走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得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更遠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r>
              <a:rPr lang="en-US" altLang="zh-TW" sz="4000" dirty="0" smtClean="0">
                <a:solidFill>
                  <a:srgbClr val="00FF00"/>
                </a:solidFill>
                <a:ea typeface="華康儷中黑" panose="020B0509000000000000" pitchFamily="49" charset="-120"/>
              </a:rPr>
              <a:t>Ora et </a:t>
            </a:r>
            <a:r>
              <a:rPr lang="en-US" altLang="zh-TW" sz="4000" dirty="0" err="1" smtClean="0">
                <a:solidFill>
                  <a:srgbClr val="00FF00"/>
                </a:solidFill>
                <a:ea typeface="華康儷中黑" panose="020B0509000000000000" pitchFamily="49" charset="-120"/>
              </a:rPr>
              <a:t>labora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祈禱與勞動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)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真忙與假忙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無事忙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忙裡偷閑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又得浮生半日閑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忙亂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忙而不亂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越忙越放鬆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耶穌忙不忙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連吃飯的工夫也沒有</a:t>
            </a:r>
            <a:r>
              <a:rPr lang="en-US" altLang="zh-TW" sz="4000" dirty="0" smtClean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</a:p>
          <a:p>
            <a:pPr eaLnBrk="1" hangingPunct="1">
              <a:spcBef>
                <a:spcPct val="0"/>
              </a:spcBef>
              <a:buNone/>
            </a:pP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1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-27384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初心」兩字是香港近期的流行語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指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一條法律,一個政黨,一種文化或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一個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宗教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之所以存在的最原始的理想.</a:t>
            </a: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天主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創造人類的「初心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是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希望所有人都能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分享天主</a:t>
            </a: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的</a:t>
            </a:r>
            <a:endParaRPr lang="en-US" altLang="zh-TW" sz="4000" dirty="0" smtClean="0">
              <a:solidFill>
                <a:srgbClr val="FF00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生命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和美善福樂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這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是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</a:t>
            </a:r>
            <a:r>
              <a:rPr lang="zh-TW" altLang="en-US" sz="4000" dirty="0" smtClean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天主愛人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或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</a:t>
            </a:r>
            <a:r>
              <a:rPr lang="zh-TW" altLang="zh-HK" sz="400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天主這樣愛了世界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」的原來意義.</a:t>
            </a:r>
          </a:p>
        </p:txBody>
      </p:sp>
    </p:spTree>
    <p:extLst>
      <p:ext uri="{BB962C8B-B14F-4D97-AF65-F5344CB8AC3E}">
        <p14:creationId xmlns="" xmlns:p14="http://schemas.microsoft.com/office/powerpoint/2010/main" val="5828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35496" y="3634"/>
            <a:ext cx="9144000" cy="6858000"/>
          </a:xfrm>
          <a:solidFill>
            <a:schemeClr val="bg1"/>
          </a:solidFill>
        </p:spPr>
        <p:txBody>
          <a:bodyPr/>
          <a:lstStyle/>
          <a:p>
            <a:r>
              <a:rPr lang="zh-TW" altLang="zh-HK" sz="18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天主聖子降生成人的「初心」,是人在犯罪遠離天主</a:t>
            </a:r>
            <a:r>
              <a:rPr lang="zh-TW" altLang="zh-HK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(亦即遠離幸福)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後,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召叫人類悔改皈依,再次回歸父家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,重享天國的親情幸福和天倫之樂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;</a:t>
            </a:r>
            <a:r>
              <a:rPr lang="en-US" altLang="zh-TW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 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這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就是「</a:t>
            </a:r>
            <a:r>
              <a:rPr lang="zh-TW" altLang="zh-HK" sz="400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天國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」.</a:t>
            </a: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耶穌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建設教會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的「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初心」,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是找尋</a:t>
            </a: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一群志同道合的人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,和</a:t>
            </a:r>
            <a:r>
              <a:rPr lang="zh-TW" altLang="en-US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耶穌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一起</a:t>
            </a:r>
            <a:r>
              <a:rPr lang="zh-TW" altLang="zh-HK" sz="4000" dirty="0" smtClean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建設天國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  <a:endParaRPr lang="zh-TW" altLang="zh-HK" sz="40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但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世界在不同的意識型態,種族,宗教,政治理念等的撕裂下,</a:t>
            </a:r>
            <a:r>
              <a:rPr lang="zh-TW" altLang="zh-HK" sz="400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天國早已變成遙不可及的夢想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.因為在這一切分歧中間,都有一堵牢不可破的「牆」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  <a:endParaRPr lang="zh-TW" altLang="zh-HK" sz="40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1100" dirty="0" smtClean="0"/>
          </a:p>
          <a:p>
            <a:pPr>
              <a:spcBef>
                <a:spcPts val="0"/>
              </a:spcBef>
            </a:pPr>
            <a:r>
              <a:rPr lang="zh-TW" altLang="en-US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所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以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「拆牆」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其實是是福音的「初心」,是耶穌來到世界的「初心」,是天主愛人的最重要和最原始的內容.</a:t>
            </a:r>
          </a:p>
          <a:p>
            <a:pPr>
              <a:spcBef>
                <a:spcPts val="0"/>
              </a:spcBef>
            </a:pP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 </a:t>
            </a:r>
            <a:r>
              <a:rPr lang="zh-TW" altLang="zh-HK" sz="4000" spc="-15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今日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厄弗所書有關「拆牆」的內容,清楚到不用再作任何註釋：「基督是我們的和平,他</a:t>
            </a:r>
            <a:r>
              <a:rPr lang="zh-TW" altLang="zh-HK" sz="4000" spc="-15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使雙方合而為一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.他</a:t>
            </a:r>
            <a:r>
              <a:rPr lang="zh-TW" altLang="zh-HK" sz="4000" spc="-15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以自己的肉身,拆毀了中間阻隔的</a:t>
            </a:r>
            <a:r>
              <a:rPr lang="zh-TW" altLang="zh-HK" sz="4000" spc="-150" dirty="0" smtClean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牆壁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,就是雙方的仇恨,並</a:t>
            </a:r>
            <a:r>
              <a:rPr lang="zh-TW" altLang="zh-HK" sz="4000" spc="-15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廢除了由規條命令,所組成的法律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,而</a:t>
            </a:r>
            <a:r>
              <a:rPr lang="zh-TW" altLang="zh-HK" sz="4000" spc="-15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成就和平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.他以十字架,誅滅了仇恨,也以十字架,使雙方合成一體,</a:t>
            </a:r>
            <a:r>
              <a:rPr lang="zh-TW" altLang="zh-HK" sz="4000" spc="-15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與天主和好</a:t>
            </a:r>
            <a:r>
              <a:rPr lang="zh-TW" altLang="zh-HK" sz="4000" spc="-15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  <a:r>
              <a:rPr lang="zh-TW" altLang="zh-HK" sz="4000" spc="-15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</a:t>
            </a:r>
            <a:endParaRPr lang="zh-TW" altLang="zh-HK" sz="4000" spc="-15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4000" dirty="0" smtClean="0"/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梵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二的教會明白基督建設教會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的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初心」,才在教會憲章一章第一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節清楚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點明教會的本質就是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要成為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天人合一</a:t>
            </a:r>
            <a:r>
              <a:rPr lang="zh-TW" altLang="zh-HK" sz="400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和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人類合一</a:t>
            </a: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的</a:t>
            </a:r>
            <a:endParaRPr lang="en-US" altLang="zh-TW" sz="4000" dirty="0" smtClean="0">
              <a:solidFill>
                <a:srgbClr val="FF00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標記</a:t>
            </a:r>
            <a:r>
              <a:rPr lang="zh-TW" altLang="zh-HK" sz="4000" dirty="0">
                <a:solidFill>
                  <a:srgbClr val="0000CC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和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工具」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; 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而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《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方濟各的祈禱》吸引人的地方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endParaRPr lang="en-US" altLang="zh-TW" sz="4000" dirty="0" smtClean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也是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這句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:「</a:t>
            </a:r>
            <a:r>
              <a:rPr lang="zh-TW" altLang="zh-HK" sz="40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天主,</a:t>
            </a:r>
            <a:r>
              <a:rPr lang="zh-TW" altLang="zh-HK" sz="40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使我作你和平的</a:t>
            </a:r>
            <a:r>
              <a:rPr lang="zh-TW" altLang="zh-HK" sz="4000" dirty="0" smtClean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工具</a:t>
            </a:r>
            <a:r>
              <a:rPr lang="en-US" altLang="zh-TW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; </a:t>
            </a:r>
            <a:r>
              <a:rPr lang="zh-TW" altLang="zh-HK" sz="44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在</a:t>
            </a:r>
            <a:r>
              <a:rPr lang="zh-TW" altLang="zh-HK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有仇恨的地方,讓我</a:t>
            </a:r>
            <a:r>
              <a:rPr lang="zh-TW" altLang="zh-HK" sz="44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播種仁愛</a:t>
            </a:r>
            <a:r>
              <a:rPr lang="zh-TW" altLang="zh-HK" sz="4000" dirty="0" smtClean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」</a:t>
            </a:r>
            <a:endParaRPr lang="zh-TW" altLang="zh-HK" sz="40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/>
            <a:endParaRPr lang="en-US" altLang="zh-TW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/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「初心」兩字是香港近期的流行語,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/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指一條法律,一個政黨,一種文化或一個宗教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/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之所以存在的最原始的理想</a:t>
            </a:r>
            <a:r>
              <a:rPr lang="zh-TW" altLang="zh-HK" sz="2800" dirty="0" smtClean="0">
                <a:latin typeface="華康儷中黑" pitchFamily="49" charset="-120"/>
                <a:ea typeface="華康儷中黑" pitchFamily="49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2400"/>
              </a:spcBef>
            </a:pPr>
            <a:r>
              <a:rPr lang="zh-TW" altLang="zh-HK" sz="4000" dirty="0" smtClean="0"/>
              <a:t>“</a:t>
            </a:r>
            <a:r>
              <a:rPr lang="zh-TW" altLang="zh-HK" sz="4000" dirty="0"/>
              <a:t>Original aspiration” has become a popular phrase these days. It means the primordial idea behind the existence of a law, political party, culture or religion.</a:t>
            </a:r>
          </a:p>
          <a:p>
            <a:r>
              <a:rPr lang="zh-TW" altLang="zh-HK" sz="4000" dirty="0"/>
              <a:t> 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dirty="0" smtClean="0"/>
          </a:p>
          <a:p>
            <a:pPr>
              <a:spcBef>
                <a:spcPts val="0"/>
              </a:spcBef>
            </a:pP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天主</a:t>
            </a:r>
            <a:r>
              <a:rPr lang="zh-TW" altLang="zh-HK" dirty="0">
                <a:latin typeface="華康儷中黑" pitchFamily="49" charset="-120"/>
                <a:ea typeface="華康儷中黑" pitchFamily="49" charset="-120"/>
              </a:rPr>
              <a:t>創造人類的「初心</a:t>
            </a: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」</a:t>
            </a:r>
            <a:endParaRPr lang="en-US" altLang="zh-TW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是</a:t>
            </a:r>
            <a:r>
              <a:rPr lang="zh-TW" altLang="zh-HK" dirty="0">
                <a:latin typeface="華康儷中黑" pitchFamily="49" charset="-120"/>
                <a:ea typeface="華康儷中黑" pitchFamily="49" charset="-120"/>
              </a:rPr>
              <a:t>希望所有人都能分享天主的生命和美善福樂</a:t>
            </a: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這</a:t>
            </a:r>
            <a:r>
              <a:rPr lang="zh-TW" altLang="zh-HK" dirty="0">
                <a:latin typeface="華康儷中黑" pitchFamily="49" charset="-120"/>
                <a:ea typeface="華康儷中黑" pitchFamily="49" charset="-120"/>
              </a:rPr>
              <a:t>是「神愛世人」,</a:t>
            </a: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或</a:t>
            </a:r>
            <a:endParaRPr lang="en-US" altLang="zh-TW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HK" dirty="0" smtClean="0">
                <a:latin typeface="華康儷中黑" pitchFamily="49" charset="-120"/>
                <a:ea typeface="華康儷中黑" pitchFamily="49" charset="-120"/>
              </a:rPr>
              <a:t>「</a:t>
            </a:r>
            <a:r>
              <a:rPr lang="zh-TW" altLang="zh-HK" dirty="0">
                <a:latin typeface="華康儷中黑" pitchFamily="49" charset="-120"/>
                <a:ea typeface="華康儷中黑" pitchFamily="49" charset="-120"/>
              </a:rPr>
              <a:t>天主這樣愛了世界」的原來意義.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zh-HK" sz="4000" dirty="0" smtClean="0"/>
              <a:t>God</a:t>
            </a:r>
            <a:r>
              <a:rPr lang="en-US" altLang="zh-TW" sz="4000" dirty="0" smtClean="0"/>
              <a:t>’</a:t>
            </a:r>
            <a:r>
              <a:rPr lang="zh-TW" altLang="zh-HK" sz="4000" dirty="0" smtClean="0"/>
              <a:t>s </a:t>
            </a:r>
            <a:r>
              <a:rPr lang="zh-TW" altLang="zh-HK" sz="4000" dirty="0"/>
              <a:t>“Original aspiration” in creating human beings is to </a:t>
            </a:r>
            <a:endParaRPr lang="en-US" altLang="zh-TW" sz="4000" dirty="0" smtClean="0"/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zh-HK" sz="4000" b="1" dirty="0" smtClean="0">
                <a:solidFill>
                  <a:srgbClr val="FF0000"/>
                </a:solidFill>
              </a:rPr>
              <a:t>share</a:t>
            </a:r>
            <a:r>
              <a:rPr lang="zh-TW" altLang="zh-HK" sz="4000" dirty="0" smtClean="0">
                <a:solidFill>
                  <a:srgbClr val="FF0000"/>
                </a:solidFill>
              </a:rPr>
              <a:t> </a:t>
            </a:r>
            <a:r>
              <a:rPr lang="zh-TW" altLang="zh-HK" sz="4000" dirty="0">
                <a:solidFill>
                  <a:srgbClr val="FF0000"/>
                </a:solidFill>
              </a:rPr>
              <a:t>His life, goodness, kindness, 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zh-HK" sz="4000" dirty="0" smtClean="0">
                <a:solidFill>
                  <a:srgbClr val="FF0000"/>
                </a:solidFill>
              </a:rPr>
              <a:t>and </a:t>
            </a:r>
            <a:r>
              <a:rPr lang="zh-TW" altLang="zh-HK" sz="4000" dirty="0">
                <a:solidFill>
                  <a:srgbClr val="FF0000"/>
                </a:solidFill>
              </a:rPr>
              <a:t>happiness with everyone</a:t>
            </a:r>
            <a:r>
              <a:rPr lang="zh-TW" altLang="zh-HK" sz="4000" dirty="0"/>
              <a:t>. </a:t>
            </a:r>
            <a:endParaRPr lang="en-US" altLang="zh-TW" sz="4000" dirty="0" smtClean="0"/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zh-HK" sz="4000" dirty="0" smtClean="0"/>
              <a:t>This </a:t>
            </a:r>
            <a:r>
              <a:rPr lang="zh-TW" altLang="zh-HK" sz="4000" dirty="0"/>
              <a:t>is the original idea of </a:t>
            </a:r>
            <a:endParaRPr lang="en-US" altLang="zh-TW" sz="4000" dirty="0" smtClean="0"/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zh-HK" sz="4000" b="1" i="1" dirty="0" smtClean="0">
                <a:solidFill>
                  <a:srgbClr val="9900CC"/>
                </a:solidFill>
              </a:rPr>
              <a:t>God</a:t>
            </a:r>
            <a:r>
              <a:rPr lang="en-US" altLang="zh-TW" sz="4000" b="1" i="1" dirty="0" smtClean="0">
                <a:solidFill>
                  <a:srgbClr val="9900CC"/>
                </a:solidFill>
              </a:rPr>
              <a:t>’</a:t>
            </a:r>
            <a:r>
              <a:rPr lang="zh-TW" altLang="zh-HK" sz="4000" b="1" i="1" dirty="0" smtClean="0">
                <a:solidFill>
                  <a:srgbClr val="9900CC"/>
                </a:solidFill>
              </a:rPr>
              <a:t>s </a:t>
            </a:r>
            <a:r>
              <a:rPr lang="zh-TW" altLang="zh-HK" sz="4000" b="1" i="1" dirty="0">
                <a:solidFill>
                  <a:srgbClr val="9900CC"/>
                </a:solidFill>
              </a:rPr>
              <a:t>love for the world</a:t>
            </a:r>
            <a:r>
              <a:rPr lang="zh-TW" altLang="zh-HK" sz="4000" b="1" i="1" dirty="0" smtClean="0">
                <a:solidFill>
                  <a:srgbClr val="9900CC"/>
                </a:solidFill>
              </a:rPr>
              <a:t>.</a:t>
            </a:r>
            <a:r>
              <a:rPr lang="zh-TW" altLang="zh-HK" sz="40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1400" dirty="0" smtClean="0"/>
          </a:p>
          <a:p>
            <a:pPr eaLnBrk="1"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天主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聖子降生成人的「初心」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是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人在犯罪遠離天主(亦即遠離幸福)後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召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叫人類悔改皈依,再次回歸父家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重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享天國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的幸福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和天倫之樂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;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 eaLnBrk="1"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這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就是「天國」.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zh-TW" altLang="zh-HK" sz="4000" dirty="0"/>
              <a:t>The “Original aspiration” of </a:t>
            </a:r>
            <a:r>
              <a:rPr lang="zh-TW" altLang="zh-HK" sz="4000" dirty="0" smtClean="0"/>
              <a:t>God</a:t>
            </a:r>
            <a:r>
              <a:rPr lang="en-US" altLang="zh-TW" sz="4000" dirty="0" smtClean="0"/>
              <a:t>’</a:t>
            </a:r>
            <a:r>
              <a:rPr lang="zh-TW" altLang="zh-HK" sz="4000" dirty="0" smtClean="0"/>
              <a:t>s </a:t>
            </a:r>
            <a:r>
              <a:rPr lang="zh-TW" altLang="zh-HK" sz="4000" dirty="0"/>
              <a:t>incarnation is </a:t>
            </a:r>
            <a:r>
              <a:rPr lang="zh-TW" altLang="zh-HK" sz="4000" dirty="0">
                <a:solidFill>
                  <a:srgbClr val="FF0000"/>
                </a:solidFill>
              </a:rPr>
              <a:t>to call men to repentance, conversion, and homecoming</a:t>
            </a:r>
            <a:r>
              <a:rPr lang="zh-TW" altLang="zh-HK" sz="4000" dirty="0"/>
              <a:t> after their departure from God as a result of sin. It is </a:t>
            </a:r>
            <a:r>
              <a:rPr lang="zh-TW" altLang="zh-HK" sz="4000" dirty="0">
                <a:solidFill>
                  <a:srgbClr val="0000CC"/>
                </a:solidFill>
              </a:rPr>
              <a:t>to revel again in the happiness and harmony </a:t>
            </a:r>
            <a:r>
              <a:rPr lang="zh-TW" altLang="zh-HK" sz="4000" dirty="0"/>
              <a:t>of a celestial union - </a:t>
            </a:r>
            <a:r>
              <a:rPr lang="zh-TW" altLang="zh-HK" sz="4000" b="1" dirty="0">
                <a:solidFill>
                  <a:srgbClr val="0000CC"/>
                </a:solidFill>
              </a:rPr>
              <a:t>the Kingdom</a:t>
            </a:r>
            <a:r>
              <a:rPr lang="zh-TW" altLang="zh-HK" sz="4000" dirty="0"/>
              <a:t>.</a:t>
            </a:r>
          </a:p>
          <a:p>
            <a:pPr>
              <a:spcBef>
                <a:spcPts val="0"/>
              </a:spcBef>
            </a:pPr>
            <a:endParaRPr lang="zh-HK" alt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FE46DAA5-47C8-4D2C-B3F2-125B52AA6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3306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23:1-6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上主說：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禍哉，那摧殘我牧場上的羊群，並把羊群趕散的牧人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上主的斷語。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為此，上主，以色列的天主，對牧放我民的牧人這樣說：「你們驅散趕走了我的羊群，不加照顧；現在，看，我必依照你們的惡行，來懲罰你們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上主的斷語。</a:t>
            </a: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="" xmlns:a16="http://schemas.microsoft.com/office/drawing/2014/main" id="{B4B21B3A-44C0-423C-B223-2F7B73D10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A5D11CCE-263C-4891-ACBA-E3E740C27A29}"/>
              </a:ext>
            </a:extLst>
          </p:cNvPr>
          <p:cNvSpPr txBox="1"/>
          <p:nvPr/>
        </p:nvSpPr>
        <p:spPr>
          <a:xfrm>
            <a:off x="7427366" y="602128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4400" dirty="0" smtClean="0"/>
          </a:p>
          <a:p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耶穌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建設教會的「初心」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是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找尋一群志同道合的人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和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他一起建設天國.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000" dirty="0"/>
              <a:t>The “Original aspiration” </a:t>
            </a:r>
            <a:endParaRPr lang="en-US" altLang="zh-TW" sz="40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000" dirty="0" smtClean="0"/>
              <a:t>in Jesus</a:t>
            </a:r>
            <a:r>
              <a:rPr lang="en-US" altLang="zh-TW" sz="4000" dirty="0" smtClean="0"/>
              <a:t>’</a:t>
            </a:r>
            <a:r>
              <a:rPr lang="zh-TW" altLang="zh-HK" sz="4000" dirty="0" smtClean="0"/>
              <a:t>s </a:t>
            </a:r>
            <a:r>
              <a:rPr lang="zh-TW" altLang="zh-HK" sz="4000" dirty="0"/>
              <a:t>founding of the Church is </a:t>
            </a:r>
            <a:endParaRPr lang="en-US" altLang="zh-TW" sz="40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000" dirty="0" smtClean="0">
                <a:solidFill>
                  <a:srgbClr val="FF0000"/>
                </a:solidFill>
              </a:rPr>
              <a:t>to </a:t>
            </a:r>
            <a:r>
              <a:rPr lang="zh-TW" altLang="zh-HK" sz="4000" dirty="0">
                <a:solidFill>
                  <a:srgbClr val="FF0000"/>
                </a:solidFill>
              </a:rPr>
              <a:t>find a group of like-minded people 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000" b="1" dirty="0" smtClean="0"/>
              <a:t>for </a:t>
            </a:r>
            <a:r>
              <a:rPr lang="zh-TW" altLang="zh-HK" sz="4000" b="1" dirty="0"/>
              <a:t>the </a:t>
            </a:r>
            <a:r>
              <a:rPr lang="zh-TW" altLang="zh-HK" sz="4000" b="1" dirty="0">
                <a:solidFill>
                  <a:srgbClr val="0000CC"/>
                </a:solidFill>
              </a:rPr>
              <a:t>building of </a:t>
            </a:r>
            <a:endParaRPr lang="en-US" altLang="zh-TW" sz="4000" b="1" dirty="0" smtClean="0">
              <a:solidFill>
                <a:srgbClr val="0000CC"/>
              </a:solidFill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000" b="1" dirty="0" smtClean="0">
                <a:solidFill>
                  <a:srgbClr val="0000CC"/>
                </a:solidFill>
              </a:rPr>
              <a:t>the </a:t>
            </a:r>
            <a:r>
              <a:rPr lang="zh-TW" altLang="zh-HK" sz="4000" b="1" dirty="0">
                <a:solidFill>
                  <a:srgbClr val="0000CC"/>
                </a:solidFill>
              </a:rPr>
              <a:t>kingdom of God</a:t>
            </a:r>
            <a:r>
              <a:rPr lang="zh-TW" altLang="zh-HK" sz="4000" b="1" dirty="0"/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1200" dirty="0" smtClean="0"/>
          </a:p>
          <a:p>
            <a:pPr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但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世界在不同的意識型態,種族,宗教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,政治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理念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等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的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撕裂下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,天國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早已變成遙不可及的夢想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.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因為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在這一切分歧中間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都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有一堵牢不可破的「牆」.</a:t>
            </a:r>
          </a:p>
          <a:p>
            <a:pPr eaLnBrk="1">
              <a:lnSpc>
                <a:spcPts val="4400"/>
              </a:lnSpc>
              <a:spcBef>
                <a:spcPts val="0"/>
              </a:spcBef>
            </a:pPr>
            <a:r>
              <a:rPr lang="zh-TW" altLang="zh-HK" sz="4000" dirty="0"/>
              <a:t>The world is </a:t>
            </a:r>
            <a:r>
              <a:rPr lang="zh-TW" altLang="zh-HK" sz="4000" b="1" dirty="0">
                <a:solidFill>
                  <a:srgbClr val="FF0000"/>
                </a:solidFill>
              </a:rPr>
              <a:t>torn apart 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 eaLnBrk="1">
              <a:lnSpc>
                <a:spcPts val="4400"/>
              </a:lnSpc>
              <a:spcBef>
                <a:spcPts val="0"/>
              </a:spcBef>
            </a:pPr>
            <a:r>
              <a:rPr lang="zh-TW" altLang="zh-HK" sz="4000" dirty="0" smtClean="0">
                <a:solidFill>
                  <a:srgbClr val="FF0000"/>
                </a:solidFill>
              </a:rPr>
              <a:t>by </a:t>
            </a:r>
            <a:r>
              <a:rPr lang="zh-TW" altLang="zh-HK" sz="4000" dirty="0">
                <a:solidFill>
                  <a:srgbClr val="FF0000"/>
                </a:solidFill>
              </a:rPr>
              <a:t>differences </a:t>
            </a:r>
            <a:r>
              <a:rPr lang="zh-TW" altLang="zh-HK" sz="4000" dirty="0"/>
              <a:t>in ideologies, races, religions, and political ideals. </a:t>
            </a:r>
            <a:endParaRPr lang="en-US" altLang="zh-TW" sz="4000" dirty="0" smtClean="0"/>
          </a:p>
          <a:p>
            <a:pPr eaLnBrk="1">
              <a:lnSpc>
                <a:spcPts val="4400"/>
              </a:lnSpc>
              <a:spcBef>
                <a:spcPts val="0"/>
              </a:spcBef>
            </a:pPr>
            <a:r>
              <a:rPr lang="zh-TW" altLang="zh-HK" sz="4000" dirty="0" smtClean="0"/>
              <a:t>Such </a:t>
            </a:r>
            <a:r>
              <a:rPr lang="zh-TW" altLang="zh-HK" sz="4000" b="1" dirty="0">
                <a:solidFill>
                  <a:srgbClr val="0000CC"/>
                </a:solidFill>
              </a:rPr>
              <a:t>divisive differences </a:t>
            </a:r>
            <a:r>
              <a:rPr lang="zh-TW" altLang="zh-HK" sz="4000" dirty="0"/>
              <a:t>are making the kingdom of God </a:t>
            </a:r>
            <a:endParaRPr lang="en-US" altLang="zh-TW" sz="4000" dirty="0" smtClean="0"/>
          </a:p>
          <a:p>
            <a:pPr eaLnBrk="1">
              <a:lnSpc>
                <a:spcPts val="4400"/>
              </a:lnSpc>
              <a:spcBef>
                <a:spcPts val="0"/>
              </a:spcBef>
            </a:pPr>
            <a:r>
              <a:rPr lang="zh-TW" altLang="zh-HK" sz="4000" dirty="0" smtClean="0"/>
              <a:t>an </a:t>
            </a:r>
            <a:r>
              <a:rPr lang="zh-TW" altLang="zh-HK" sz="4000" dirty="0">
                <a:solidFill>
                  <a:srgbClr val="FF0000"/>
                </a:solidFill>
              </a:rPr>
              <a:t>unattainable dream </a:t>
            </a:r>
            <a:r>
              <a:rPr lang="zh-TW" altLang="zh-HK" sz="4000" dirty="0"/>
              <a:t>as they build up a </a:t>
            </a:r>
            <a:r>
              <a:rPr lang="en-US" altLang="zh-TW" sz="4000" dirty="0" smtClean="0"/>
              <a:t>“</a:t>
            </a:r>
            <a:r>
              <a:rPr lang="zh-TW" altLang="zh-HK" sz="4000" b="1" dirty="0" smtClean="0">
                <a:solidFill>
                  <a:srgbClr val="FF0000"/>
                </a:solidFill>
              </a:rPr>
              <a:t>wall</a:t>
            </a:r>
            <a:r>
              <a:rPr lang="en-US" altLang="zh-TW" sz="4000" dirty="0" smtClean="0"/>
              <a:t>”</a:t>
            </a:r>
            <a:r>
              <a:rPr lang="zh-TW" altLang="zh-HK" sz="4000" dirty="0" smtClean="0"/>
              <a:t>that </a:t>
            </a:r>
            <a:r>
              <a:rPr lang="zh-TW" altLang="zh-HK" sz="4000" dirty="0"/>
              <a:t>is hard to tear down.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endParaRPr lang="en-US" altLang="zh-TW" sz="1200" dirty="0" smtClean="0"/>
          </a:p>
          <a:p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所以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「拆牆」其實是是福音的「初心」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是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耶穌來到世界的「初心」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是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天主愛人的最重要和最原始的內容.</a:t>
            </a:r>
          </a:p>
          <a:p>
            <a:pPr eaLnBrk="1">
              <a:lnSpc>
                <a:spcPts val="4800"/>
              </a:lnSpc>
              <a:spcBef>
                <a:spcPts val="2400"/>
              </a:spcBef>
            </a:pPr>
            <a:r>
              <a:rPr lang="zh-TW" altLang="zh-HK" sz="4400" dirty="0"/>
              <a:t>Yet, </a:t>
            </a:r>
            <a:r>
              <a:rPr lang="zh-TW" altLang="zh-HK" sz="4400" dirty="0">
                <a:solidFill>
                  <a:srgbClr val="FF0000"/>
                </a:solidFill>
              </a:rPr>
              <a:t>tearing down the wall</a:t>
            </a:r>
            <a:r>
              <a:rPr lang="zh-TW" altLang="zh-HK" sz="4400" dirty="0"/>
              <a:t> is the “original </a:t>
            </a:r>
            <a:r>
              <a:rPr lang="zh-TW" altLang="zh-HK" sz="4400" dirty="0" smtClean="0"/>
              <a:t>aspiration”of </a:t>
            </a:r>
            <a:r>
              <a:rPr lang="zh-TW" altLang="zh-HK" sz="4400" dirty="0"/>
              <a:t>the Gospel and of </a:t>
            </a:r>
            <a:r>
              <a:rPr lang="zh-TW" altLang="zh-HK" sz="4400" dirty="0" smtClean="0"/>
              <a:t>Jesus</a:t>
            </a:r>
            <a:r>
              <a:rPr lang="en-US" altLang="zh-TW" sz="4400" dirty="0" smtClean="0"/>
              <a:t>’</a:t>
            </a:r>
            <a:r>
              <a:rPr lang="zh-TW" altLang="zh-HK" sz="4400" dirty="0" smtClean="0"/>
              <a:t>s </a:t>
            </a:r>
            <a:r>
              <a:rPr lang="zh-TW" altLang="zh-HK" sz="4400" dirty="0"/>
              <a:t>coming to the world</a:t>
            </a:r>
            <a:r>
              <a:rPr lang="zh-TW" altLang="zh-HK" sz="4400" dirty="0" smtClean="0"/>
              <a:t>.</a:t>
            </a:r>
            <a:endParaRPr lang="en-US" altLang="zh-TW" sz="4400" dirty="0" smtClean="0"/>
          </a:p>
          <a:p>
            <a:pPr eaLnBrk="1">
              <a:lnSpc>
                <a:spcPts val="4800"/>
              </a:lnSpc>
              <a:spcBef>
                <a:spcPts val="600"/>
              </a:spcBef>
            </a:pPr>
            <a:r>
              <a:rPr lang="zh-TW" altLang="zh-HK" sz="4400" dirty="0" smtClean="0"/>
              <a:t> </a:t>
            </a:r>
            <a:r>
              <a:rPr lang="zh-TW" altLang="zh-HK" sz="4400" dirty="0"/>
              <a:t>It is </a:t>
            </a:r>
            <a:r>
              <a:rPr lang="zh-TW" altLang="zh-HK" sz="4400" b="1" dirty="0">
                <a:solidFill>
                  <a:srgbClr val="0000FF"/>
                </a:solidFill>
              </a:rPr>
              <a:t>the most primordial idea</a:t>
            </a:r>
            <a:r>
              <a:rPr lang="zh-TW" altLang="zh-HK" sz="4400" b="1" dirty="0"/>
              <a:t> </a:t>
            </a:r>
            <a:endParaRPr lang="en-US" altLang="zh-TW" sz="4400" b="1" dirty="0" smtClean="0"/>
          </a:p>
          <a:p>
            <a:pPr eaLnBrk="1">
              <a:lnSpc>
                <a:spcPts val="4800"/>
              </a:lnSpc>
              <a:spcBef>
                <a:spcPts val="600"/>
              </a:spcBef>
            </a:pPr>
            <a:r>
              <a:rPr lang="zh-TW" altLang="zh-HK" sz="4400" dirty="0" smtClean="0"/>
              <a:t>of God</a:t>
            </a:r>
            <a:r>
              <a:rPr lang="en-US" altLang="zh-TW" sz="4400" dirty="0" smtClean="0"/>
              <a:t>’</a:t>
            </a:r>
            <a:r>
              <a:rPr lang="zh-TW" altLang="zh-HK" sz="4400" dirty="0" smtClean="0"/>
              <a:t>s </a:t>
            </a:r>
            <a:r>
              <a:rPr lang="zh-TW" altLang="zh-HK" sz="4400" dirty="0"/>
              <a:t>love for men. </a:t>
            </a:r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12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今日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厄弗所書有關「拆牆」的內容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清楚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到不用再作任何註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釋</a:t>
            </a:r>
            <a:r>
              <a:rPr lang="en-US" altLang="zh-TW" sz="3000" dirty="0" smtClean="0">
                <a:latin typeface="華康儷中黑" pitchFamily="49" charset="-120"/>
                <a:ea typeface="華康儷中黑" pitchFamily="49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「基督是我們的和平,他使雙方合而為一.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他以自己的肉身,拆毀了中間阻隔的牆壁,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就是雙方的仇恨,並廢除了由規條命令,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所組成的法律,而成就和平.他以十字架,誅滅了仇恨,也以十字架,使雙方合成一體,與天主和好.」</a:t>
            </a:r>
            <a:endParaRPr lang="zh-TW" altLang="zh-HK" sz="3000" dirty="0">
              <a:latin typeface="華康儷中黑" pitchFamily="49" charset="-120"/>
              <a:ea typeface="華康儷中黑" pitchFamily="49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400" spc="-100" dirty="0" smtClean="0"/>
              <a:t>The Letter to the Ephesians </a:t>
            </a:r>
            <a:endParaRPr lang="en-US" altLang="zh-TW" sz="4400" spc="-1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400" spc="-100" dirty="0" smtClean="0"/>
              <a:t>regarding the tearing down </a:t>
            </a:r>
            <a:endParaRPr lang="en-US" altLang="zh-TW" sz="4400" spc="-1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400" spc="-100" dirty="0" smtClean="0"/>
              <a:t>of the wall </a:t>
            </a:r>
            <a:endParaRPr lang="en-US" altLang="zh-TW" sz="4400" spc="-1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zh-HK" sz="4400" spc="-100" dirty="0" smtClean="0"/>
              <a:t>needs no further explanations. It says</a:t>
            </a:r>
            <a:r>
              <a:rPr lang="en-US" altLang="zh-TW" sz="4400" spc="-100" dirty="0" smtClean="0"/>
              <a:t>:</a:t>
            </a:r>
            <a:endParaRPr lang="zh-HK" altLang="en-US" sz="4400" spc="-1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n-US" altLang="zh-TW" sz="18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For </a:t>
            </a:r>
            <a:r>
              <a:rPr lang="zh-TW" altLang="zh-HK" sz="4000" dirty="0">
                <a:solidFill>
                  <a:srgbClr val="FF0000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He is our </a:t>
            </a:r>
            <a:r>
              <a:rPr lang="zh-TW" altLang="zh-HK" sz="4000" dirty="0" smtClean="0">
                <a:solidFill>
                  <a:srgbClr val="FF0000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peace,</a:t>
            </a:r>
            <a:endParaRPr lang="en-US" altLang="zh-TW" sz="4000" dirty="0" smtClean="0">
              <a:solidFill>
                <a:srgbClr val="FF0000"/>
              </a:solidFill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solidFill>
                  <a:srgbClr val="FF0000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 </a:t>
            </a: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he who made </a:t>
            </a:r>
            <a:r>
              <a:rPr lang="en-US" altLang="zh-TW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us </a:t>
            </a: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both one and </a:t>
            </a:r>
            <a:r>
              <a:rPr lang="zh-TW" altLang="zh-HK" sz="4000" spc="-100" dirty="0" smtClean="0">
                <a:solidFill>
                  <a:srgbClr val="99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broke down the dividing wall of </a:t>
            </a:r>
            <a:r>
              <a:rPr lang="en-US" altLang="zh-TW" sz="4000" spc="-100" dirty="0" err="1" smtClean="0">
                <a:solidFill>
                  <a:srgbClr val="99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hostili</a:t>
            </a:r>
            <a:r>
              <a:rPr lang="zh-TW" altLang="zh-HK" sz="4000" spc="-100" dirty="0" smtClean="0">
                <a:solidFill>
                  <a:srgbClr val="99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ty, </a:t>
            </a:r>
            <a:endParaRPr lang="en-US" altLang="zh-TW" sz="4000" spc="-100" dirty="0" smtClean="0">
              <a:solidFill>
                <a:srgbClr val="9900CC"/>
              </a:solidFill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through his flesh, abolishing the law with its commandments and legal claims, </a:t>
            </a:r>
            <a:endParaRPr lang="en-US" altLang="zh-TW" sz="4000" spc="-100" dirty="0" smtClean="0"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that he might create in himself </a:t>
            </a:r>
            <a:endParaRPr lang="en-US" altLang="zh-TW" sz="4000" spc="-100" dirty="0" smtClean="0"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solidFill>
                  <a:srgbClr val="FF0000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one</a:t>
            </a: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 </a:t>
            </a:r>
            <a:r>
              <a:rPr lang="zh-TW" altLang="zh-HK" sz="4000" spc="-100" dirty="0" smtClean="0">
                <a:solidFill>
                  <a:srgbClr val="FF0000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new person in place of the two, </a:t>
            </a:r>
            <a:endParaRPr lang="en-US" altLang="zh-TW" sz="4000" spc="-100" dirty="0" smtClean="0">
              <a:solidFill>
                <a:srgbClr val="FF0000"/>
              </a:solidFill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thus establishing peace, and might reconcile </a:t>
            </a:r>
            <a:r>
              <a:rPr lang="en-US" altLang="zh-TW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us </a:t>
            </a:r>
            <a:r>
              <a:rPr lang="zh-TW" altLang="zh-HK" sz="4000" spc="-100" dirty="0" smtClean="0"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both with God, in one body, through the cross, </a:t>
            </a:r>
            <a:endParaRPr lang="en-US" altLang="zh-TW" sz="4000" spc="-100" dirty="0" smtClean="0">
              <a:latin typeface="Franklin Gothic Medium" panose="020B0603020102020204" pitchFamily="34" charset="0"/>
              <a:ea typeface="Huxley Titling" panose="02000000000000000000" pitchFamily="2" charset="0"/>
              <a:cs typeface="Huxley Titling" panose="02000000000000000000" pitchFamily="2" charset="0"/>
            </a:endParaRPr>
          </a:p>
          <a:p>
            <a:pPr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spc="-100" dirty="0" smtClean="0">
                <a:solidFill>
                  <a:srgbClr val="00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putting that </a:t>
            </a:r>
            <a:r>
              <a:rPr lang="en-US" altLang="zh-TW" sz="4000" spc="-100" dirty="0" err="1" smtClean="0">
                <a:solidFill>
                  <a:srgbClr val="00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hostili</a:t>
            </a:r>
            <a:r>
              <a:rPr lang="zh-TW" altLang="zh-HK" sz="4000" spc="-100" dirty="0" smtClean="0">
                <a:solidFill>
                  <a:srgbClr val="00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ty to </a:t>
            </a:r>
            <a:r>
              <a:rPr lang="en-US" altLang="zh-TW" sz="4000" spc="-100" dirty="0" smtClean="0">
                <a:solidFill>
                  <a:srgbClr val="0000CC"/>
                </a:solidFill>
                <a:latin typeface="Franklin Gothic Medium" panose="020B0603020102020204" pitchFamily="34" charset="0"/>
                <a:ea typeface="Huxley Titling" panose="02000000000000000000" pitchFamily="2" charset="0"/>
                <a:cs typeface="Huxley Titling" panose="02000000000000000000" pitchFamily="2" charset="0"/>
              </a:rPr>
              <a:t>an end</a:t>
            </a:r>
            <a:r>
              <a:rPr lang="zh-TW" altLang="zh-HK" sz="4000" spc="-100" dirty="0" smtClean="0">
                <a:latin typeface="Franklin Gothic Medium" panose="020B0603020102020204" pitchFamily="34" charset="0"/>
              </a:rPr>
              <a:t>.</a:t>
            </a:r>
            <a:endParaRPr lang="zh-HK" altLang="en-US" sz="4000" spc="-1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5714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12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12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梵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二的教會明白基督建設教會的「初心」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,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才</a:t>
            </a:r>
            <a:r>
              <a:rPr lang="zh-TW" altLang="zh-HK" sz="3000" dirty="0">
                <a:latin typeface="華康儷中黑" pitchFamily="49" charset="-120"/>
                <a:ea typeface="華康儷中黑" pitchFamily="49" charset="-120"/>
              </a:rPr>
              <a:t>在教會憲章一章第一</a:t>
            </a: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節</a:t>
            </a:r>
            <a:endParaRPr lang="en-US" altLang="zh-TW" sz="3000" dirty="0" smtClean="0">
              <a:latin typeface="華康儷中黑" pitchFamily="49" charset="-120"/>
              <a:ea typeface="華康儷中黑" pitchFamily="49" charset="-12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It </a:t>
            </a:r>
            <a:r>
              <a:rPr lang="zh-TW" altLang="zh-HK" sz="4000" dirty="0">
                <a:latin typeface="Franklin Gothic Medium" panose="020B0603020102020204" pitchFamily="34" charset="0"/>
              </a:rPr>
              <a:t>is out of her understanding of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Christ</a:t>
            </a:r>
            <a:r>
              <a:rPr lang="en-US" altLang="zh-TW" sz="4000" dirty="0" smtClean="0">
                <a:latin typeface="Franklin Gothic Medium" panose="020B0603020102020204" pitchFamily="34" charset="0"/>
              </a:rPr>
              <a:t>’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s </a:t>
            </a:r>
            <a:r>
              <a:rPr lang="zh-TW" altLang="zh-HK" sz="4000" dirty="0">
                <a:latin typeface="Franklin Gothic Medium" panose="020B0603020102020204" pitchFamily="34" charset="0"/>
              </a:rPr>
              <a:t>“original aspirations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”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in </a:t>
            </a:r>
            <a:r>
              <a:rPr lang="zh-TW" altLang="zh-HK" sz="4000" dirty="0">
                <a:latin typeface="Franklin Gothic Medium" panose="020B0603020102020204" pitchFamily="34" charset="0"/>
              </a:rPr>
              <a:t>founding the Church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that </a:t>
            </a:r>
            <a:r>
              <a:rPr lang="zh-TW" altLang="zh-HK" sz="4000" dirty="0">
                <a:latin typeface="Franklin Gothic Medium" panose="020B0603020102020204" pitchFamily="34" charset="0"/>
              </a:rPr>
              <a:t>the Post-Vatican II Church explicitly states in Chapter 1, section 1 of the </a:t>
            </a:r>
            <a:r>
              <a:rPr lang="zh-TW" altLang="zh-HK" sz="4000" dirty="0">
                <a:solidFill>
                  <a:srgbClr val="0000CC"/>
                </a:solidFill>
                <a:latin typeface="Franklin Gothic Medium" panose="020B0603020102020204" pitchFamily="34" charset="0"/>
              </a:rPr>
              <a:t>Lumen </a:t>
            </a:r>
            <a:r>
              <a:rPr lang="zh-TW" altLang="zh-HK" sz="4000" dirty="0" smtClean="0">
                <a:solidFill>
                  <a:srgbClr val="0000CC"/>
                </a:solidFill>
                <a:latin typeface="Franklin Gothic Medium" panose="020B0603020102020204" pitchFamily="34" charset="0"/>
              </a:rPr>
              <a:t>Gentium</a:t>
            </a:r>
            <a:endParaRPr lang="zh-HK" alt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5294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zh-TW" sz="9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latin typeface="華康儷中黑" pitchFamily="49" charset="-120"/>
                <a:ea typeface="華康儷中黑" pitchFamily="49" charset="-120"/>
              </a:rPr>
              <a:t>就清楚點明教會的本質就是: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「要成為天人合一和人類合一的標記和工具」;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that </a:t>
            </a:r>
            <a:r>
              <a:rPr lang="zh-TW" altLang="zh-HK" sz="4000" dirty="0">
                <a:latin typeface="Franklin Gothic Medium" panose="020B0603020102020204" pitchFamily="34" charset="0"/>
              </a:rPr>
              <a:t>the nature of the Church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is </a:t>
            </a:r>
            <a:r>
              <a:rPr lang="zh-TW" altLang="zh-HK" sz="4000" dirty="0">
                <a:latin typeface="Franklin Gothic Medium" panose="020B0603020102020204" pitchFamily="34" charset="0"/>
              </a:rPr>
              <a:t>to become a </a:t>
            </a:r>
            <a:r>
              <a:rPr lang="zh-TW" altLang="zh-HK" sz="4400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symbol</a:t>
            </a:r>
            <a:r>
              <a:rPr lang="zh-TW" altLang="zh-HK" sz="4000" dirty="0">
                <a:latin typeface="Franklin Gothic Medium" panose="020B0603020102020204" pitchFamily="34" charset="0"/>
              </a:rPr>
              <a:t> and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4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instrument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 </a:t>
            </a:r>
            <a:r>
              <a:rPr lang="zh-TW" altLang="zh-HK" sz="4000" dirty="0">
                <a:latin typeface="Franklin Gothic Medium" panose="020B0603020102020204" pitchFamily="34" charset="0"/>
              </a:rPr>
              <a:t>of </a:t>
            </a:r>
            <a:r>
              <a:rPr lang="zh-TW" altLang="zh-HK" sz="4000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unity</a:t>
            </a:r>
            <a:r>
              <a:rPr lang="zh-TW" altLang="zh-HK" sz="4000" dirty="0">
                <a:latin typeface="Franklin Gothic Medium" panose="020B0603020102020204" pitchFamily="34" charset="0"/>
              </a:rPr>
              <a:t>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between </a:t>
            </a:r>
            <a:r>
              <a:rPr lang="zh-TW" altLang="zh-HK" sz="4000" dirty="0">
                <a:latin typeface="Franklin Gothic Medium" panose="020B0603020102020204" pitchFamily="34" charset="0"/>
              </a:rPr>
              <a:t>heaven and earth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and </a:t>
            </a:r>
            <a:r>
              <a:rPr lang="zh-TW" altLang="zh-HK" sz="4000" dirty="0">
                <a:latin typeface="Franklin Gothic Medium" panose="020B0603020102020204" pitchFamily="34" charset="0"/>
              </a:rPr>
              <a:t>among men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.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167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zh-TW" sz="9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而《方濟各的祈禱》吸引人的地方,</a:t>
            </a:r>
            <a:endParaRPr lang="en-US" altLang="zh-TW" sz="3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也是這句:「天主,使我作你和平的工具.</a:t>
            </a:r>
            <a:endParaRPr lang="en-US" altLang="zh-TW" sz="3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3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在有仇恨的地方,讓我播種仁愛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 </a:t>
            </a:r>
            <a:r>
              <a:rPr lang="zh-TW" altLang="zh-HK" sz="4000" dirty="0">
                <a:latin typeface="Franklin Gothic Medium" panose="020B0603020102020204" pitchFamily="34" charset="0"/>
              </a:rPr>
              <a:t>It is for this reason that the lyric in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St Francis</a:t>
            </a:r>
            <a:r>
              <a:rPr lang="en-US" altLang="zh-TW" sz="4000" dirty="0" smtClean="0">
                <a:latin typeface="Franklin Gothic Medium" panose="020B0603020102020204" pitchFamily="34" charset="0"/>
              </a:rPr>
              <a:t>’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s </a:t>
            </a:r>
            <a:r>
              <a:rPr lang="zh-TW" altLang="zh-HK" sz="4000" dirty="0">
                <a:latin typeface="Franklin Gothic Medium" panose="020B0603020102020204" pitchFamily="34" charset="0"/>
              </a:rPr>
              <a:t>prayer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that </a:t>
            </a:r>
            <a:r>
              <a:rPr lang="zh-TW" altLang="zh-HK" sz="4000" dirty="0">
                <a:latin typeface="Franklin Gothic Medium" panose="020B0603020102020204" pitchFamily="34" charset="0"/>
              </a:rPr>
              <a:t>most attracts people is: </a:t>
            </a:r>
            <a:endParaRPr lang="en-US" altLang="zh-TW" sz="4000" dirty="0" smtClean="0"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000" dirty="0" smtClean="0">
                <a:latin typeface="Franklin Gothic Medium" panose="020B0603020102020204" pitchFamily="34" charset="0"/>
              </a:rPr>
              <a:t>“</a:t>
            </a:r>
            <a:r>
              <a:rPr lang="zh-TW" altLang="zh-HK" sz="4000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Lord, make me an instrument of your peace, where there is hatred, </a:t>
            </a:r>
            <a:endParaRPr lang="en-US" altLang="zh-TW" sz="4000" dirty="0" smtClean="0">
              <a:solidFill>
                <a:srgbClr val="FF0000"/>
              </a:solidFill>
              <a:latin typeface="Franklin Gothic Medium" panose="020B060302010202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HK" sz="48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let </a:t>
            </a:r>
            <a:r>
              <a:rPr lang="zh-TW" altLang="zh-HK" sz="4800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me sow love</a:t>
            </a:r>
            <a:r>
              <a:rPr lang="zh-TW" altLang="zh-HK" sz="4000" dirty="0" smtClean="0">
                <a:latin typeface="Franklin Gothic Medium" panose="020B0603020102020204" pitchFamily="34" charset="0"/>
              </a:rPr>
              <a:t>”</a:t>
            </a:r>
            <a:endParaRPr lang="zh-TW" altLang="zh-HK" dirty="0"/>
          </a:p>
          <a:p>
            <a:pPr>
              <a:spcBef>
                <a:spcPts val="0"/>
              </a:spcBef>
            </a:pP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72167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="" xmlns:a16="http://schemas.microsoft.com/office/drawing/2014/main" id="{4B0ACC25-F909-4B97-9887-84323DBF7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FE46DAA5-47C8-4D2C-B3F2-125B52AA6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3306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集合我尚存的羊，從牠們被驅散的各地，引導牠們，再回到自己的羊棧，叫牠們滋生繁殖。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我要興起牧者，來牧放牠們，使牠們無恐無懼，再也不會失掉一個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上主的斷語。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「看，時日將到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我必給達味，興起一支正義的苗芽，叫他執政為王，斷事明智，在地上執行公道正義。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在他的日子裡，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="" xmlns:a16="http://schemas.microsoft.com/office/drawing/2014/main" id="{B4B21B3A-44C0-423C-B223-2F7B73D10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A5D11CCE-263C-4891-ACBA-E3E740C27A29}"/>
              </a:ext>
            </a:extLst>
          </p:cNvPr>
          <p:cNvSpPr txBox="1"/>
          <p:nvPr/>
        </p:nvSpPr>
        <p:spPr>
          <a:xfrm>
            <a:off x="7427366" y="602128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06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FE46DAA5-47C8-4D2C-B3F2-125B52AA6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3306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猶大必要獲救，以色列必安居樂業；人將稱他為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上主是我們的正義。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 眾</a:t>
            </a:r>
            <a:r>
              <a:rPr lang="en-US" altLang="zh-TW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28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="" xmlns:a16="http://schemas.microsoft.com/office/drawing/2014/main" id="{B4B21B3A-44C0-423C-B223-2F7B73D10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A5D11CCE-263C-4891-ACBA-E3E740C27A29}"/>
              </a:ext>
            </a:extLst>
          </p:cNvPr>
          <p:cNvSpPr txBox="1"/>
          <p:nvPr/>
        </p:nvSpPr>
        <p:spPr>
          <a:xfrm>
            <a:off x="7427366" y="602128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3/3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93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="" xmlns:a16="http://schemas.microsoft.com/office/drawing/2014/main" id="{9BAAF48D-2ED5-41AC-B497-8CE9B8E5D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9896"/>
            <a:ext cx="9144000" cy="6192688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2:13-18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現今，在基督耶穌內，你們從前遠離天主的人，藉著基督的血，成為親近的了。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因為基督是我們的和平，他使雙方合而為一。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他以自己的肉身，拆毀了中間阻隔的牆壁，就是雙方的仇恨，並廢除了由規條命令，所組成的法律</a:t>
            </a: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="" xmlns:a16="http://schemas.microsoft.com/office/drawing/2014/main" id="{A1734438-3691-4CF4-AEEB-905CB90C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CD7DB18F-EC98-429E-989C-B8FA1DD9F7B5}"/>
              </a:ext>
            </a:extLst>
          </p:cNvPr>
          <p:cNvSpPr txBox="1"/>
          <p:nvPr/>
        </p:nvSpPr>
        <p:spPr>
          <a:xfrm>
            <a:off x="7401565" y="5972534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="" xmlns:a16="http://schemas.microsoft.com/office/drawing/2014/main" id="{9BAAF48D-2ED5-41AC-B497-8CE9B8E5D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9896"/>
            <a:ext cx="9144000" cy="6192688"/>
          </a:xfrm>
        </p:spPr>
        <p:txBody>
          <a:bodyPr/>
          <a:lstStyle/>
          <a:p>
            <a:pPr marL="0" indent="0" algn="just" eaLnBrk="1"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為把雙方在自己身上，造成一個新人，而成就和平。他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以十字架，誅滅了仇恨，也以十字架，使雙方合成一體，與天主和好。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所以他來，向你們遠離的人，傳布了和平的福音，也向那親近的人，傳布了和平，因為藉著他，我們雙方，在一個聖神內，才得以到達父面前。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="" xmlns:a16="http://schemas.microsoft.com/office/drawing/2014/main" id="{A1734438-3691-4CF4-AEEB-905CB90C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CD7DB18F-EC98-429E-989C-B8FA1DD9F7B5}"/>
              </a:ext>
            </a:extLst>
          </p:cNvPr>
          <p:cNvSpPr txBox="1"/>
          <p:nvPr/>
        </p:nvSpPr>
        <p:spPr>
          <a:xfrm>
            <a:off x="7401565" y="5972534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89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="" xmlns:a16="http://schemas.microsoft.com/office/drawing/2014/main" id="{72D33219-BC66-4E08-ABB8-44CBA09E9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6:30-34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那時候，宗徒都回到耶穌面前，將他們所行所教的一切，報告給耶穌。耶穌向他們說：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「你們來，私下到荒野裡，去休息一會兒！」因為來往的人很多，以致他們連吃飯的工夫也沒有。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他們便乘船，私下往荒野去。人看見他們走了。許多人也知道他們要去的地方，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5539" name="Text Box 3">
            <a:extLst>
              <a:ext uri="{FF2B5EF4-FFF2-40B4-BE49-F238E27FC236}">
                <a16:creationId xmlns="" xmlns:a16="http://schemas.microsoft.com/office/drawing/2014/main" id="{EBFD3C21-C0E7-4B2B-8963-290DCA20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5540" name="文字方塊 3">
            <a:extLst>
              <a:ext uri="{FF2B5EF4-FFF2-40B4-BE49-F238E27FC236}">
                <a16:creationId xmlns="" xmlns:a16="http://schemas.microsoft.com/office/drawing/2014/main" id="{E4127DBE-0576-4B32-86F9-36ABF4AF0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62372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>
                <a:solidFill>
                  <a:srgbClr val="FFFFFF"/>
                </a:solidFill>
              </a:rPr>
              <a:t>1/2</a:t>
            </a:r>
            <a:endParaRPr lang="zh-TW" altLang="en-US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="" xmlns:a16="http://schemas.microsoft.com/office/drawing/2014/main" id="{72D33219-BC66-4E08-ABB8-44CBA09E9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便從各城，徒步前往那裡，且在他們之前，先到達了。</a:t>
            </a:r>
          </a:p>
          <a:p>
            <a:pPr marL="0" indent="0" algn="just"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耶穌一下船，看見一大夥群眾，就對他們，動了憐憫的心，因為他們好像沒有牧人的羊；於是，耶穌便開口教訓他們許多事。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5539" name="Text Box 3">
            <a:extLst>
              <a:ext uri="{FF2B5EF4-FFF2-40B4-BE49-F238E27FC236}">
                <a16:creationId xmlns="" xmlns:a16="http://schemas.microsoft.com/office/drawing/2014/main" id="{EBFD3C21-C0E7-4B2B-8963-290DCA20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5540" name="文字方塊 3">
            <a:extLst>
              <a:ext uri="{FF2B5EF4-FFF2-40B4-BE49-F238E27FC236}">
                <a16:creationId xmlns="" xmlns:a16="http://schemas.microsoft.com/office/drawing/2014/main" id="{E4127DBE-0576-4B32-86F9-36ABF4AF0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62372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6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907743BA-CA82-4A95-949F-35DE6106A47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2656"/>
            <a:ext cx="9144000" cy="6192688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常年期第十六主日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2021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日</a:t>
            </a:r>
          </a:p>
          <a:p>
            <a:pPr algn="ctr" eaLnBrk="1" hangingPunct="1">
              <a:buFontTx/>
              <a:buNone/>
              <a:defRPr/>
            </a:pPr>
            <a:endParaRPr lang="zh-TW" altLang="en-US" sz="18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主 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拆 牆</a:t>
            </a:r>
            <a:endParaRPr kumimoji="1" lang="zh-TW" altLang="en-US" sz="6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耶</a:t>
            </a: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23:1-6; </a:t>
            </a:r>
            <a:r>
              <a:rPr lang="zh-TW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弗</a:t>
            </a: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2:13-18; </a:t>
            </a:r>
            <a:r>
              <a:rPr lang="zh-TW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谷</a:t>
            </a: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6:30-34)</a:t>
            </a:r>
          </a:p>
          <a:p>
            <a:pPr marL="324000" eaLnBrk="1" hangingPunct="1">
              <a:lnSpc>
                <a:spcPts val="5000"/>
              </a:lnSpc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 聖言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指導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生活；生活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印證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endParaRPr lang="en-US" altLang="zh-TW" sz="4000" spc="300" dirty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講道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解釋天主聖言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指出它如何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指導我的生命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證道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是為天主作證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證明天主的話是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可信的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可行的</a:t>
            </a:r>
            <a:endParaRPr lang="zh-TW" altLang="en-US" sz="2800" dirty="0">
              <a:solidFill>
                <a:srgbClr val="00FF00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1786</Words>
  <Application>Microsoft Office PowerPoint</Application>
  <PresentationFormat>如螢幕大小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預設簡報設計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</vt:vector>
  </TitlesOfParts>
  <Company>Cirs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Jeanne</cp:lastModifiedBy>
  <cp:revision>542</cp:revision>
  <dcterms:created xsi:type="dcterms:W3CDTF">2006-09-26T01:05:23Z</dcterms:created>
  <dcterms:modified xsi:type="dcterms:W3CDTF">2021-07-13T04:11:49Z</dcterms:modified>
</cp:coreProperties>
</file>