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27"/>
  </p:notesMasterIdLst>
  <p:handoutMasterIdLst>
    <p:handoutMasterId r:id="rId28"/>
  </p:handoutMasterIdLst>
  <p:sldIdLst>
    <p:sldId id="2116" r:id="rId4"/>
    <p:sldId id="1610" r:id="rId5"/>
    <p:sldId id="2108" r:id="rId6"/>
    <p:sldId id="1370" r:id="rId7"/>
    <p:sldId id="1612" r:id="rId8"/>
    <p:sldId id="2109" r:id="rId9"/>
    <p:sldId id="2115" r:id="rId10"/>
    <p:sldId id="2111" r:id="rId11"/>
    <p:sldId id="2112" r:id="rId12"/>
    <p:sldId id="2113" r:id="rId13"/>
    <p:sldId id="2114" r:id="rId14"/>
    <p:sldId id="2117" r:id="rId15"/>
    <p:sldId id="2118" r:id="rId16"/>
    <p:sldId id="2119" r:id="rId17"/>
    <p:sldId id="2120" r:id="rId18"/>
    <p:sldId id="2121" r:id="rId19"/>
    <p:sldId id="2122" r:id="rId20"/>
    <p:sldId id="2123" r:id="rId21"/>
    <p:sldId id="2124" r:id="rId22"/>
    <p:sldId id="2125" r:id="rId23"/>
    <p:sldId id="2126" r:id="rId24"/>
    <p:sldId id="2127" r:id="rId25"/>
    <p:sldId id="1892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89" autoAdjust="0"/>
    <p:restoredTop sz="93315" autoAdjust="0"/>
  </p:normalViewPr>
  <p:slideViewPr>
    <p:cSldViewPr>
      <p:cViewPr>
        <p:scale>
          <a:sx n="48" d="100"/>
          <a:sy n="48" d="100"/>
        </p:scale>
        <p:origin x="155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388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36012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0383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68630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35844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468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17117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750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22150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1078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90773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492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818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260648"/>
            <a:ext cx="9107488" cy="633670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12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難分「莠」「麥」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天主給罪人機會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00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AA4A1E-D760-4360-84C4-80831B298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0" y="188640"/>
            <a:ext cx="9108504" cy="6669360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聖神扶助我們的軟弱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因為我們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不知道我們如何祈求才對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而聖神卻親自以無可言喻的歎息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代我們轉求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不知道如何祈求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因為我們不知道確實需要什麼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把一切交給聖神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他愛我們多過我們愛我們自己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他知道我們需要什麼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而他的安排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遠超過我們的精打細算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</a:pP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98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AA4A1E-D760-4360-84C4-80831B298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0" y="188640"/>
            <a:ext cx="9108504" cy="6669360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你願意我們去把莠子收集起來嗎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家主卻說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免得你們收集莠子時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連麥子也拔了出來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讓兩樣一起長到收割的時候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!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讓兩樣一起長到收割</a:t>
            </a:r>
            <a:r>
              <a:rPr lang="en-US" altLang="zh-TW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看人</a:t>
            </a:r>
            <a:r>
              <a:rPr lang="zh-TW" altLang="en-US" sz="4000" i="0" dirty="0">
                <a:solidFill>
                  <a:srgbClr val="FF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看一生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而非生命的一段</a:t>
            </a:r>
            <a:r>
              <a:rPr lang="en-US" altLang="zh-TW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過早除莠子</a:t>
            </a:r>
            <a:r>
              <a:rPr lang="en-US" altLang="zh-TW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也能傷害麥子</a:t>
            </a:r>
            <a:r>
              <a:rPr lang="en-US" altLang="zh-TW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algn="l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i="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  <a:r>
              <a:rPr lang="zh-TW" altLang="en-US" sz="4000" i="0" dirty="0">
                <a:solidFill>
                  <a:srgbClr val="FFFF00"/>
                </a:solidFill>
                <a:effectLst/>
                <a:ea typeface="華康龍門石碑(P)" panose="03000700000000000000" pitchFamily="66" charset="-120"/>
              </a:rPr>
              <a:t>周公</a:t>
            </a:r>
            <a:r>
              <a:rPr lang="zh-TW" altLang="en-US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恐懼流言日</a:t>
            </a:r>
            <a:r>
              <a:rPr lang="en-US" altLang="zh-TW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,</a:t>
            </a:r>
            <a:r>
              <a:rPr lang="zh-TW" altLang="en-US" sz="4000" i="0" dirty="0">
                <a:solidFill>
                  <a:srgbClr val="FFFF00"/>
                </a:solidFill>
                <a:effectLst/>
                <a:ea typeface="華康龍門石碑(P)" panose="03000700000000000000" pitchFamily="66" charset="-120"/>
              </a:rPr>
              <a:t>王莽</a:t>
            </a:r>
            <a:r>
              <a:rPr lang="zh-TW" altLang="en-US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謙恭未篡時</a:t>
            </a:r>
            <a:r>
              <a:rPr lang="en-US" altLang="zh-TW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;</a:t>
            </a:r>
            <a:br>
              <a:rPr lang="zh-TW" altLang="en-US" sz="4000" dirty="0">
                <a:solidFill>
                  <a:srgbClr val="00FF00"/>
                </a:solidFill>
                <a:ea typeface="華康龍門石碑(P)" panose="03000700000000000000" pitchFamily="66" charset="-120"/>
              </a:rPr>
            </a:br>
            <a:r>
              <a:rPr lang="zh-TW" altLang="en-US" sz="4000" dirty="0">
                <a:solidFill>
                  <a:srgbClr val="00FF00"/>
                </a:solidFill>
                <a:ea typeface="華康龍門石碑(P)" panose="03000700000000000000" pitchFamily="66" charset="-120"/>
              </a:rPr>
              <a:t>  </a:t>
            </a:r>
            <a:r>
              <a:rPr lang="zh-TW" altLang="en-US" dirty="0">
                <a:solidFill>
                  <a:srgbClr val="00FF00"/>
                </a:solidFill>
                <a:ea typeface="華康龍門石碑(P)" panose="03000700000000000000" pitchFamily="66" charset="-120"/>
              </a:rPr>
              <a:t>  </a:t>
            </a:r>
            <a:r>
              <a:rPr lang="zh-TW" altLang="en-US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向使當初身便死</a:t>
            </a:r>
            <a:r>
              <a:rPr lang="en-US" altLang="zh-TW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,</a:t>
            </a:r>
            <a:r>
              <a:rPr lang="zh-TW" altLang="en-US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一生真偽復誰知</a:t>
            </a:r>
            <a:r>
              <a:rPr lang="en-US" altLang="zh-TW" sz="4000" i="0" dirty="0">
                <a:solidFill>
                  <a:srgbClr val="00FF00"/>
                </a:solidFill>
                <a:effectLst/>
                <a:ea typeface="華康龍門石碑(P)" panose="03000700000000000000" pitchFamily="66" charset="-120"/>
              </a:rPr>
              <a:t>?</a:t>
            </a: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周公似奸實忠</a:t>
            </a:r>
            <a:r>
              <a:rPr lang="en-US" altLang="zh-TW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TW" altLang="en-US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王莽似忠實奸</a:t>
            </a:r>
            <a:r>
              <a:rPr lang="en-US" altLang="zh-TW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;</a:t>
            </a:r>
            <a:r>
              <a:rPr lang="zh-TW" altLang="en-US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亡國之君似智</a:t>
            </a:r>
            <a:r>
              <a:rPr lang="en-US" altLang="zh-TW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TW" altLang="en-US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臣</a:t>
            </a:r>
            <a:r>
              <a:rPr lang="en-US" altLang="zh-TW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/</a:t>
            </a:r>
            <a:r>
              <a:rPr lang="zh-TW" altLang="en-US" sz="30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忠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天主等到最後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所有人有足夠機會</a:t>
            </a:r>
            <a:endParaRPr lang="en-US" altLang="zh-TW" sz="4000" dirty="0">
              <a:solidFill>
                <a:srgbClr val="0000FF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15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天主在人心中播種了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好種子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仇人卻在其中播種了壞種子「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莠子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真的是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良莠不齊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God has sown good seeds in people’s hearts, but enemies have sown bad “weeds” among them;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it is truly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mix of good and bad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95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僕人想把莠子及早拔掉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主人卻希望莠子能和麥子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一起生長到最後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用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整個生命</a:t>
            </a:r>
            <a:r>
              <a:rPr lang="zh-TW" altLang="en-US" sz="4000" dirty="0">
                <a:ea typeface="華康儷中黑" panose="020B0509000000000000" pitchFamily="49" charset="-120"/>
              </a:rPr>
              <a:t>而非生命中的某個片段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去判別善惡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良莠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servant wanted to pull out the weeds early, but the master intended that the weeds grow with the wheat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until the time of harvest</a:t>
            </a:r>
            <a:r>
              <a:rPr lang="en-US" altLang="zh-TW" sz="4000" dirty="0">
                <a:ea typeface="華康儷中黑" panose="020B0509000000000000" pitchFamily="49" charset="-120"/>
              </a:rPr>
              <a:t>, for he wanted to judge the good and evil, with their entire lives rather than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just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segment of their lives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64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我想起了上面那首詩中的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周公</a:t>
            </a:r>
            <a:r>
              <a:rPr lang="zh-TW" altLang="en-US" sz="4400" dirty="0"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王莽</a:t>
            </a:r>
            <a:r>
              <a:rPr lang="zh-TW" altLang="en-US" sz="4400" dirty="0">
                <a:ea typeface="華康儷中黑" panose="020B0509000000000000" pitchFamily="49" charset="-120"/>
              </a:rPr>
              <a:t>的故事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也想起了我的兩位神父朋友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夏其龍</a:t>
            </a:r>
            <a:r>
              <a:rPr lang="zh-TW" altLang="en-US" sz="18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ea typeface="華康儷中黑" panose="020B0509000000000000" pitchFamily="49" charset="-120"/>
              </a:rPr>
              <a:t>和</a:t>
            </a:r>
            <a:r>
              <a:rPr lang="zh-TW" altLang="en-US" sz="1800" dirty="0"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恩保德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This brings to my mind the story of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Zhou Gong </a:t>
            </a:r>
            <a:r>
              <a:rPr lang="en-US" altLang="zh-TW" sz="4400" dirty="0">
                <a:ea typeface="華康儷中黑" panose="020B0509000000000000" pitchFamily="49" charset="-120"/>
              </a:rPr>
              <a:t>and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Wang </a:t>
            </a:r>
            <a:r>
              <a:rPr lang="en-US" altLang="zh-TW" sz="44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Mang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ea typeface="華康儷中黑" panose="020B0509000000000000" pitchFamily="49" charset="-120"/>
              </a:rPr>
              <a:t>in the above poem. I reminisce also of my two priest friends: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Fr. Ha </a:t>
            </a:r>
            <a:r>
              <a:rPr lang="en-US" altLang="zh-TW" sz="4400" dirty="0">
                <a:ea typeface="華康儷中黑" panose="020B0509000000000000" pitchFamily="49" charset="-120"/>
              </a:rPr>
              <a:t>Louis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and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Fr. </a:t>
            </a:r>
            <a:r>
              <a:rPr lang="en-US" altLang="zh-TW" sz="4400" dirty="0" err="1">
                <a:highlight>
                  <a:srgbClr val="FFFF00"/>
                </a:highlight>
                <a:ea typeface="華康儷中黑" panose="020B0509000000000000" pitchFamily="49" charset="-120"/>
              </a:rPr>
              <a:t>Giampietro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ea typeface="華康儷中黑" panose="020B0509000000000000" pitchFamily="49" charset="-120"/>
              </a:rPr>
              <a:t>Giovanni.</a:t>
            </a:r>
          </a:p>
        </p:txBody>
      </p:sp>
    </p:spTree>
    <p:extLst>
      <p:ext uri="{BB962C8B-B14F-4D97-AF65-F5344CB8AC3E}">
        <p14:creationId xmlns:p14="http://schemas.microsoft.com/office/powerpoint/2010/main" val="226098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900" dirty="0">
                <a:ea typeface="華康儷中黑" panose="020B0509000000000000" pitchFamily="49" charset="-120"/>
              </a:rPr>
              <a:t>1970</a:t>
            </a:r>
            <a:r>
              <a:rPr lang="zh-TW" altLang="en-US" sz="3900" dirty="0">
                <a:ea typeface="華康儷中黑" panose="020B0509000000000000" pitchFamily="49" charset="-120"/>
              </a:rPr>
              <a:t>至</a:t>
            </a:r>
            <a:r>
              <a:rPr lang="en-US" altLang="zh-TW" sz="3900" dirty="0">
                <a:ea typeface="華康儷中黑" panose="020B0509000000000000" pitchFamily="49" charset="-120"/>
              </a:rPr>
              <a:t>80</a:t>
            </a:r>
            <a:r>
              <a:rPr lang="zh-TW" altLang="en-US" sz="3900" dirty="0">
                <a:ea typeface="華康儷中黑" panose="020B0509000000000000" pitchFamily="49" charset="-120"/>
              </a:rPr>
              <a:t>年代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有點像中國的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春秋戰國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和教會中初期的三百年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那都是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百花齊放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聖賢豪傑群集的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奠基時代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The period in Hong Kong between 1970s and1980s is somewhat like the </a:t>
            </a:r>
            <a:r>
              <a:rPr lang="en-US" altLang="zh-TW" sz="39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Spring and Autumn Warring Period 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and the first three centuries of the early Church. It was the time when foundations were laid, when different schools of thoughts flourished, when 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wise men gathered to exchange profundities and make history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503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ea typeface="華康儷中黑" panose="020B0509000000000000" pitchFamily="49" charset="-120"/>
              </a:rPr>
              <a:t>梵二後的</a:t>
            </a:r>
            <a:r>
              <a:rPr lang="en-US" altLang="zh-TW" sz="3900" dirty="0">
                <a:ea typeface="華康儷中黑" panose="020B0509000000000000" pitchFamily="49" charset="-120"/>
              </a:rPr>
              <a:t>70-80</a:t>
            </a:r>
            <a:r>
              <a:rPr lang="zh-TW" altLang="en-US" sz="3900" dirty="0">
                <a:ea typeface="華康儷中黑" panose="020B0509000000000000" pitchFamily="49" charset="-120"/>
              </a:rPr>
              <a:t>年代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也有類似情況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許多人稱它是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火紅的年代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我們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認中關社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努力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尋根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保衛釣魚台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 反貪污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捉葛柏</a:t>
            </a:r>
            <a:r>
              <a:rPr lang="zh-TW" altLang="en-US" sz="2400" dirty="0">
                <a:ea typeface="華康儷中黑" panose="020B0509000000000000" pitchFamily="49" charset="-120"/>
              </a:rPr>
              <a:t> 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一個大貪官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A Similar situation took place in the 70s to 80s after Vatican II. Many called it the “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Fiery Era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”. We 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woke up to our connection with China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, became socially conscious, searched for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our roots 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and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our heritage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; defended the Diaoyu Islands, “fought against corruption, and brought Peter Godber to justice” </a:t>
            </a:r>
            <a:r>
              <a:rPr lang="en-US" altLang="zh-TW" spc="-100" dirty="0">
                <a:ea typeface="華康儷中黑" panose="020B0509000000000000" pitchFamily="49" charset="-120"/>
              </a:rPr>
              <a:t>(a corrupt official)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157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當時夏神父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恩神父和我都被梵二精神深深吸引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夏和我成立了「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教友神學班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恩神父則做了我們的半個軍師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At that time, Fr. Ha, Fr. </a:t>
            </a:r>
            <a:r>
              <a:rPr lang="en-US" altLang="zh-TW" sz="4000" dirty="0" err="1">
                <a:ea typeface="華康儷中黑" panose="020B0509000000000000" pitchFamily="49" charset="-120"/>
              </a:rPr>
              <a:t>Giampietro</a:t>
            </a:r>
            <a:r>
              <a:rPr lang="en-US" altLang="zh-TW" sz="4000" dirty="0">
                <a:ea typeface="華康儷中黑" panose="020B0509000000000000" pitchFamily="49" charset="-120"/>
              </a:rPr>
              <a:t>, and I were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deeply influenced by the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spirit of Vatican II</a:t>
            </a:r>
            <a:r>
              <a:rPr lang="en-US" altLang="zh-TW" sz="4000" dirty="0">
                <a:ea typeface="華康儷中黑" panose="020B0509000000000000" pitchFamily="49" charset="-120"/>
              </a:rPr>
              <a:t>. Fr Ha and I established the "Theological Course for Laity", and Fr </a:t>
            </a:r>
            <a:r>
              <a:rPr lang="en-US" altLang="zh-TW" sz="4000" dirty="0" err="1">
                <a:ea typeface="華康儷中黑" panose="020B0509000000000000" pitchFamily="49" charset="-120"/>
              </a:rPr>
              <a:t>Giampietro</a:t>
            </a:r>
            <a:r>
              <a:rPr lang="en-US" altLang="zh-TW" sz="4000" dirty="0">
                <a:ea typeface="華康儷中黑" panose="020B0509000000000000" pitchFamily="49" charset="-120"/>
              </a:rPr>
              <a:t> acted as our quasi-adviser.</a:t>
            </a:r>
          </a:p>
        </p:txBody>
      </p:sp>
    </p:spTree>
    <p:extLst>
      <p:ext uri="{BB962C8B-B14F-4D97-AF65-F5344CB8AC3E}">
        <p14:creationId xmlns:p14="http://schemas.microsoft.com/office/powerpoint/2010/main" val="4211327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我們況如「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三劍客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一起追夢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我們回應梵二的號召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努力上下求索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嘗試促成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梵二精神在香港和中國的落實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We were like the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Three Musketeers</a:t>
            </a:r>
            <a:r>
              <a:rPr lang="en-US" altLang="zh-TW" sz="4000" dirty="0">
                <a:ea typeface="華康儷中黑" panose="020B0509000000000000" pitchFamily="49" charset="-120"/>
              </a:rPr>
              <a:t>”,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chasing our dreams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together</a:t>
            </a:r>
            <a:r>
              <a:rPr lang="en-US" altLang="zh-TW" sz="4000" dirty="0">
                <a:ea typeface="華康儷中黑" panose="020B0509000000000000" pitchFamily="49" charset="-120"/>
              </a:rPr>
              <a:t>; we responded to the call of Vatican II; we worked hard to pursue and to implement the spirit of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Vatican II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 Hong Kong and in Mainland China.</a:t>
            </a:r>
          </a:p>
        </p:txBody>
      </p:sp>
    </p:spTree>
    <p:extLst>
      <p:ext uri="{BB962C8B-B14F-4D97-AF65-F5344CB8AC3E}">
        <p14:creationId xmlns:p14="http://schemas.microsoft.com/office/powerpoint/2010/main" val="2572698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900" dirty="0">
                <a:ea typeface="華康儷中黑" panose="020B0509000000000000" pitchFamily="49" charset="-120"/>
              </a:rPr>
              <a:t>當時我們很重視信仰的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精神</a:t>
            </a:r>
            <a:r>
              <a:rPr lang="zh-TW" altLang="en-US" sz="3900" dirty="0">
                <a:ea typeface="華康儷中黑" panose="020B0509000000000000" pitchFamily="49" charset="-120"/>
              </a:rPr>
              <a:t>而不只是外在的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儀式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恩神父甚至主張慕道者在彌撒中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神父講道後應退席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因為將進行的是</a:t>
            </a:r>
            <a:endParaRPr lang="en-US" altLang="zh-TW" sz="39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900" dirty="0">
                <a:ea typeface="華康儷中黑" panose="020B0509000000000000" pitchFamily="49" charset="-120"/>
              </a:rPr>
              <a:t>「信德的奧蹟」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需要有信德才能參加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At that time, we valued the spirit of our religious faith, and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not just external rituals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 Fr </a:t>
            </a:r>
            <a:r>
              <a:rPr lang="en-US" altLang="zh-TW" sz="3900" spc="-100" dirty="0" err="1">
                <a:ea typeface="華康儷中黑" panose="020B0509000000000000" pitchFamily="49" charset="-120"/>
              </a:rPr>
              <a:t>Giampietro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 even advocated that catechumens should leave after the priest’s sermon in the Mass, because “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mystery of faith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” that followed required the participants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participate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with true faith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490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597352"/>
          </a:xfrm>
        </p:spPr>
        <p:txBody>
          <a:bodyPr>
            <a:norm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12:13,16-19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上主，除你以外，再沒有其他照顧萬物的神。你還要向誰證明，你的審判莫不公允？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你的權力，原是你公義的本源，因為你主宰一切，所以你必能諒解一切。為此，如果有人不相信你具有絕對的權威，你就將你的權力顯示出來；如果他們知道，而仍膽大妄為，你就予以懲罰。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14CA834-C30A-4BCB-9F1E-D4FE597D1641}"/>
              </a:ext>
            </a:extLst>
          </p:cNvPr>
          <p:cNvSpPr txBox="1"/>
          <p:nvPr/>
        </p:nvSpPr>
        <p:spPr>
          <a:xfrm>
            <a:off x="7668344" y="617671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900" dirty="0">
                <a:ea typeface="華康儷中黑" panose="020B0509000000000000" pitchFamily="49" charset="-120"/>
              </a:rPr>
              <a:t>他對中國文化的嚮往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更激起我要將中國文化融入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三年的主日講道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和在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慕道班</a:t>
            </a:r>
            <a:r>
              <a:rPr lang="zh-TW" altLang="en-US" sz="3900" dirty="0">
                <a:ea typeface="華康儷中黑" panose="020B0509000000000000" pitchFamily="49" charset="-120"/>
              </a:rPr>
              <a:t>中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只有這樣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才能讓中國文化在群眾中植根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Fr </a:t>
            </a:r>
            <a:r>
              <a:rPr lang="en-US" altLang="zh-TW" sz="4000" dirty="0" err="1">
                <a:ea typeface="華康儷中黑" panose="020B0509000000000000" pitchFamily="49" charset="-120"/>
              </a:rPr>
              <a:t>Giampietro’s</a:t>
            </a:r>
            <a:r>
              <a:rPr lang="en-US" altLang="zh-TW" sz="4000" dirty="0">
                <a:ea typeface="華康儷中黑" panose="020B0509000000000000" pitchFamily="49" charset="-120"/>
              </a:rPr>
              <a:t> respect of our culture inspired me to integrate Chinese culture into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triennial cycle </a:t>
            </a:r>
            <a:r>
              <a:rPr lang="en-US" altLang="zh-TW" sz="4000" dirty="0">
                <a:ea typeface="華康儷中黑" panose="020B0509000000000000" pitchFamily="49" charset="-120"/>
              </a:rPr>
              <a:t>of my Sunday sermons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catechism</a:t>
            </a:r>
            <a:r>
              <a:rPr lang="en-US" altLang="zh-TW" sz="4000" dirty="0">
                <a:ea typeface="華康儷中黑" panose="020B0509000000000000" pitchFamily="49" charset="-120"/>
              </a:rPr>
              <a:t> classes so that Christian faith and Chinese culture entwined can take firmer root among the laity.</a:t>
            </a:r>
          </a:p>
        </p:txBody>
      </p:sp>
    </p:spTree>
    <p:extLst>
      <p:ext uri="{BB962C8B-B14F-4D97-AF65-F5344CB8AC3E}">
        <p14:creationId xmlns:p14="http://schemas.microsoft.com/office/powerpoint/2010/main" val="427742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今天我的「兩文三語」主日講道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不過也是希望中國文化能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進入世界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並對世界有點貢獻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Today, my “Trilingual Sermons” on Sundays are also aimed at bringing Chinese culture into the world and making a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contribution to the world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726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E45D56-EBBD-4163-B5F6-F49893C6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890"/>
            <a:ext cx="9144000" cy="679211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以後是夏神父和恩神父雙雙走入了教區的建制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各負重任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而我也在教研中心走了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37</a:t>
            </a:r>
            <a:r>
              <a:rPr lang="zh-TW" altLang="en-US" sz="3800" dirty="0">
                <a:ea typeface="華康儷中黑" panose="020B0509000000000000" pitchFamily="49" charset="-120"/>
              </a:rPr>
              <a:t>年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「三劍客」全都要忙於獨當一面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我好懷念</a:t>
            </a:r>
            <a:r>
              <a:rPr lang="zh-TW" altLang="en-US" sz="3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好懷念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那些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一起追夢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的日子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ea typeface="華康儷中黑" panose="020B0509000000000000" pitchFamily="49" charset="-120"/>
              </a:rPr>
              <a:t>Later, Fr Ha and Fr </a:t>
            </a:r>
            <a:r>
              <a:rPr lang="en-US" altLang="zh-TW" sz="3800" spc="-100" dirty="0" err="1">
                <a:ea typeface="華康儷中黑" panose="020B0509000000000000" pitchFamily="49" charset="-120"/>
              </a:rPr>
              <a:t>Giam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both entered the diocesan establishment and took up heavy responsibilities; and I worked at the Catholic Institute for Religion and Society for 37 years. The “three Musketeers” have been busy with our own responsibilities.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How I miss the days when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we </a:t>
            </a:r>
            <a:r>
              <a:rPr lang="en-US" altLang="zh-TW" sz="3800" b="1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chased our dreams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together!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C5DA0AC-7C1C-4E78-B7C4-CB04D01BCC67}"/>
              </a:ext>
            </a:extLst>
          </p:cNvPr>
          <p:cNvSpPr txBox="1"/>
          <p:nvPr/>
        </p:nvSpPr>
        <p:spPr>
          <a:xfrm>
            <a:off x="107504" y="5733256"/>
            <a:ext cx="86409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spc="-1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請點讚留言</a:t>
            </a:r>
            <a:endParaRPr lang="en-US" altLang="zh-TW" sz="1800" spc="-1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1800" spc="-1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轉發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2299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08504" cy="6453336"/>
          </a:xfrm>
        </p:spPr>
        <p:txBody>
          <a:bodyPr>
            <a:norm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你雖掌有大權，但施行審判，卻很溫和；治理我們，極其寬仁；因為，權能屬於你，只要你願意，你就能行使。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你這樣做，是為教訓你的子民：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義人必須憐愛眾人；並使你的子女，滿懷希望，因為人在犯罪之後，你常賜人懺悔的機會。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19C7F34-26C6-4E6C-9D7F-A0EC810B120D}"/>
              </a:ext>
            </a:extLst>
          </p:cNvPr>
          <p:cNvSpPr txBox="1"/>
          <p:nvPr/>
        </p:nvSpPr>
        <p:spPr>
          <a:xfrm>
            <a:off x="7668344" y="617671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5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8:26-27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聖神扶助我們的軟弱，因為我們不知道我們如何祈求才對，而聖神卻親自以無可言喻的歎息，代我們轉求。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那洞悉心靈的天主，知道聖神的意願是什麼，因為他是按照天主的旨意，代聖徒轉求。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669360"/>
          </a:xfrm>
        </p:spPr>
        <p:txBody>
          <a:bodyPr>
            <a:norm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13:24-30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給群眾講了另一個比喻說：「天國好像一個人，在自己田裡，撒了好種子；但在人睡覺的時候，他的仇人來了，在麥子中間，撒上莠子，就走了。苗長起來，抽出穗的時候，莠子也顯出來了。家主的僕人，就來對家主說：主人！你不是在你田地裡，撒了好種子嗎？那麼，從那裡來了莠子？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6A11D6D-8DAA-4FCE-AFF2-38B8A0C1DB9D}"/>
              </a:ext>
            </a:extLst>
          </p:cNvPr>
          <p:cNvSpPr txBox="1"/>
          <p:nvPr/>
        </p:nvSpPr>
        <p:spPr>
          <a:xfrm>
            <a:off x="7668344" y="617671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402660"/>
          </a:xfrm>
        </p:spPr>
        <p:txBody>
          <a:bodyPr>
            <a:norm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家主對僕人說：這是仇人做的。僕人對家主說：那麼，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你願意我們去把莠子收集起來嗎？家主卻說：不，免得你們收集莠子時，連麥子也拔了出來。讓兩樣一起長到收割的時候吧！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在收割時，我要對收割的人說：你們先收集莠子，把莠子捆起來，燒掉；再把麥子收入我的倉裡。</a:t>
            </a:r>
            <a:r>
              <a:rPr lang="en-US" altLang="zh-HK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sz="3600" dirty="0">
              <a:solidFill>
                <a:srgbClr val="FFFF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DA46DD-E842-4437-B723-7F1A03911B27}"/>
              </a:ext>
            </a:extLst>
          </p:cNvPr>
          <p:cNvSpPr txBox="1"/>
          <p:nvPr/>
        </p:nvSpPr>
        <p:spPr>
          <a:xfrm>
            <a:off x="7668344" y="617671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2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260648"/>
            <a:ext cx="9107488" cy="633670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12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難分「莠」「麥」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天主給罪人機會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89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AA4A1E-D760-4360-84C4-80831B298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0" y="188640"/>
            <a:ext cx="9108504" cy="6669360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義人必須憐愛眾人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並使你的子女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滿懷希望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因為人在犯罪之後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你常賜人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懺悔的機會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聖神扶助我們的軟弱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因為我們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不知道我們如何祈求才對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而聖神卻親自以無可言喻的歎息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代我們轉求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你願意我們去把莠子收集起來嗎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家主卻說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免得你們收集莠子時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連麥子也拔了出來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讓兩樣一起長到收割的時候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!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</a:pP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33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AA4A1E-D760-4360-84C4-80831B298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0" y="188640"/>
            <a:ext cx="9108504" cy="6669360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義人必須憐愛眾人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並使你的子女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滿懷希望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因為人在犯罪之後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你常賜人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懺悔的機會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義人必須憐愛眾人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包括不義的人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是否不要再說「道不同不相為謀」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而應改為「道不同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正好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為謀」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人在犯罪後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給人懺悔的機會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永不會太遲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或太晚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</a:pP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50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32804</TotalTime>
  <Words>1886</Words>
  <Application>Microsoft Office PowerPoint</Application>
  <PresentationFormat>如螢幕大小 (4:3)</PresentationFormat>
  <Paragraphs>91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6" baseType="lpstr">
      <vt:lpstr>華康中黑體</vt:lpstr>
      <vt:lpstr>華康中黑體(P)</vt:lpstr>
      <vt:lpstr>華康正顏楷體W7</vt:lpstr>
      <vt:lpstr>華康正顏楷體W7(P)</vt:lpstr>
      <vt:lpstr>華康粗黑體</vt:lpstr>
      <vt:lpstr>華康龍門石碑(P)</vt:lpstr>
      <vt:lpstr>華康儷中黑</vt:lpstr>
      <vt:lpstr>華康儷粗宋</vt:lpstr>
      <vt:lpstr>新細明體</vt:lpstr>
      <vt:lpstr>Arial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1721</cp:revision>
  <dcterms:created xsi:type="dcterms:W3CDTF">2006-09-26T01:05:23Z</dcterms:created>
  <dcterms:modified xsi:type="dcterms:W3CDTF">2023-07-11T05:53:21Z</dcterms:modified>
</cp:coreProperties>
</file>