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732" r:id="rId3"/>
  </p:sldMasterIdLst>
  <p:notesMasterIdLst>
    <p:notesMasterId r:id="rId25"/>
  </p:notesMasterIdLst>
  <p:handoutMasterIdLst>
    <p:handoutMasterId r:id="rId26"/>
  </p:handoutMasterIdLst>
  <p:sldIdLst>
    <p:sldId id="1555" r:id="rId4"/>
    <p:sldId id="1050" r:id="rId5"/>
    <p:sldId id="1471" r:id="rId6"/>
    <p:sldId id="1549" r:id="rId7"/>
    <p:sldId id="1550" r:id="rId8"/>
    <p:sldId id="1054" r:id="rId9"/>
    <p:sldId id="1551" r:id="rId10"/>
    <p:sldId id="1413" r:id="rId11"/>
    <p:sldId id="1598" r:id="rId12"/>
    <p:sldId id="1582" r:id="rId13"/>
    <p:sldId id="1583" r:id="rId14"/>
    <p:sldId id="1584" r:id="rId15"/>
    <p:sldId id="1585" r:id="rId16"/>
    <p:sldId id="1586" r:id="rId17"/>
    <p:sldId id="1587" r:id="rId18"/>
    <p:sldId id="1588" r:id="rId19"/>
    <p:sldId id="1589" r:id="rId20"/>
    <p:sldId id="1590" r:id="rId21"/>
    <p:sldId id="1591" r:id="rId22"/>
    <p:sldId id="1592" r:id="rId23"/>
    <p:sldId id="1045" r:id="rId24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  <a:srgbClr val="9900CC"/>
    <a:srgbClr val="FF00FF"/>
    <a:srgbClr val="FF99FF"/>
    <a:srgbClr val="FFCCFF"/>
    <a:srgbClr val="99FF99"/>
    <a:srgbClr val="99CCFF"/>
    <a:srgbClr val="00CC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1212" autoAdjust="0"/>
    <p:restoredTop sz="94677" autoAdjust="0"/>
  </p:normalViewPr>
  <p:slideViewPr>
    <p:cSldViewPr>
      <p:cViewPr>
        <p:scale>
          <a:sx n="50" d="100"/>
          <a:sy n="50" d="100"/>
        </p:scale>
        <p:origin x="1456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64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265244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872649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904195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621996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71943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5804866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82572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933249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4840666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981890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06141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2240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33" r:id="rId1"/>
    <p:sldLayoutId id="2147489734" r:id="rId2"/>
    <p:sldLayoutId id="2147489735" r:id="rId3"/>
    <p:sldLayoutId id="2147489736" r:id="rId4"/>
    <p:sldLayoutId id="2147489737" r:id="rId5"/>
    <p:sldLayoutId id="2147489738" r:id="rId6"/>
    <p:sldLayoutId id="2147489739" r:id="rId7"/>
    <p:sldLayoutId id="2147489740" r:id="rId8"/>
    <p:sldLayoutId id="2147489741" r:id="rId9"/>
    <p:sldLayoutId id="2147489742" r:id="rId10"/>
    <p:sldLayoutId id="2147489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6687"/>
            <a:ext cx="9144000" cy="6524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常年期第十五主日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7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13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28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FontTx/>
              <a:buNone/>
            </a:pPr>
            <a:r>
              <a:rPr lang="zh-TW" altLang="en-US" sz="8800" dirty="0">
                <a:solidFill>
                  <a:srgbClr val="FFFF00"/>
                </a:solidFill>
                <a:ea typeface="華康儷中黑" panose="020B0509000000000000" pitchFamily="49" charset="-120"/>
              </a:rPr>
              <a:t>誰是我的近人</a:t>
            </a:r>
            <a:r>
              <a:rPr lang="en-US" altLang="zh-TW" sz="8800" dirty="0">
                <a:solidFill>
                  <a:srgbClr val="FFFF00"/>
                </a:solidFill>
                <a:ea typeface="華康儷中黑" panose="020B0509000000000000" pitchFamily="49" charset="-120"/>
              </a:rPr>
              <a:t>?</a:t>
            </a: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FontTx/>
              <a:buNone/>
            </a:pPr>
            <a:r>
              <a:rPr lang="en-US" altLang="zh-TW" sz="6000" dirty="0">
                <a:solidFill>
                  <a:schemeClr val="bg1"/>
                </a:solidFill>
                <a:ea typeface="華康儷中黑" panose="020B0509000000000000" pitchFamily="49" charset="-120"/>
              </a:rPr>
              <a:t>——</a:t>
            </a:r>
            <a:r>
              <a:rPr lang="zh-TW" altLang="en-US" sz="6000" dirty="0">
                <a:solidFill>
                  <a:schemeClr val="bg1"/>
                </a:solidFill>
                <a:ea typeface="華康儷中黑" panose="020B0509000000000000" pitchFamily="49" charset="-120"/>
              </a:rPr>
              <a:t>如何愛到底</a:t>
            </a:r>
            <a:r>
              <a:rPr lang="en-US" altLang="zh-TW" sz="6000" dirty="0">
                <a:solidFill>
                  <a:schemeClr val="bg1"/>
                </a:solidFill>
                <a:ea typeface="華康儷中黑" panose="020B0509000000000000" pitchFamily="49" charset="-120"/>
              </a:rPr>
              <a:t>?——</a:t>
            </a:r>
          </a:p>
        </p:txBody>
      </p:sp>
    </p:spTree>
    <p:extLst>
      <p:ext uri="{BB962C8B-B14F-4D97-AF65-F5344CB8AC3E}">
        <p14:creationId xmlns:p14="http://schemas.microsoft.com/office/powerpoint/2010/main" val="3917978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4D60401-9179-4FD5-B57F-D2BB2B171D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234"/>
            <a:ext cx="9144000" cy="6669360"/>
          </a:xfrm>
        </p:spPr>
        <p:txBody>
          <a:bodyPr/>
          <a:lstStyle/>
          <a:p>
            <a:pPr marL="360000" indent="-457200" algn="l"/>
            <a:r>
              <a:rPr lang="zh-TW" altLang="en-US" sz="38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我今天吩咐你的誡命</a:t>
            </a:r>
            <a:r>
              <a:rPr lang="en-US" altLang="zh-TW" sz="38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為你</a:t>
            </a:r>
            <a:r>
              <a:rPr lang="zh-TW" altLang="en-US" sz="38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並不太難</a:t>
            </a:r>
            <a:r>
              <a:rPr lang="en-US" altLang="zh-TW" sz="38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38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它不在天上</a:t>
            </a:r>
            <a:r>
              <a:rPr lang="en-US" altLang="zh-TW" sz="38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也不在海外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這話離你很近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b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就</a:t>
            </a:r>
            <a:r>
              <a:rPr lang="zh-TW" altLang="en-US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在你心裡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使你遵行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/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耶穌基督是不可見的</a:t>
            </a:r>
            <a:r>
              <a:rPr lang="zh-TW" altLang="en-US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天主的肖像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天主樂意叫整個的圓滿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居住在他內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並藉著他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使萬有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都與自己</a:t>
            </a:r>
            <a:r>
              <a:rPr lang="zh-TW" altLang="en-US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重歸於好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b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因著他十字架的血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立定了和平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/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你應當</a:t>
            </a:r>
            <a:r>
              <a:rPr lang="zh-TW" altLang="en-US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全心</a:t>
            </a:r>
            <a:r>
              <a:rPr lang="en-US" altLang="zh-TW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全靈</a:t>
            </a:r>
            <a:r>
              <a:rPr lang="en-US" altLang="zh-TW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全力</a:t>
            </a:r>
            <a:r>
              <a:rPr lang="en-US" altLang="zh-TW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全意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愛上主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你的天主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並愛近人如你自己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誰是我的</a:t>
            </a:r>
            <a:r>
              <a:rPr lang="zh-TW" altLang="en-US" sz="3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近人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呢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是</a:t>
            </a:r>
            <a:r>
              <a:rPr lang="zh-TW" altLang="en-US" sz="3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憐憫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他的那人</a:t>
            </a:r>
            <a:endParaRPr lang="zh-TW" altLang="en-US" sz="3800" dirty="0">
              <a:solidFill>
                <a:srgbClr val="0000FF"/>
              </a:solidFill>
              <a:highlight>
                <a:srgbClr val="FFFF00"/>
              </a:highlight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56587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4D60401-9179-4FD5-B57F-D2BB2B171D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234"/>
            <a:ext cx="9144000" cy="6669360"/>
          </a:xfrm>
        </p:spPr>
        <p:txBody>
          <a:bodyPr/>
          <a:lstStyle/>
          <a:p>
            <a:pPr marL="360000" indent="-457200" algn="l"/>
            <a:r>
              <a:rPr lang="zh-TW" altLang="en-US" sz="4000" spc="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我今天吩咐你的誡命</a:t>
            </a:r>
            <a:r>
              <a:rPr lang="en-US" altLang="zh-TW" sz="4000" spc="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為你</a:t>
            </a:r>
            <a:r>
              <a:rPr lang="zh-TW" altLang="en-US" sz="4000" spc="300" dirty="0">
                <a:solidFill>
                  <a:srgbClr val="FFFF00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並不太難</a:t>
            </a:r>
            <a:r>
              <a:rPr lang="en-US" altLang="zh-TW" sz="4000" spc="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.</a:t>
            </a:r>
            <a:r>
              <a:rPr lang="zh-TW" altLang="en-US" sz="4000" spc="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它不在天上</a:t>
            </a:r>
            <a:r>
              <a:rPr lang="en-US" altLang="zh-TW" sz="4000" spc="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也不在海外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這話離你很近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正顏楷體W9(P)" panose="03000900000000000000" pitchFamily="66" charset="-120"/>
                <a:cs typeface="華康中黑體" panose="020B0509000000000000" pitchFamily="49" charset="-120"/>
              </a:rPr>
              <a:t>就在你心裡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使你遵行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/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不太難</a:t>
            </a:r>
            <a:r>
              <a:rPr lang="en-US" altLang="zh-TW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就在你心裡</a:t>
            </a:r>
            <a:r>
              <a:rPr lang="en-US" altLang="zh-TW" sz="2800" i="1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:(</a:t>
            </a:r>
            <a:r>
              <a:rPr lang="zh-TW" altLang="en-US" sz="2800" i="1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盡日尋春不見春</a:t>
            </a:r>
            <a:r>
              <a:rPr lang="en-US" altLang="zh-TW" sz="2800" i="1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800" i="1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芒鞋踏破壟頭雲</a:t>
            </a:r>
            <a:r>
              <a:rPr lang="en-US" altLang="zh-TW" sz="2800" i="1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2800" i="1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歸來偶把梅花嗅</a:t>
            </a:r>
            <a:r>
              <a:rPr lang="en-US" altLang="zh-TW" sz="2800" i="1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800" i="1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春在枝頭已十分</a:t>
            </a:r>
            <a:r>
              <a:rPr lang="en-US" altLang="zh-TW" sz="2800" i="1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</a:p>
          <a:p>
            <a:pPr marL="360000" indent="-457200" algn="l"/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孟子的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四端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惻隱之心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仁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之端也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羞惡之心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義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之端也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辭讓之心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禮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之端也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是非之心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智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之端也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有是四端而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自謂不能者</a:t>
            </a:r>
            <a:r>
              <a:rPr lang="en-US" altLang="zh-TW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自賊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者也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謂其君不能者</a:t>
            </a:r>
            <a:r>
              <a:rPr lang="en-US" altLang="zh-TW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賊其君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者也</a:t>
            </a:r>
            <a:r>
              <a:rPr lang="en-US" altLang="zh-TW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endParaRPr lang="en-US" altLang="zh-TW" sz="36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4867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4D60401-9179-4FD5-B57F-D2BB2B171D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62834"/>
            <a:ext cx="9144000" cy="6669360"/>
          </a:xfrm>
        </p:spPr>
        <p:txBody>
          <a:bodyPr/>
          <a:lstStyle/>
          <a:p>
            <a:pPr marL="360000" indent="-457200" algn="l">
              <a:lnSpc>
                <a:spcPts val="4000"/>
              </a:lnSpc>
              <a:spcAft>
                <a:spcPts val="600"/>
              </a:spcAft>
            </a:pPr>
            <a:r>
              <a:rPr lang="zh-TW" altLang="en-US" sz="3800" spc="-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耶穌是</a:t>
            </a:r>
            <a:r>
              <a:rPr lang="zh-TW" altLang="en-US" sz="3800" spc="-300" dirty="0">
                <a:solidFill>
                  <a:srgbClr val="FFFF00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天主的肖像</a:t>
            </a:r>
            <a:r>
              <a:rPr lang="en-US" altLang="zh-TW" sz="3800" spc="-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800" spc="-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天主樂意叫整個</a:t>
            </a:r>
            <a:r>
              <a:rPr lang="zh-TW" altLang="en-US" sz="3800" spc="-300" dirty="0">
                <a:solidFill>
                  <a:srgbClr val="FFFF00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圓滿</a:t>
            </a:r>
            <a:r>
              <a:rPr lang="en-US" altLang="zh-TW" sz="3800" spc="-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800" spc="-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居住在他內</a:t>
            </a:r>
            <a:r>
              <a:rPr lang="en-US" altLang="zh-TW" sz="3800" spc="-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800" spc="-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並藉著他</a:t>
            </a:r>
            <a:r>
              <a:rPr lang="en-US" altLang="zh-TW" sz="3800" spc="-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800" spc="-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使萬有</a:t>
            </a:r>
            <a:r>
              <a:rPr lang="en-US" altLang="zh-TW" sz="3800" spc="-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800" spc="-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都與自己</a:t>
            </a:r>
            <a:r>
              <a:rPr lang="zh-TW" altLang="en-US" sz="3800" spc="-300" dirty="0">
                <a:solidFill>
                  <a:srgbClr val="FFFF00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重歸於好</a:t>
            </a:r>
            <a:r>
              <a:rPr lang="en-US" altLang="zh-TW" sz="3800" spc="-3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如何愛到底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讓自己達到圓滿的境界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1.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盡心</a:t>
            </a:r>
            <a:r>
              <a:rPr lang="en-US" altLang="zh-TW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盡性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的追求與基督修好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祂是圓滿的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祂已主動和我們結合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我們只需配合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2.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不再</a:t>
            </a:r>
            <a:r>
              <a:rPr lang="en-US" altLang="zh-TW" sz="4000" b="1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躺平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消極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得過且過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任性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/ 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濫用自由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en-US" altLang="zh-TW" sz="4000" dirty="0" err="1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Hea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盡人生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唔關我事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3.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積極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看人生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由看到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都不好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到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都好</a:t>
            </a:r>
            <a:r>
              <a:rPr lang="en-US" altLang="zh-TW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曾國藩</a:t>
            </a:r>
            <a:r>
              <a:rPr lang="en-US" altLang="zh-TW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4.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笑看風雲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b="1" spc="3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華康儷中黑" panose="020B0509000000000000" pitchFamily="49" charset="-120"/>
                <a:cs typeface="華康中黑體" panose="020B0509000000000000" pitchFamily="49" charset="-120"/>
              </a:rPr>
              <a:t>聖人之心如明鏡止水</a:t>
            </a:r>
            <a:br>
              <a:rPr lang="en-US" altLang="zh-TW" sz="4000" b="1" spc="3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en-US" altLang="zh-TW" sz="4000" b="1" spc="3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華康儷中黑" panose="020B0509000000000000" pitchFamily="49" charset="-120"/>
                <a:cs typeface="華康中黑體" panose="020B0509000000000000" pitchFamily="49" charset="-120"/>
              </a:rPr>
              <a:t>         </a:t>
            </a:r>
            <a:r>
              <a:rPr lang="en-US" altLang="zh-TW" b="1" spc="3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華康儷中黑" panose="020B0509000000000000" pitchFamily="49" charset="-120"/>
                <a:cs typeface="華康中黑體" panose="020B0509000000000000" pitchFamily="49" charset="-120"/>
              </a:rPr>
              <a:t>    </a:t>
            </a:r>
            <a:r>
              <a:rPr lang="zh-TW" alt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華康儷中黑" panose="020B0509000000000000" pitchFamily="49" charset="-120"/>
                <a:cs typeface="華康中黑體" panose="020B0509000000000000" pitchFamily="49" charset="-120"/>
              </a:rPr>
              <a:t>物來</a:t>
            </a:r>
            <a:r>
              <a:rPr lang="zh-TW" alt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9900CC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華康儷中黑" panose="020B0509000000000000" pitchFamily="49" charset="-120"/>
                <a:cs typeface="華康中黑體" panose="020B0509000000000000" pitchFamily="49" charset="-120"/>
              </a:rPr>
              <a:t>不亂</a:t>
            </a:r>
            <a:r>
              <a:rPr lang="zh-TW" alt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華康儷中黑" panose="020B0509000000000000" pitchFamily="49" charset="-120"/>
                <a:cs typeface="華康中黑體" panose="020B0509000000000000" pitchFamily="49" charset="-120"/>
              </a:rPr>
              <a:t> 物去</a:t>
            </a:r>
            <a:r>
              <a:rPr lang="zh-TW" alt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9900CC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華康儷中黑" panose="020B0509000000000000" pitchFamily="49" charset="-120"/>
                <a:cs typeface="華康中黑體" panose="020B0509000000000000" pitchFamily="49" charset="-120"/>
              </a:rPr>
              <a:t>不留</a:t>
            </a:r>
            <a:r>
              <a:rPr lang="zh-TW" altLang="en-US" sz="4000" b="1" spc="3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endParaRPr lang="en-US" altLang="zh-TW" sz="4000" spc="300" dirty="0">
              <a:solidFill>
                <a:srgbClr val="FF0000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7878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4D60401-9179-4FD5-B57F-D2BB2B171D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234"/>
            <a:ext cx="9144000" cy="6669360"/>
          </a:xfrm>
        </p:spPr>
        <p:txBody>
          <a:bodyPr/>
          <a:lstStyle/>
          <a:p>
            <a:pPr marL="360000" indent="-457200" algn="l">
              <a:spcAft>
                <a:spcPts val="600"/>
              </a:spcAft>
            </a:pPr>
            <a:r>
              <a:rPr lang="zh-TW" altLang="en-US" sz="4000" dirty="0">
                <a:solidFill>
                  <a:schemeClr val="bg1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你應當</a:t>
            </a:r>
            <a:r>
              <a:rPr lang="zh-TW" altLang="en-US" sz="4000" dirty="0">
                <a:solidFill>
                  <a:srgbClr val="FFFF00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全心</a:t>
            </a:r>
            <a:r>
              <a:rPr lang="en-US" altLang="zh-TW" sz="4000" dirty="0">
                <a:solidFill>
                  <a:srgbClr val="FFFF00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全靈</a:t>
            </a:r>
            <a:r>
              <a:rPr lang="en-US" altLang="zh-TW" sz="4000" dirty="0">
                <a:solidFill>
                  <a:srgbClr val="FFFF00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全力</a:t>
            </a:r>
            <a:r>
              <a:rPr lang="en-US" altLang="zh-TW" sz="4000" dirty="0">
                <a:solidFill>
                  <a:srgbClr val="FFFF00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全意</a:t>
            </a:r>
            <a:r>
              <a:rPr lang="zh-TW" altLang="en-US" sz="4000" dirty="0">
                <a:solidFill>
                  <a:schemeClr val="bg1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愛上主</a:t>
            </a:r>
            <a:r>
              <a:rPr lang="en-US" altLang="zh-TW" sz="4000" dirty="0">
                <a:solidFill>
                  <a:schemeClr val="bg1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你的天主</a:t>
            </a:r>
            <a:r>
              <a:rPr lang="en-US" altLang="zh-TW" sz="4000" dirty="0">
                <a:solidFill>
                  <a:schemeClr val="bg1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並愛近人如你自己</a:t>
            </a:r>
            <a:r>
              <a:rPr lang="en-US" altLang="zh-TW" sz="4000" dirty="0">
                <a:solidFill>
                  <a:schemeClr val="bg1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.</a:t>
            </a:r>
            <a:r>
              <a:rPr lang="zh-TW" altLang="en-US" sz="4000" dirty="0">
                <a:solidFill>
                  <a:srgbClr val="FFFF00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誰是我的近人</a:t>
            </a:r>
            <a:r>
              <a:rPr lang="zh-TW" altLang="en-US" sz="4000" dirty="0">
                <a:solidFill>
                  <a:schemeClr val="bg1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呢</a:t>
            </a:r>
            <a:r>
              <a:rPr lang="en-US" altLang="zh-TW" sz="4000" dirty="0">
                <a:solidFill>
                  <a:schemeClr val="bg1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?</a:t>
            </a:r>
            <a:r>
              <a:rPr lang="zh-TW" altLang="en-US" sz="4000" dirty="0">
                <a:solidFill>
                  <a:schemeClr val="bg1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是憐憫他的那人</a:t>
            </a:r>
            <a:r>
              <a:rPr lang="en-US" altLang="zh-TW" dirty="0">
                <a:solidFill>
                  <a:schemeClr val="bg1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(</a:t>
            </a:r>
            <a:r>
              <a:rPr lang="zh-TW" altLang="en-US" dirty="0">
                <a:solidFill>
                  <a:schemeClr val="bg1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或他所憐憫的人</a:t>
            </a:r>
            <a:r>
              <a:rPr lang="en-US" altLang="zh-TW" dirty="0">
                <a:solidFill>
                  <a:schemeClr val="bg1"/>
                </a:solidFill>
                <a:latin typeface="華康正顏楷體W9(P)" panose="03000900000000000000" pitchFamily="66" charset="-120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)</a:t>
            </a: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誰是近人</a:t>
            </a:r>
            <a:r>
              <a:rPr lang="en-US" altLang="zh-TW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?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你主動去愛的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就是近人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以色列人與撒瑪黎雅人是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世仇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卻可以變為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近人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因為人人都天生有仁義禮智四端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.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相反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同信仰同國籍的可以反目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甚至同床也可以異夢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愛到底</a:t>
            </a:r>
            <a:r>
              <a:rPr lang="en-US" altLang="zh-TW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做全套</a:t>
            </a:r>
            <a:r>
              <a:rPr lang="en-US" altLang="zh-TW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動憐憫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紮傷口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客店</a:t>
            </a:r>
            <a:r>
              <a:rPr lang="en-US" altLang="zh-TW" sz="2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(</a:t>
            </a:r>
            <a:r>
              <a:rPr lang="zh-TW" altLang="en-US" sz="2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適當地方</a:t>
            </a:r>
            <a:r>
              <a:rPr lang="en-US" altLang="zh-TW" sz="2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),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給錢照料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額外補上</a:t>
            </a:r>
            <a:r>
              <a:rPr lang="en-US" altLang="zh-TW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(</a:t>
            </a:r>
            <a:r>
              <a:rPr lang="zh-TW" altLang="en-US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不會爛尾</a:t>
            </a:r>
            <a:r>
              <a:rPr lang="en-US" altLang="zh-TW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)</a:t>
            </a:r>
            <a:endParaRPr lang="zh-TW" altLang="en-US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4419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3289B28-00C8-47B5-A24F-7106816825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誰是我的近人</a:t>
            </a:r>
            <a:r>
              <a:rPr lang="en-US" altLang="zh-TW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?</a:t>
            </a:r>
            <a:r>
              <a:rPr lang="zh-TW" altLang="en-US" sz="3600" dirty="0">
                <a:ea typeface="華康儷中黑" panose="020B0509000000000000" pitchFamily="49" charset="-120"/>
              </a:rPr>
              <a:t>這問題源自耶穌的話</a:t>
            </a:r>
            <a:r>
              <a:rPr lang="en-US" altLang="zh-TW" sz="3600" dirty="0">
                <a:ea typeface="華康儷中黑" panose="020B0509000000000000" pitchFamily="49" charset="-120"/>
              </a:rPr>
              <a:t>:</a:t>
            </a:r>
            <a:r>
              <a:rPr lang="zh-TW" altLang="en-US" sz="3600" dirty="0">
                <a:ea typeface="華康儷中黑" panose="020B0509000000000000" pitchFamily="49" charset="-120"/>
              </a:rPr>
              <a:t>為得永生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我們應「全心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全靈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全力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全意愛上主</a:t>
            </a:r>
            <a:r>
              <a:rPr lang="en-US" altLang="zh-TW" sz="3600" dirty="0">
                <a:ea typeface="華康儷中黑" panose="020B0509000000000000" pitchFamily="49" charset="-120"/>
              </a:rPr>
              <a:t>;</a:t>
            </a:r>
            <a:r>
              <a:rPr lang="zh-TW" altLang="en-US" sz="3600" dirty="0">
                <a:ea typeface="華康儷中黑" panose="020B0509000000000000" pitchFamily="49" charset="-120"/>
              </a:rPr>
              <a:t>並</a:t>
            </a:r>
            <a:endParaRPr lang="en-US" altLang="zh-TW" sz="3600" dirty="0">
              <a:ea typeface="華康儷中黑" panose="020B0509000000000000" pitchFamily="49" charset="-120"/>
            </a:endParaRP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zh-TW" altLang="en-US" sz="3600" dirty="0">
                <a:highlight>
                  <a:srgbClr val="FFFF00"/>
                </a:highlight>
                <a:ea typeface="華康儷中黑" panose="020B0509000000000000" pitchFamily="49" charset="-120"/>
              </a:rPr>
              <a:t>愛近人如自己</a:t>
            </a:r>
            <a:r>
              <a:rPr lang="zh-TW" altLang="en-US" sz="3600" dirty="0">
                <a:ea typeface="華康儷中黑" panose="020B0509000000000000" pitchFamily="49" charset="-120"/>
              </a:rPr>
              <a:t>」</a:t>
            </a:r>
            <a:r>
              <a:rPr lang="en-US" altLang="zh-TW" sz="3600" dirty="0">
                <a:ea typeface="華康儷中黑" panose="020B0509000000000000" pitchFamily="49" charset="-120"/>
              </a:rPr>
              <a:t>.</a:t>
            </a:r>
            <a:r>
              <a:rPr lang="zh-TW" altLang="en-US" sz="3600" dirty="0">
                <a:ea typeface="華康儷中黑" panose="020B0509000000000000" pitchFamily="49" charset="-120"/>
              </a:rPr>
              <a:t>於是進一步引來這個問題</a:t>
            </a:r>
            <a:r>
              <a:rPr lang="en-US" altLang="zh-TW" sz="3600" dirty="0">
                <a:ea typeface="華康儷中黑" panose="020B0509000000000000" pitchFamily="49" charset="-120"/>
              </a:rPr>
              <a:t>: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zh-TW" altLang="en-US" sz="3600" dirty="0">
                <a:ea typeface="華康儷中黑" panose="020B0509000000000000" pitchFamily="49" charset="-120"/>
              </a:rPr>
              <a:t>「誰是我的近人</a:t>
            </a:r>
            <a:r>
              <a:rPr lang="en-US" altLang="zh-TW" sz="3600" dirty="0">
                <a:ea typeface="華康儷中黑" panose="020B0509000000000000" pitchFamily="49" charset="-120"/>
              </a:rPr>
              <a:t>?</a:t>
            </a:r>
            <a:r>
              <a:rPr lang="zh-TW" altLang="en-US" sz="3600" dirty="0">
                <a:ea typeface="華康儷中黑" panose="020B0509000000000000" pitchFamily="49" charset="-120"/>
              </a:rPr>
              <a:t>」</a:t>
            </a:r>
          </a:p>
          <a:p>
            <a:pPr>
              <a:lnSpc>
                <a:spcPts val="4000"/>
              </a:lnSpc>
              <a:spcBef>
                <a:spcPts val="1030"/>
              </a:spcBef>
              <a:spcAft>
                <a:spcPts val="1030"/>
              </a:spcAft>
            </a:pPr>
            <a:r>
              <a:rPr lang="en-US" altLang="zh-TW" sz="3600" b="1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Who Is My </a:t>
            </a:r>
            <a:r>
              <a:rPr lang="en-US" altLang="zh-TW" sz="3600" b="1" dirty="0" err="1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Neighbour</a:t>
            </a:r>
            <a:r>
              <a:rPr lang="en-US" altLang="zh-TW" sz="3600" b="1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? </a:t>
            </a:r>
            <a:r>
              <a:rPr lang="en-US" altLang="zh-TW" sz="36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This question originates from Jesus’ teaching: To inherit eternal life, we must </a:t>
            </a:r>
            <a:r>
              <a:rPr lang="en-US" altLang="zh-TW" sz="3600" i="1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"</a:t>
            </a:r>
            <a:r>
              <a:rPr lang="en-US" altLang="zh-TW" sz="3600" i="1" dirty="0">
                <a:solidFill>
                  <a:srgbClr val="0000FF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love the Lord your God with all your heart, </a:t>
            </a:r>
            <a:r>
              <a:rPr lang="en-US" altLang="zh-TW" sz="3600" i="1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with all your soul, with all your strength, and with all your mind, and love your </a:t>
            </a:r>
            <a:r>
              <a:rPr lang="en-US" altLang="zh-TW" sz="3600" i="1" dirty="0" err="1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neighbour</a:t>
            </a:r>
            <a:r>
              <a:rPr lang="en-US" altLang="zh-TW" sz="3600" i="1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 as yourself."</a:t>
            </a:r>
            <a:r>
              <a:rPr lang="en-US" altLang="zh-TW" sz="36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 </a:t>
            </a:r>
            <a:r>
              <a:rPr lang="en-US" altLang="zh-TW" sz="24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(Luke 10:27) </a:t>
            </a:r>
            <a:r>
              <a:rPr lang="en-US" altLang="zh-TW" sz="36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This naturally leads to the question: </a:t>
            </a:r>
            <a:r>
              <a:rPr lang="en-US" altLang="zh-TW" sz="3600" b="1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Who is my </a:t>
            </a:r>
            <a:r>
              <a:rPr lang="en-US" altLang="zh-TW" sz="3600" b="1" dirty="0" err="1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neighbour</a:t>
            </a:r>
            <a:r>
              <a:rPr lang="en-US" altLang="zh-TW" sz="3600" b="1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?</a:t>
            </a:r>
            <a:endParaRPr lang="zh-TW" altLang="zh-TW" sz="3600" dirty="0">
              <a:effectLst/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9236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3289B28-00C8-47B5-A24F-7106816825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50540"/>
            <a:ext cx="9144000" cy="655272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TW" altLang="en-US" sz="3600" dirty="0">
                <a:ea typeface="華康儷中黑" panose="020B0509000000000000" pitchFamily="49" charset="-120"/>
              </a:rPr>
              <a:t>這句話中的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全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也譯為盡心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盡性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盡意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盡力</a:t>
            </a:r>
            <a:r>
              <a:rPr lang="en-US" altLang="zh-TW" sz="3600" dirty="0">
                <a:ea typeface="華康儷中黑" panose="020B0509000000000000" pitchFamily="49" charset="-120"/>
              </a:rPr>
              <a:t>.</a:t>
            </a:r>
            <a:r>
              <a:rPr lang="zh-TW" altLang="en-US" sz="3600" dirty="0">
                <a:ea typeface="華康儷中黑" panose="020B0509000000000000" pitchFamily="49" charset="-120"/>
              </a:rPr>
              <a:t> 全心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是指內容要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全面</a:t>
            </a:r>
            <a:r>
              <a:rPr lang="en-US" altLang="zh-TW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而不只是局部</a:t>
            </a:r>
            <a:r>
              <a:rPr lang="en-US" altLang="zh-TW" sz="3600" dirty="0">
                <a:ea typeface="華康儷中黑" panose="020B0509000000000000" pitchFamily="49" charset="-120"/>
              </a:rPr>
              <a:t>;</a:t>
            </a:r>
            <a:r>
              <a:rPr lang="zh-TW" altLang="en-US" sz="3600" dirty="0">
                <a:ea typeface="華康儷中黑" panose="020B0509000000000000" pitchFamily="49" charset="-120"/>
              </a:rPr>
              <a:t> 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盡心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是指要用盡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洪荒之力</a:t>
            </a:r>
            <a:r>
              <a:rPr lang="en-US" altLang="zh-TW" sz="2400" dirty="0">
                <a:ea typeface="華康儷中黑" panose="020B0509000000000000" pitchFamily="49" charset="-120"/>
              </a:rPr>
              <a:t>(</a:t>
            </a:r>
            <a:r>
              <a:rPr lang="zh-TW" altLang="en-US" sz="2400" dirty="0">
                <a:ea typeface="華康儷中黑" panose="020B0509000000000000" pitchFamily="49" charset="-120"/>
              </a:rPr>
              <a:t>千字文</a:t>
            </a:r>
            <a:r>
              <a:rPr lang="en-US" altLang="zh-TW" sz="2400" dirty="0">
                <a:ea typeface="華康儷中黑" panose="020B0509000000000000" pitchFamily="49" charset="-120"/>
              </a:rPr>
              <a:t>)</a:t>
            </a:r>
            <a:r>
              <a:rPr lang="zh-TW" altLang="en-US" sz="3600" dirty="0">
                <a:ea typeface="華康儷中黑" panose="020B0509000000000000" pitchFamily="49" charset="-120"/>
              </a:rPr>
              <a:t>去愛主愛人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ea typeface="華康儷中黑" panose="020B0509000000000000" pitchFamily="49" charset="-120"/>
              </a:rPr>
              <a:t>不能馬馬虎虎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敷衍了事</a:t>
            </a:r>
            <a:r>
              <a:rPr lang="en-US" altLang="zh-TW" sz="36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3600"/>
              </a:lnSpc>
              <a:spcBef>
                <a:spcPts val="0"/>
              </a:spcBef>
            </a:pPr>
            <a:r>
              <a:rPr lang="en-US" altLang="zh-TW" sz="3600" spc="-100" dirty="0">
                <a:ea typeface="華康儷中黑" panose="020B0509000000000000" pitchFamily="49" charset="-120"/>
              </a:rPr>
              <a:t>The phrase "with all" can also be translated as “</a:t>
            </a:r>
            <a:r>
              <a:rPr lang="en-US" altLang="zh-TW" sz="3600" spc="-100" dirty="0">
                <a:solidFill>
                  <a:srgbClr val="FF0000"/>
                </a:solidFill>
                <a:ea typeface="華康儷中黑" panose="020B0509000000000000" pitchFamily="49" charset="-120"/>
              </a:rPr>
              <a:t>with your whole being</a:t>
            </a:r>
            <a:r>
              <a:rPr lang="en-US" altLang="zh-TW" sz="3600" spc="-100" dirty="0">
                <a:ea typeface="華康儷中黑" panose="020B0509000000000000" pitchFamily="49" charset="-120"/>
              </a:rPr>
              <a:t>”. To love God and </a:t>
            </a:r>
            <a:r>
              <a:rPr lang="en-US" altLang="zh-TW" sz="3600" spc="-100" dirty="0" err="1">
                <a:ea typeface="華康儷中黑" panose="020B0509000000000000" pitchFamily="49" charset="-120"/>
              </a:rPr>
              <a:t>neighbour</a:t>
            </a:r>
            <a:r>
              <a:rPr lang="en-US" altLang="zh-TW" sz="3600" spc="-100" dirty="0">
                <a:ea typeface="華康儷中黑" panose="020B0509000000000000" pitchFamily="49" charset="-120"/>
              </a:rPr>
              <a:t> "with all your heart" demands total commitment; it requires an all-out effort—mobilizing every ounce of our strength, as if </a:t>
            </a:r>
            <a:r>
              <a:rPr lang="en-US" altLang="zh-TW" sz="3600" spc="-100" dirty="0">
                <a:solidFill>
                  <a:srgbClr val="FF0000"/>
                </a:solidFill>
                <a:ea typeface="華康儷中黑" panose="020B0509000000000000" pitchFamily="49" charset="-120"/>
              </a:rPr>
              <a:t>summoning the very forces of </a:t>
            </a:r>
          </a:p>
          <a:p>
            <a:pPr>
              <a:lnSpc>
                <a:spcPts val="3600"/>
              </a:lnSpc>
              <a:spcBef>
                <a:spcPts val="0"/>
              </a:spcBef>
            </a:pPr>
            <a:r>
              <a:rPr lang="en-US" altLang="zh-TW" sz="3600" spc="-100" dirty="0">
                <a:solidFill>
                  <a:srgbClr val="FF0000"/>
                </a:solidFill>
                <a:ea typeface="華康儷中黑" panose="020B0509000000000000" pitchFamily="49" charset="-120"/>
              </a:rPr>
              <a:t>heaven and earth </a:t>
            </a:r>
            <a:r>
              <a:rPr lang="en-US" altLang="zh-TW" sz="2800" spc="-100" dirty="0">
                <a:ea typeface="華康儷中黑" panose="020B0509000000000000" pitchFamily="49" charset="-120"/>
              </a:rPr>
              <a:t>(cf. Thousand Character Classic).</a:t>
            </a:r>
            <a:r>
              <a:rPr lang="en-US" altLang="zh-TW" sz="3600" spc="-100" dirty="0">
                <a:ea typeface="華康儷中黑" panose="020B0509000000000000" pitchFamily="49" charset="-120"/>
              </a:rPr>
              <a:t> </a:t>
            </a:r>
          </a:p>
          <a:p>
            <a:pPr>
              <a:lnSpc>
                <a:spcPts val="3600"/>
              </a:lnSpc>
              <a:spcBef>
                <a:spcPts val="0"/>
              </a:spcBef>
            </a:pPr>
            <a:r>
              <a:rPr lang="en-US" altLang="zh-TW" sz="3600" spc="-100" dirty="0">
                <a:ea typeface="華康儷中黑" panose="020B0509000000000000" pitchFamily="49" charset="-120"/>
              </a:rPr>
              <a:t>This is a wholehearted surrender—</a:t>
            </a:r>
          </a:p>
          <a:p>
            <a:pPr>
              <a:lnSpc>
                <a:spcPts val="3600"/>
              </a:lnSpc>
              <a:spcBef>
                <a:spcPts val="0"/>
              </a:spcBef>
            </a:pPr>
            <a:r>
              <a:rPr lang="en-US" altLang="zh-TW" sz="3600" spc="-100" dirty="0">
                <a:ea typeface="華康儷中黑" panose="020B0509000000000000" pitchFamily="49" charset="-120"/>
              </a:rPr>
              <a:t>no complacency, no superficiality.</a:t>
            </a:r>
          </a:p>
        </p:txBody>
      </p:sp>
    </p:spTree>
    <p:extLst>
      <p:ext uri="{BB962C8B-B14F-4D97-AF65-F5344CB8AC3E}">
        <p14:creationId xmlns:p14="http://schemas.microsoft.com/office/powerpoint/2010/main" val="583010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3289B28-00C8-47B5-A24F-7106816825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耶穌講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慈善的撒瑪黎雅人</a:t>
            </a:r>
            <a:r>
              <a:rPr lang="zh-TW" altLang="en-US" sz="4000" dirty="0">
                <a:ea typeface="華康儷中黑" panose="020B0509000000000000" pitchFamily="49" charset="-120"/>
              </a:rPr>
              <a:t>這故事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告訴我們什麼是愛，什麼是「基督」的愛</a:t>
            </a:r>
            <a:r>
              <a:rPr lang="en-US" altLang="zh-TW" sz="4000" dirty="0">
                <a:ea typeface="華康儷中黑" panose="020B0509000000000000" pitchFamily="49" charset="-120"/>
              </a:rPr>
              <a:t>: </a:t>
            </a:r>
            <a:r>
              <a:rPr lang="zh-TW" altLang="en-US" sz="4000" dirty="0">
                <a:ea typeface="華康儷中黑" panose="020B0509000000000000" pitchFamily="49" charset="-120"/>
              </a:rPr>
              <a:t>那應是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全面的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完整的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徹底的</a:t>
            </a:r>
            <a:r>
              <a:rPr lang="zh-TW" altLang="en-US" sz="4000" dirty="0">
                <a:ea typeface="華康儷中黑" panose="020B0509000000000000" pitchFamily="49" charset="-120"/>
              </a:rPr>
              <a:t>愛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像耶穌一樣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「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愛他們到底</a:t>
            </a:r>
            <a:r>
              <a:rPr lang="zh-TW" altLang="en-US" sz="4000" dirty="0">
                <a:ea typeface="華康儷中黑" panose="020B0509000000000000" pitchFamily="49" charset="-120"/>
              </a:rPr>
              <a:t>」</a:t>
            </a:r>
            <a:r>
              <a:rPr lang="en-US" altLang="zh-TW" sz="4000" dirty="0">
                <a:ea typeface="華康儷中黑" panose="020B0509000000000000" pitchFamily="49" charset="-120"/>
              </a:rPr>
              <a:t>(</a:t>
            </a:r>
            <a:r>
              <a:rPr lang="zh-TW" altLang="en-US" sz="4000" dirty="0">
                <a:ea typeface="華康儷中黑" panose="020B0509000000000000" pitchFamily="49" charset="-120"/>
              </a:rPr>
              <a:t>若</a:t>
            </a:r>
            <a:r>
              <a:rPr lang="en-US" altLang="zh-TW" sz="4000" dirty="0">
                <a:ea typeface="華康儷中黑" panose="020B0509000000000000" pitchFamily="49" charset="-120"/>
              </a:rPr>
              <a:t>13:1)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In the parable of the </a:t>
            </a:r>
            <a:r>
              <a:rPr lang="en-US" altLang="zh-TW" sz="4000" b="1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Good Samaritan</a:t>
            </a:r>
            <a:r>
              <a:rPr lang="en-US" altLang="zh-TW" sz="40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, Jesus defines </a:t>
            </a:r>
            <a:r>
              <a:rPr lang="en-US" altLang="zh-TW" sz="40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what true love</a:t>
            </a:r>
            <a:br>
              <a:rPr lang="en-US" altLang="zh-TW" sz="40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r>
              <a:rPr lang="en-US" altLang="zh-TW" sz="40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—Christ-like love—</a:t>
            </a:r>
            <a:r>
              <a:rPr lang="en-US" altLang="zh-TW" sz="40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looks like</a:t>
            </a:r>
            <a:r>
              <a:rPr lang="en-US" altLang="zh-TW" sz="40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: </a:t>
            </a:r>
          </a:p>
          <a:p>
            <a:pPr>
              <a:spcBef>
                <a:spcPts val="0"/>
              </a:spcBef>
            </a:pPr>
            <a:r>
              <a:rPr lang="en-US" altLang="zh-TW" sz="4000" b="1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total, self-giving, relentless</a:t>
            </a:r>
            <a:r>
              <a:rPr lang="en-US" altLang="zh-TW" sz="40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, </a:t>
            </a:r>
            <a:r>
              <a:rPr lang="en-US" altLang="zh-TW" sz="4000" dirty="0">
                <a:ea typeface="華康儷中黑" panose="020B0509000000000000" pitchFamily="49" charset="-120"/>
              </a:rPr>
              <a:t>complete and thorough, </a:t>
            </a:r>
            <a:r>
              <a:rPr lang="en-US" altLang="zh-TW" sz="40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just as He </a:t>
            </a:r>
            <a:r>
              <a:rPr lang="en-US" altLang="zh-TW" sz="4000" i="1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"</a:t>
            </a:r>
            <a:r>
              <a:rPr lang="en-US" altLang="zh-TW" sz="4000" i="1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loved them to the end</a:t>
            </a:r>
            <a:r>
              <a:rPr lang="en-US" altLang="zh-TW" sz="4000" i="1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"</a:t>
            </a:r>
            <a:r>
              <a:rPr lang="en-US" altLang="zh-TW" sz="40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 </a:t>
            </a:r>
            <a:r>
              <a:rPr lang="en-US" altLang="zh-TW" sz="28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(John 13:1).</a:t>
            </a:r>
            <a:endParaRPr lang="zh-TW" altLang="zh-TW" sz="2800" dirty="0">
              <a:effectLst/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605129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3289B28-00C8-47B5-A24F-7106816825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lnSpc>
                <a:spcPts val="5000"/>
              </a:lnSpc>
              <a:spcBef>
                <a:spcPts val="0"/>
              </a:spcBef>
            </a:pPr>
            <a:r>
              <a:rPr lang="zh-TW" altLang="en-US" sz="4000" dirty="0">
                <a:ea typeface="華康儷中黑" panose="020B0509000000000000" pitchFamily="49" charset="-120"/>
              </a:rPr>
              <a:t>慈善撒黎雅人的愛有三個特點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1.</a:t>
            </a:r>
            <a:r>
              <a:rPr lang="zh-TW" altLang="en-US" sz="4000" dirty="0">
                <a:ea typeface="華康儷中黑" panose="020B0509000000000000" pitchFamily="49" charset="-120"/>
              </a:rPr>
              <a:t>愛的行為要出自愛心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尤其是出自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zh-TW" altLang="en-US" sz="4000" dirty="0">
                <a:ea typeface="華康儷中黑" panose="020B0509000000000000" pitchFamily="49" charset="-120"/>
              </a:rPr>
              <a:t>「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憐憫的心</a:t>
            </a:r>
            <a:r>
              <a:rPr lang="zh-TW" altLang="en-US" sz="4000" dirty="0">
                <a:ea typeface="華康儷中黑" panose="020B0509000000000000" pitchFamily="49" charset="-120"/>
              </a:rPr>
              <a:t>」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這種愛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發於中而形於外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50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這憐憫心更是愛德行動的靈魂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42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000" spc="-1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The Good Samaritan’s love reveals three key traits: Love flows from </a:t>
            </a:r>
            <a:r>
              <a:rPr lang="en-US" altLang="zh-TW" sz="4000" spc="-1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compassion</a:t>
            </a:r>
            <a:r>
              <a:rPr lang="en-US" altLang="zh-TW" sz="4000" spc="-1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—a mercy that moves the heart into action.</a:t>
            </a:r>
            <a:endParaRPr lang="zh-TW" altLang="zh-TW" sz="4000" spc="-100" dirty="0">
              <a:effectLst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lvl="1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914400" algn="l"/>
              </a:tabLst>
            </a:pPr>
            <a:r>
              <a:rPr lang="en-US" altLang="zh-TW" sz="4000" spc="-1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True love begins </a:t>
            </a:r>
            <a:r>
              <a:rPr lang="en-US" altLang="zh-TW" sz="4000" spc="-1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inwardly</a:t>
            </a:r>
            <a:r>
              <a:rPr lang="en-US" altLang="zh-TW" sz="4000" spc="-1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 (</a:t>
            </a:r>
            <a:r>
              <a:rPr lang="en-US" altLang="zh-TW" sz="4000" i="1" spc="-1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"from the depths"</a:t>
            </a:r>
            <a:r>
              <a:rPr lang="en-US" altLang="zh-TW" sz="4000" spc="-1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) and manifests </a:t>
            </a:r>
            <a:r>
              <a:rPr lang="en-US" altLang="zh-TW" sz="4000" spc="-1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outwardly</a:t>
            </a:r>
            <a:r>
              <a:rPr lang="en-US" altLang="zh-TW" sz="4000" spc="-1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.</a:t>
            </a:r>
            <a:endParaRPr lang="zh-TW" altLang="zh-TW" sz="4000" spc="-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1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914400" algn="l"/>
              </a:tabLst>
            </a:pPr>
            <a:r>
              <a:rPr lang="en-US" altLang="zh-TW" sz="4000" spc="-1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Compassion is the soul of charity—</a:t>
            </a:r>
          </a:p>
          <a:p>
            <a:pPr lvl="1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914400" algn="l"/>
              </a:tabLst>
            </a:pPr>
            <a:r>
              <a:rPr lang="en-US" altLang="zh-TW" sz="4000" spc="-10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新細明體" panose="02020500000000000000" pitchFamily="18" charset="-120"/>
                <a:cs typeface="Times New Roman" panose="02020603050405020304" pitchFamily="18" charset="0"/>
              </a:rPr>
              <a:t>it ignites and sustains love</a:t>
            </a:r>
            <a:r>
              <a:rPr lang="en-US" altLang="zh-TW" sz="4000" spc="-1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.</a:t>
            </a:r>
            <a:endParaRPr lang="zh-TW" altLang="zh-TW" sz="4000" spc="-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2958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3289B28-00C8-47B5-A24F-7106816825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55272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zh-TW" sz="3600" dirty="0">
                <a:ea typeface="華康儷中黑" panose="020B0509000000000000" pitchFamily="49" charset="-120"/>
              </a:rPr>
              <a:t>2.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包紮傷口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 將愛落實到行動</a:t>
            </a:r>
            <a:r>
              <a:rPr lang="en-US" altLang="zh-TW" sz="3600" dirty="0">
                <a:ea typeface="華康儷中黑" panose="020B0509000000000000" pitchFamily="49" charset="-120"/>
              </a:rPr>
              <a:t>: </a:t>
            </a:r>
            <a:r>
              <a:rPr lang="zh-TW" altLang="en-US" sz="3600" dirty="0">
                <a:ea typeface="華康儷中黑" panose="020B0509000000000000" pitchFamily="49" charset="-120"/>
              </a:rPr>
              <a:t>愛一個受傷者的第一個行動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是替他包紮傷口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這要求有包紮傷口的知識和能力</a:t>
            </a:r>
            <a:r>
              <a:rPr lang="en-US" altLang="zh-TW" sz="3600" dirty="0">
                <a:ea typeface="華康儷中黑" panose="020B0509000000000000" pitchFamily="49" charset="-120"/>
              </a:rPr>
              <a:t>.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我在修道期間</a:t>
            </a:r>
            <a:r>
              <a:rPr lang="en-US" altLang="zh-TW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曾想過要學簡單的急救</a:t>
            </a:r>
            <a:r>
              <a:rPr lang="zh-TW" altLang="en-US" sz="3600" dirty="0">
                <a:ea typeface="華康儷中黑" panose="020B0509000000000000" pitchFamily="49" charset="-120"/>
              </a:rPr>
              <a:t> </a:t>
            </a:r>
            <a:r>
              <a:rPr lang="en-US" altLang="zh-TW" sz="2800" dirty="0">
                <a:ea typeface="華康儷中黑" panose="020B0509000000000000" pitchFamily="49" charset="-120"/>
              </a:rPr>
              <a:t>(</a:t>
            </a:r>
            <a:r>
              <a:rPr lang="zh-TW" altLang="en-US" sz="2800" dirty="0">
                <a:ea typeface="華康儷中黑" panose="020B0509000000000000" pitchFamily="49" charset="-120"/>
              </a:rPr>
              <a:t>基礎救護</a:t>
            </a:r>
            <a:r>
              <a:rPr lang="en-US" altLang="zh-TW" sz="2800" dirty="0">
                <a:ea typeface="華康儷中黑" panose="020B0509000000000000" pitchFamily="49" charset="-120"/>
              </a:rPr>
              <a:t>),</a:t>
            </a:r>
            <a:r>
              <a:rPr lang="zh-TW" altLang="en-US" sz="3600" dirty="0">
                <a:ea typeface="華康儷中黑" panose="020B0509000000000000" pitchFamily="49" charset="-120"/>
              </a:rPr>
              <a:t>也是基於這個理由</a:t>
            </a:r>
            <a:r>
              <a:rPr lang="en-US" altLang="zh-TW" sz="36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en-US" altLang="zh-TW" sz="3800" dirty="0">
                <a:ea typeface="華康儷中黑" panose="020B0509000000000000" pitchFamily="49" charset="-120"/>
              </a:rPr>
              <a:t>Love acts concretely—</a:t>
            </a:r>
            <a:r>
              <a:rPr lang="en-US" altLang="zh-TW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binding wounds</a:t>
            </a:r>
            <a:r>
              <a:rPr lang="en-US" altLang="zh-TW" sz="3800" dirty="0">
                <a:ea typeface="華康儷中黑" panose="020B0509000000000000" pitchFamily="49" charset="-120"/>
              </a:rPr>
              <a:t>, not just feeling pity. The first step in loving a wounded person is to tend to their injuries—which requires </a:t>
            </a:r>
            <a:r>
              <a:rPr lang="en-US" altLang="zh-TW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both knowledge and skill</a:t>
            </a:r>
            <a:r>
              <a:rPr lang="en-US" altLang="zh-TW" sz="3800" dirty="0">
                <a:ea typeface="華康儷中黑" panose="020B0509000000000000" pitchFamily="49" charset="-120"/>
              </a:rPr>
              <a:t>. This is why, during my seminary years, I considered learning </a:t>
            </a:r>
            <a:r>
              <a:rPr lang="en-US" altLang="zh-TW" sz="3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first aid</a:t>
            </a:r>
            <a:r>
              <a:rPr lang="en-US" altLang="zh-TW" sz="3800" dirty="0">
                <a:ea typeface="華康儷中黑" panose="020B0509000000000000" pitchFamily="49" charset="-120"/>
              </a:rPr>
              <a:t>—</a:t>
            </a: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en-US" altLang="zh-TW" sz="3800" dirty="0">
                <a:ea typeface="華康儷中黑" panose="020B0509000000000000" pitchFamily="49" charset="-120"/>
              </a:rPr>
              <a:t>to embody this practical love. </a:t>
            </a:r>
          </a:p>
          <a:p>
            <a:pPr>
              <a:lnSpc>
                <a:spcPts val="3900"/>
              </a:lnSpc>
              <a:spcBef>
                <a:spcPts val="0"/>
              </a:spcBef>
            </a:pPr>
            <a:endParaRPr lang="en-US" altLang="zh-TW" sz="2000" dirty="0">
              <a:solidFill>
                <a:srgbClr val="FF0000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070157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3289B28-00C8-47B5-A24F-7106816825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zh-TW" sz="4000" dirty="0">
                <a:ea typeface="華康儷中黑" panose="020B0509000000000000" pitchFamily="49" charset="-120"/>
              </a:rPr>
              <a:t>3.</a:t>
            </a:r>
            <a:r>
              <a:rPr lang="zh-TW" altLang="en-US" sz="4000" dirty="0">
                <a:ea typeface="華康儷中黑" panose="020B0509000000000000" pitchFamily="49" charset="-120"/>
              </a:rPr>
              <a:t>懂得借助一切的外力和資源去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愛到底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包括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送去客店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</a:rPr>
              <a:t>給錢讓店主照料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</a:rPr>
              <a:t>還答應支付額外費用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不會「爛尾」</a:t>
            </a:r>
            <a:r>
              <a:rPr lang="en-US" altLang="zh-TW" sz="4000" dirty="0">
                <a:ea typeface="華康儷中黑" panose="020B0509000000000000" pitchFamily="49" charset="-120"/>
              </a:rPr>
              <a:t>(</a:t>
            </a:r>
            <a:r>
              <a:rPr lang="zh-TW" altLang="en-US" sz="4000" dirty="0">
                <a:ea typeface="華康儷中黑" panose="020B0509000000000000" pitchFamily="49" charset="-120"/>
              </a:rPr>
              <a:t>離開不顧</a:t>
            </a:r>
            <a:r>
              <a:rPr lang="en-US" altLang="zh-TW" sz="4000" dirty="0">
                <a:ea typeface="華康儷中黑" panose="020B0509000000000000" pitchFamily="49" charset="-120"/>
              </a:rPr>
              <a:t>).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Love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perseveres to the end</a:t>
            </a:r>
            <a:r>
              <a:rPr lang="en-US" altLang="zh-TW" sz="4000" dirty="0">
                <a:ea typeface="華康儷中黑" panose="020B0509000000000000" pitchFamily="49" charset="-120"/>
              </a:rPr>
              <a:t>—leveraging all available means.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The Samaritan didn’t stop at the bare minimum: he brought the wounded to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shelter</a:t>
            </a:r>
            <a:r>
              <a:rPr lang="en-US" altLang="zh-TW" sz="4000" dirty="0">
                <a:ea typeface="華康儷中黑" panose="020B0509000000000000" pitchFamily="49" charset="-120"/>
              </a:rPr>
              <a:t>, entrusted him to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care</a:t>
            </a:r>
            <a:r>
              <a:rPr lang="en-US" altLang="zh-TW" sz="4000" dirty="0">
                <a:ea typeface="華康儷中黑" panose="020B0509000000000000" pitchFamily="49" charset="-120"/>
              </a:rPr>
              <a:t>, provided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funds</a:t>
            </a:r>
            <a:r>
              <a:rPr lang="en-US" altLang="zh-TW" sz="4000" dirty="0">
                <a:ea typeface="華康儷中黑" panose="020B0509000000000000" pitchFamily="49" charset="-120"/>
              </a:rPr>
              <a:t>, and promised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further</a:t>
            </a:r>
            <a:r>
              <a:rPr lang="en-US" altLang="zh-TW" sz="4000" dirty="0">
                <a:ea typeface="華康儷中黑" panose="020B0509000000000000" pitchFamily="49" charset="-120"/>
              </a:rPr>
              <a:t> support—ensuring no abandonment.</a:t>
            </a:r>
          </a:p>
          <a:p>
            <a:pPr>
              <a:spcBef>
                <a:spcPts val="0"/>
              </a:spcBef>
            </a:pPr>
            <a:endParaRPr lang="en-US" altLang="zh-TW" sz="40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50758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71400"/>
            <a:ext cx="9144000" cy="6498511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恭讀申命紀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30:10-14</a:t>
            </a:r>
          </a:p>
          <a:p>
            <a:pPr marL="0" indent="0" algn="just" eaLnBrk="1">
              <a:lnSpc>
                <a:spcPts val="4800"/>
              </a:lnSpc>
              <a:spcBef>
                <a:spcPts val="120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梅瑟曉諭人民說：「你要聽從上主你天主的話，謹守這法律書上，所記載的誡命和法令；你要全心全靈回頭，歸向上主你的天主。</a:t>
            </a: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</a:t>
            </a: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其實，我今天吩咐你的誡命，為你並不太難，也不是達不到的。這誡命不在天上，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以致你能說：</a:t>
            </a:r>
            <a:r>
              <a:rPr lang="en-US" altLang="zh-TW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『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誰能為我們上到天上，給我們取下來，使我們聽了，好能遵行呢？</a:t>
            </a:r>
            <a:r>
              <a:rPr lang="en-US" altLang="zh-TW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』</a:t>
            </a: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7D2B82-9061-4F78-A201-5A641ED7115A}"/>
              </a:ext>
            </a:extLst>
          </p:cNvPr>
          <p:cNvSpPr txBox="1"/>
          <p:nvPr/>
        </p:nvSpPr>
        <p:spPr>
          <a:xfrm>
            <a:off x="7560072" y="6269801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  <a:latin typeface="+mn-lt"/>
              </a:rPr>
              <a:t>1/2</a:t>
            </a:r>
            <a:endParaRPr lang="zh-HK" altLang="en-US" sz="20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3289B28-00C8-47B5-A24F-7106816825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lnSpc>
                <a:spcPts val="5200"/>
              </a:lnSpc>
              <a:spcBef>
                <a:spcPts val="0"/>
              </a:spcBef>
            </a:pPr>
            <a:r>
              <a:rPr lang="zh-TW" altLang="en-US" sz="4000" dirty="0">
                <a:ea typeface="華康儷中黑" panose="020B0509000000000000" pitchFamily="49" charset="-120"/>
              </a:rPr>
              <a:t>正是這種愛和被愛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讓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一切人都可以成為我們的「近人」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  <a:r>
              <a:rPr lang="zh-TW" altLang="en-US" sz="4000" dirty="0">
                <a:ea typeface="華康儷中黑" panose="020B0509000000000000" pitchFamily="49" charset="-120"/>
              </a:rPr>
              <a:t>我們需要的是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</a:p>
          <a:p>
            <a:pPr>
              <a:lnSpc>
                <a:spcPts val="52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選擇去愛</a:t>
            </a:r>
            <a:r>
              <a:rPr lang="en-US" altLang="zh-TW" sz="4000" dirty="0">
                <a:ea typeface="華康儷中黑" panose="020B0509000000000000" pitchFamily="49" charset="-120"/>
              </a:rPr>
              <a:t>. </a:t>
            </a:r>
            <a:r>
              <a:rPr lang="zh-TW" altLang="en-US" sz="4000" dirty="0">
                <a:ea typeface="華康儷中黑" panose="020B0509000000000000" pitchFamily="49" charset="-120"/>
              </a:rPr>
              <a:t>全心全靈</a:t>
            </a:r>
            <a:r>
              <a:rPr lang="en-US" altLang="zh-TW" sz="4000" dirty="0">
                <a:ea typeface="華康儷中黑" panose="020B0509000000000000" pitchFamily="49" charset="-120"/>
              </a:rPr>
              <a:t>, </a:t>
            </a:r>
            <a:r>
              <a:rPr lang="zh-TW" altLang="en-US" sz="4000" dirty="0">
                <a:ea typeface="華康儷中黑" panose="020B0509000000000000" pitchFamily="49" charset="-120"/>
              </a:rPr>
              <a:t>盡心盡性的愛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This is the love that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makes everyone our “</a:t>
            </a:r>
            <a:r>
              <a:rPr lang="en-US" altLang="zh-TW" sz="4000" dirty="0" err="1">
                <a:solidFill>
                  <a:srgbClr val="FF0000"/>
                </a:solidFill>
                <a:ea typeface="華康儷中黑" panose="020B0509000000000000" pitchFamily="49" charset="-120"/>
              </a:rPr>
              <a:t>neighbour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”.</a:t>
            </a:r>
            <a:r>
              <a:rPr lang="en-US" altLang="zh-TW" sz="4000" dirty="0">
                <a:ea typeface="華康儷中黑" panose="020B0509000000000000" pitchFamily="49" charset="-120"/>
              </a:rPr>
              <a:t> What remains is our choice: Will we love—wholeheartedly, unreservedly,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to the very end</a:t>
            </a:r>
            <a:r>
              <a:rPr lang="en-US" altLang="zh-TW" sz="4000" dirty="0">
                <a:ea typeface="華康儷中黑" panose="020B0509000000000000" pitchFamily="49" charset="-120"/>
              </a:rPr>
              <a:t>, with </a:t>
            </a:r>
            <a:r>
              <a:rPr lang="en-US" altLang="zh-TW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all</a:t>
            </a:r>
            <a:r>
              <a:rPr lang="en-US" altLang="zh-TW" sz="4000" dirty="0">
                <a:ea typeface="華康儷中黑" panose="020B0509000000000000" pitchFamily="49" charset="-120"/>
              </a:rPr>
              <a:t> our hearts, </a:t>
            </a:r>
            <a:r>
              <a:rPr lang="en-US" altLang="zh-TW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all</a:t>
            </a:r>
            <a:r>
              <a:rPr lang="en-US" altLang="zh-TW" sz="4000" dirty="0">
                <a:ea typeface="華康儷中黑" panose="020B0509000000000000" pitchFamily="49" charset="-120"/>
              </a:rPr>
              <a:t> our soul, </a:t>
            </a:r>
            <a:r>
              <a:rPr lang="en-US" altLang="zh-TW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all</a:t>
            </a:r>
            <a:r>
              <a:rPr lang="en-US" altLang="zh-TW" sz="4000" dirty="0">
                <a:ea typeface="華康儷中黑" panose="020B0509000000000000" pitchFamily="49" charset="-120"/>
              </a:rPr>
              <a:t> our might, and </a:t>
            </a:r>
            <a:r>
              <a:rPr lang="en-US" altLang="zh-TW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all</a:t>
            </a:r>
            <a:r>
              <a:rPr lang="en-US" altLang="zh-TW" sz="4000" dirty="0">
                <a:ea typeface="華康儷中黑" panose="020B0509000000000000" pitchFamily="49" charset="-120"/>
              </a:rPr>
              <a:t> our strength?</a:t>
            </a:r>
          </a:p>
        </p:txBody>
      </p:sp>
    </p:spTree>
    <p:extLst>
      <p:ext uri="{BB962C8B-B14F-4D97-AF65-F5344CB8AC3E}">
        <p14:creationId xmlns:p14="http://schemas.microsoft.com/office/powerpoint/2010/main" val="14131714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好 天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54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幫助你戰勝疫情和一切困境</a:t>
            </a:r>
            <a:endParaRPr lang="en-US" altLang="zh-TW" sz="54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381328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也不在海外，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以致你能說：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『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誰能為我們渡海，給我們取來，使我們聽了，好能遵行呢？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』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其實，這話離你很近，就在你口裡，就在你心裡，使你遵行。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buFontTx/>
              <a:buNone/>
            </a:pP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B1BDD15B-87BF-48E8-BCA1-898029BF5414}"/>
              </a:ext>
            </a:extLst>
          </p:cNvPr>
          <p:cNvSpPr txBox="1"/>
          <p:nvPr/>
        </p:nvSpPr>
        <p:spPr>
          <a:xfrm>
            <a:off x="7560072" y="6269801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  <a:latin typeface="+mn-lt"/>
              </a:rPr>
              <a:t>2/2</a:t>
            </a:r>
            <a:endParaRPr lang="zh-HK" altLang="en-US" sz="2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AE7C2458-5324-43C7-8711-3FEB347D230D}"/>
              </a:ext>
            </a:extLst>
          </p:cNvPr>
          <p:cNvSpPr txBox="1"/>
          <p:nvPr/>
        </p:nvSpPr>
        <p:spPr>
          <a:xfrm>
            <a:off x="701700" y="4853771"/>
            <a:ext cx="7740600" cy="830997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>
                <a:solidFill>
                  <a:schemeClr val="bg1"/>
                </a:solidFill>
                <a:latin typeface="華康瘦金體(P)" panose="03000300000000000000" pitchFamily="66" charset="-120"/>
                <a:ea typeface="華康瘦金體(P)" panose="03000300000000000000" pitchFamily="66" charset="-120"/>
              </a:rPr>
              <a:t>請靜默片刻 默想上主的話</a:t>
            </a:r>
          </a:p>
        </p:txBody>
      </p:sp>
    </p:spTree>
    <p:extLst>
      <p:ext uri="{BB962C8B-B14F-4D97-AF65-F5344CB8AC3E}">
        <p14:creationId xmlns:p14="http://schemas.microsoft.com/office/powerpoint/2010/main" val="469463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72008"/>
            <a:ext cx="9144000" cy="6785992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恭讀聖保祿宗徒致哥羅森人書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1:15-20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耶穌基督是不可見的天主的肖像，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是一切受造物的首生者，因為在天上和在地上的一切，可見的與不可見的，或是上座者，或是宰制者，或是率領者，或是掌權者，都是在他內受造的；一切都是藉著他，並且是為了他，而受造的。他在萬有之先就有；萬有都賴他而存在。</a:t>
            </a: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7D2B82-9061-4F78-A201-5A641ED7115A}"/>
              </a:ext>
            </a:extLst>
          </p:cNvPr>
          <p:cNvSpPr txBox="1"/>
          <p:nvPr/>
        </p:nvSpPr>
        <p:spPr>
          <a:xfrm>
            <a:off x="7560072" y="6269801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1/2</a:t>
            </a:r>
            <a:endParaRPr kumimoji="1" lang="zh-HK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2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381328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耶穌基督又是身體</a:t>
            </a:r>
            <a:r>
              <a:rPr lang="en-US" altLang="zh-TW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教會的頭：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他是元始，是死者中的首生者，為使他在萬有之上，獨佔首位，因為，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天主樂意叫整個的圓滿，居住在他內，並藉著他，使萬有，無論是地上的，是天上的，都與自己重歸於好，因著他十字架的血，立定了和平。</a:t>
            </a: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buFontTx/>
              <a:buNone/>
            </a:pP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B1BDD15B-87BF-48E8-BCA1-898029BF5414}"/>
              </a:ext>
            </a:extLst>
          </p:cNvPr>
          <p:cNvSpPr txBox="1"/>
          <p:nvPr/>
        </p:nvSpPr>
        <p:spPr>
          <a:xfrm>
            <a:off x="8280152" y="6303197"/>
            <a:ext cx="68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2/2</a:t>
            </a:r>
            <a:endParaRPr kumimoji="1" lang="zh-HK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542650E6-13E7-41AC-BD64-BC2C5A060C56}"/>
              </a:ext>
            </a:extLst>
          </p:cNvPr>
          <p:cNvSpPr txBox="1"/>
          <p:nvPr/>
        </p:nvSpPr>
        <p:spPr>
          <a:xfrm>
            <a:off x="1687389" y="5391139"/>
            <a:ext cx="6624736" cy="769441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solidFill>
                  <a:schemeClr val="bg1"/>
                </a:solidFill>
                <a:latin typeface="華康瘦金體(P)" panose="03000300000000000000" pitchFamily="66" charset="-120"/>
                <a:ea typeface="華康瘦金體(P)" panose="03000300000000000000" pitchFamily="66" charset="-120"/>
              </a:rPr>
              <a:t>請靜默片刻 默想上主的話</a:t>
            </a:r>
          </a:p>
        </p:txBody>
      </p:sp>
    </p:spTree>
    <p:extLst>
      <p:ext uri="{BB962C8B-B14F-4D97-AF65-F5344CB8AC3E}">
        <p14:creationId xmlns:p14="http://schemas.microsoft.com/office/powerpoint/2010/main" val="1618733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9392"/>
            <a:ext cx="9144000" cy="6569968"/>
          </a:xfrm>
        </p:spPr>
        <p:txBody>
          <a:bodyPr/>
          <a:lstStyle/>
          <a:p>
            <a:pPr marL="0" indent="0" algn="just" eaLnBrk="1">
              <a:lnSpc>
                <a:spcPts val="4400"/>
              </a:lnSpc>
              <a:spcBef>
                <a:spcPts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恭讀聖路加福音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10:25-37</a:t>
            </a:r>
          </a:p>
          <a:p>
            <a:pPr marL="0" indent="0" algn="just" eaLnBrk="1"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那時候，有一個法學士起來，試探耶穌說：「師父，我應當做什麼，才能獲得永生？」耶穌對他說：「法律上記載了什麼？你是怎樣讀的？」他答說：「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你應當全心、全靈、全力、全意愛上主、你的天主；並愛近人如你自己。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</a:p>
          <a:p>
            <a:pPr marL="0" indent="0" algn="just" eaLnBrk="1"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耶穌向他說：「你答得對。你這樣做，必得生活。」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但是，那法學士為顯示自己有理，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500" y="6374606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   1/3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10" y="182382"/>
            <a:ext cx="9144000" cy="6500292"/>
          </a:xfrm>
        </p:spPr>
        <p:txBody>
          <a:bodyPr/>
          <a:lstStyle/>
          <a:p>
            <a:pPr marL="0" indent="0" algn="just" eaLnBrk="1">
              <a:lnSpc>
                <a:spcPts val="4600"/>
              </a:lnSpc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又對耶穌說：「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誰是我的近人呢？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</a:p>
          <a:p>
            <a:pPr marL="0" indent="0" algn="just" eaLnBrk="1">
              <a:lnSpc>
                <a:spcPts val="4600"/>
              </a:lnSpc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回答說：「有一個人從耶路撒冷下來，到耶里哥去，遭遇了強盜；他們剝去他的衣服，把他打的半死，就丟下他走了。正巧，有一個司祭從那條路上下來，看了看他，便從旁邊走過。又有一個肋未人，也是一樣；他到了那裡，看了看，也從旁邊走過。</a:t>
            </a:r>
          </a:p>
          <a:p>
            <a:pPr marL="0" indent="0" algn="just" eaLnBrk="1">
              <a:lnSpc>
                <a:spcPts val="4600"/>
              </a:lnSpc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「但有一個撒瑪黎雅人，路過他那裡，一看見，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就動了憐憫的心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，於是上前，在他的傷處，注上油與酒，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包紮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好了，</a:t>
            </a: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7105" y="6397664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  </a:t>
            </a:r>
            <a:r>
              <a:rPr lang="en-US" altLang="zh-TW" sz="2000" b="1" dirty="0">
                <a:solidFill>
                  <a:srgbClr val="FFFFFF"/>
                </a:solidFill>
              </a:rPr>
              <a:t>2</a:t>
            </a:r>
            <a:r>
              <a:rPr kumimoji="1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/3</a:t>
            </a:r>
            <a:endParaRPr kumimoji="1" lang="zh-TW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2284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9068"/>
            <a:ext cx="9144000" cy="6500292"/>
          </a:xfrm>
        </p:spPr>
        <p:txBody>
          <a:bodyPr/>
          <a:lstStyle/>
          <a:p>
            <a:pPr marL="0" lvl="0" indent="0" algn="just" eaLnBrk="1">
              <a:lnSpc>
                <a:spcPts val="4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又扶他騎上自己的牲口，把他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帶到客店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裡，小心照料他。第二天，取出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兩個銀錢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，交給店主說：請你小心看護他！不論額外花費多少，等我回來時，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必要還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給你。「你以為這三個人中，誰是那遭遇強盜者的近人呢？」那法學士答說：「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是憐憫他的那人。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」耶穌於是給他說：「你去，也照樣做吧！」</a:t>
            </a: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  <a:endParaRPr lang="zh-TW" altLang="en-US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8424" y="6191250"/>
            <a:ext cx="576064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3/3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C85A467-A874-465F-8370-B6DABAA3DEC0}"/>
              </a:ext>
            </a:extLst>
          </p:cNvPr>
          <p:cNvSpPr txBox="1"/>
          <p:nvPr/>
        </p:nvSpPr>
        <p:spPr>
          <a:xfrm>
            <a:off x="467544" y="5821859"/>
            <a:ext cx="6624736" cy="7694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solidFill>
                  <a:schemeClr val="bg1"/>
                </a:solidFill>
                <a:latin typeface="華康瘦金體(P)" panose="03000300000000000000" pitchFamily="66" charset="-120"/>
                <a:ea typeface="華康瘦金體(P)" panose="03000300000000000000" pitchFamily="66" charset="-120"/>
              </a:rPr>
              <a:t>請靜默片刻 默想上主的話</a:t>
            </a:r>
          </a:p>
        </p:txBody>
      </p:sp>
    </p:spTree>
    <p:extLst>
      <p:ext uri="{BB962C8B-B14F-4D97-AF65-F5344CB8AC3E}">
        <p14:creationId xmlns:p14="http://schemas.microsoft.com/office/powerpoint/2010/main" val="3372229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6687"/>
            <a:ext cx="9144000" cy="6524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常年期第十五主日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7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13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28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FontTx/>
              <a:buNone/>
            </a:pPr>
            <a:r>
              <a:rPr lang="zh-TW" altLang="en-US" sz="8800" spc="600" dirty="0">
                <a:solidFill>
                  <a:srgbClr val="FFFF00"/>
                </a:solidFill>
                <a:ea typeface="華康儷中黑" panose="020B0509000000000000" pitchFamily="49" charset="-120"/>
              </a:rPr>
              <a:t>誰是我的近人</a:t>
            </a:r>
            <a:r>
              <a:rPr lang="en-US" altLang="zh-TW" sz="8800" dirty="0">
                <a:solidFill>
                  <a:srgbClr val="FFFF00"/>
                </a:solidFill>
                <a:ea typeface="華康儷中黑" panose="020B0509000000000000" pitchFamily="49" charset="-120"/>
              </a:rPr>
              <a:t>?</a:t>
            </a: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FontTx/>
              <a:buNone/>
            </a:pPr>
            <a:r>
              <a:rPr lang="en-US" altLang="zh-TW" sz="6000" dirty="0">
                <a:solidFill>
                  <a:schemeClr val="bg1"/>
                </a:solidFill>
                <a:ea typeface="華康儷中黑" panose="020B0509000000000000" pitchFamily="49" charset="-120"/>
              </a:rPr>
              <a:t>——</a:t>
            </a:r>
            <a:r>
              <a:rPr lang="zh-TW" altLang="en-US" sz="6000" dirty="0">
                <a:solidFill>
                  <a:schemeClr val="bg1"/>
                </a:solidFill>
                <a:ea typeface="華康儷中黑" panose="020B0509000000000000" pitchFamily="49" charset="-120"/>
              </a:rPr>
              <a:t>如何愛到底</a:t>
            </a:r>
            <a:r>
              <a:rPr lang="en-US" altLang="zh-TW" sz="6000" dirty="0">
                <a:solidFill>
                  <a:schemeClr val="bg1"/>
                </a:solidFill>
                <a:ea typeface="華康儷中黑" panose="020B0509000000000000" pitchFamily="49" charset="-120"/>
              </a:rPr>
              <a:t>?——</a:t>
            </a:r>
          </a:p>
        </p:txBody>
      </p:sp>
    </p:spTree>
    <p:extLst>
      <p:ext uri="{BB962C8B-B14F-4D97-AF65-F5344CB8AC3E}">
        <p14:creationId xmlns:p14="http://schemas.microsoft.com/office/powerpoint/2010/main" val="1067599265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17544</TotalTime>
  <Words>2122</Words>
  <Application>Microsoft Office PowerPoint</Application>
  <PresentationFormat>如螢幕大小 (4:3)</PresentationFormat>
  <Paragraphs>96</Paragraphs>
  <Slides>21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21</vt:i4>
      </vt:variant>
    </vt:vector>
  </HeadingPairs>
  <TitlesOfParts>
    <vt:vector size="34" baseType="lpstr">
      <vt:lpstr>華康中黑體</vt:lpstr>
      <vt:lpstr>華康中黑體(P)</vt:lpstr>
      <vt:lpstr>華康正顏楷體W7</vt:lpstr>
      <vt:lpstr>華康正顏楷體W9(P)</vt:lpstr>
      <vt:lpstr>華康瘦金體(P)</vt:lpstr>
      <vt:lpstr>華康儷中黑</vt:lpstr>
      <vt:lpstr>新細明體</vt:lpstr>
      <vt:lpstr>Arial</vt:lpstr>
      <vt:lpstr>Times New Roman</vt:lpstr>
      <vt:lpstr>Wingdings</vt:lpstr>
      <vt:lpstr>預設簡報設計</vt:lpstr>
      <vt:lpstr>3_預設簡報設計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932</cp:revision>
  <dcterms:created xsi:type="dcterms:W3CDTF">2006-09-26T01:05:23Z</dcterms:created>
  <dcterms:modified xsi:type="dcterms:W3CDTF">2025-06-17T08:12:05Z</dcterms:modified>
</cp:coreProperties>
</file>