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6"/>
  </p:notesMasterIdLst>
  <p:handoutMasterIdLst>
    <p:handoutMasterId r:id="rId27"/>
  </p:handoutMasterIdLst>
  <p:sldIdLst>
    <p:sldId id="1555" r:id="rId4"/>
    <p:sldId id="1050" r:id="rId5"/>
    <p:sldId id="1471" r:id="rId6"/>
    <p:sldId id="1549" r:id="rId7"/>
    <p:sldId id="1550" r:id="rId8"/>
    <p:sldId id="1054" r:id="rId9"/>
    <p:sldId id="1551" r:id="rId10"/>
    <p:sldId id="1413" r:id="rId11"/>
    <p:sldId id="1581" r:id="rId12"/>
    <p:sldId id="1582" r:id="rId13"/>
    <p:sldId id="1583" r:id="rId14"/>
    <p:sldId id="1597" r:id="rId15"/>
    <p:sldId id="1584" r:id="rId16"/>
    <p:sldId id="1585" r:id="rId17"/>
    <p:sldId id="1586" r:id="rId18"/>
    <p:sldId id="1587" r:id="rId19"/>
    <p:sldId id="1588" r:id="rId20"/>
    <p:sldId id="1589" r:id="rId21"/>
    <p:sldId id="1590" r:id="rId22"/>
    <p:sldId id="1591" r:id="rId23"/>
    <p:sldId id="1592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00FF"/>
    <a:srgbClr val="FF99FF"/>
    <a:srgbClr val="FFCCFF"/>
    <a:srgbClr val="99FF99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89" autoAdjust="0"/>
    <p:restoredTop sz="94677" autoAdjust="0"/>
  </p:normalViewPr>
  <p:slideViewPr>
    <p:cSldViewPr>
      <p:cViewPr varScale="1">
        <p:scale>
          <a:sx n="59" d="100"/>
          <a:sy n="59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誰是我的近人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申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30:10-14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1:15-20;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10:25-37)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91797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我今天吩咐你的誡命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為你</a:t>
            </a:r>
            <a:r>
              <a:rPr lang="zh-TW" altLang="en-US" sz="38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並不太難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它不在天上</a:t>
            </a:r>
            <a:r>
              <a:rPr lang="en-US" altLang="zh-TW" sz="38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這話離你很近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在你心裡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使你遵行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天主的肖像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天主樂意叫整個的圓滿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居住在他內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因著他十字架的血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立定了和平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你應當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心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意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愛上主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你的天主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並愛近人如你自己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誰是我的近人呢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憐憫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他的那人</a:t>
            </a:r>
            <a:endParaRPr lang="zh-TW" altLang="en-US" sz="3800" dirty="0">
              <a:solidFill>
                <a:srgbClr val="0000FF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58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我今天吩咐你的誡命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為你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並不太難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它不在天上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這話離你很近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在你心裡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使你遵行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不太難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就在你心裡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盡日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芒鞋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歸來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春在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孟子的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惻隱之心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羞惡之心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辭讓之心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是非之心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有是四端而自謂不能者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謂其君不能者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賊其君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24867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我今天吩咐你的誡命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為你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並不太難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它不在天上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這話離你很近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在你心裡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使你遵行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不太難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就在你心裡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盡日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芒鞋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歸來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春在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孟子的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惻隱之心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羞惡之心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辭讓之心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是非之心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之端也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有是四端而自謂不能者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謂其君不能者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賊其君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0EC8A48-9329-4B82-98FD-D51C7514658C}"/>
              </a:ext>
            </a:extLst>
          </p:cNvPr>
          <p:cNvSpPr txBox="1"/>
          <p:nvPr/>
        </p:nvSpPr>
        <p:spPr>
          <a:xfrm rot="21287405">
            <a:off x="467544" y="1064703"/>
            <a:ext cx="8352928" cy="35035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2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lnSpc>
                <a:spcPts val="6500"/>
              </a:lnSpc>
              <a:spcAft>
                <a:spcPts val="1800"/>
              </a:spcAft>
            </a:pP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對</a:t>
            </a:r>
            <a:r>
              <a:rPr lang="zh-TW" altLang="en-US" sz="4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自己</a:t>
            </a: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沒要求</a:t>
            </a:r>
            <a:r>
              <a:rPr lang="en-US" altLang="zh-TW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對</a:t>
            </a:r>
            <a:r>
              <a:rPr lang="zh-TW" altLang="en-US" sz="4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教會</a:t>
            </a: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沒要求</a:t>
            </a:r>
            <a:r>
              <a:rPr lang="en-US" altLang="zh-TW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對</a:t>
            </a:r>
            <a:r>
              <a:rPr lang="zh-TW" altLang="en-US" sz="4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教友</a:t>
            </a:r>
            <a:r>
              <a:rPr lang="zh-TW" altLang="en-US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更沒要求</a:t>
            </a:r>
            <a:r>
              <a:rPr lang="en-US" altLang="zh-TW" sz="4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唉！</a:t>
            </a:r>
            <a:endParaRPr lang="en-US" altLang="zh-TW" sz="480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lnSpc>
                <a:spcPts val="35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不冷不熱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endParaRPr lang="en-US" altLang="zh-TW" sz="2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endParaRPr lang="zh-TW" altLang="en-US" sz="2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8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天主的肖像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天主樂意叫整個的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居住在他內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因著他十字架的血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立定了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基督精神要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全心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全靈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盡力追求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1200"/>
              </a:spcBef>
              <a:spcAft>
                <a:spcPts val="1200"/>
              </a:spcAft>
            </a:pPr>
            <a:r>
              <a:rPr lang="zh-TW" altLang="en-US" sz="6000" spc="3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圓滿</a:t>
            </a:r>
            <a:r>
              <a:rPr lang="zh-TW" altLang="en-US" sz="6000" spc="300" dirty="0">
                <a:solidFill>
                  <a:srgbClr val="FF0000"/>
                </a:solidFill>
                <a:highlight>
                  <a:srgbClr val="FFFF00"/>
                </a:highlight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修好</a:t>
            </a:r>
            <a:r>
              <a:rPr lang="zh-TW" altLang="en-US" sz="6000" spc="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和平</a:t>
            </a:r>
            <a:r>
              <a:rPr lang="zh-TW" altLang="en-US" sz="6000" spc="300" dirty="0">
                <a:solidFill>
                  <a:srgbClr val="FF0000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大同</a:t>
            </a:r>
            <a:r>
              <a:rPr lang="zh-TW" altLang="en-US" sz="6000" spc="3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endParaRPr lang="en-US" altLang="zh-TW" sz="6000" spc="30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</a:t>
            </a:r>
            <a:r>
              <a:rPr lang="zh-TW" altLang="en-US" sz="4000" b="1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躺平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消極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得過且過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任性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濫用自由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en-US" altLang="zh-TW" sz="4000" dirty="0" err="1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Hea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盡人生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唔關我事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7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D60401-9179-4FD5-B57F-D2BB2B17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234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你應當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全心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全靈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全力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愛上主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並愛近人如你自己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誰是我的近人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是憐憫他的那人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或他所憐憫的人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240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全部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全程的關愛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愛對方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愛到底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):</a:t>
            </a:r>
          </a:p>
          <a:p>
            <a:pPr algn="l">
              <a:lnSpc>
                <a:spcPts val="5000"/>
              </a:lnSpc>
            </a:pPr>
            <a:r>
              <a:rPr lang="zh-TW" altLang="en-US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動憐憫心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包紮傷口</a:t>
            </a:r>
            <a:r>
              <a:rPr lang="en-US" altLang="zh-TW" sz="40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帶去客店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適當地方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  </a:t>
            </a:r>
            <a:b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28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給錢助照料</a:t>
            </a:r>
            <a:r>
              <a:rPr lang="en-US" altLang="zh-TW" sz="40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額外照給</a:t>
            </a:r>
            <a:r>
              <a:rPr lang="en-US" altLang="zh-TW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不會爛尾</a:t>
            </a:r>
            <a:r>
              <a:rPr lang="en-US" altLang="zh-TW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dirty="0">
              <a:solidFill>
                <a:srgbClr val="0000FF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1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誰是我的近人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這問題源自耶穌的話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為得永生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我們應「全心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全靈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全意愛上主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並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愛近人如自己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於是進一步引來這個問題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「誰是我的近人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Who is my </a:t>
            </a:r>
            <a:r>
              <a:rPr lang="en-US" altLang="zh-TW" sz="36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neighbour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 </a:t>
            </a:r>
            <a:r>
              <a:rPr lang="en-US" altLang="zh-TW" sz="3600" dirty="0">
                <a:ea typeface="華康儷中黑" panose="020B0509000000000000" pitchFamily="49" charset="-120"/>
              </a:rPr>
              <a:t>This question came from Jesus’ words: “for the sake of eternal life, we must love God with all our heart, with all our soul, with all our might, and with all our strength; we must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love our </a:t>
            </a:r>
            <a:r>
              <a:rPr lang="en-US" altLang="zh-TW" sz="3600" dirty="0" err="1">
                <a:highlight>
                  <a:srgbClr val="FFFF00"/>
                </a:highlight>
                <a:ea typeface="華康儷中黑" panose="020B0509000000000000" pitchFamily="49" charset="-120"/>
              </a:rPr>
              <a:t>neighbours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 as we love ourselves.</a:t>
            </a:r>
            <a:r>
              <a:rPr lang="en-US" altLang="zh-TW" sz="3600" dirty="0">
                <a:ea typeface="華康儷中黑" panose="020B0509000000000000" pitchFamily="49" charset="-12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Hence, the question: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Who is my </a:t>
            </a:r>
            <a:r>
              <a:rPr lang="en-US" altLang="zh-TW" sz="36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neighbour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23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500" dirty="0">
                <a:ea typeface="華康儷中黑" panose="020B0509000000000000" pitchFamily="49" charset="-120"/>
              </a:rPr>
              <a:t>這句話中的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全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也譯為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盡心</a:t>
            </a:r>
            <a:r>
              <a:rPr lang="en-US" altLang="zh-TW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盡性</a:t>
            </a:r>
            <a:r>
              <a:rPr lang="en-US" altLang="zh-TW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盡意</a:t>
            </a:r>
            <a:r>
              <a:rPr lang="en-US" altLang="zh-TW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盡力</a:t>
            </a:r>
            <a:r>
              <a:rPr lang="en-US" altLang="zh-TW" sz="35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500" dirty="0">
                <a:ea typeface="華康儷中黑" panose="020B0509000000000000" pitchFamily="49" charset="-120"/>
              </a:rPr>
              <a:t> 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全心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是指內容要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全面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而不只是局部</a:t>
            </a:r>
            <a:r>
              <a:rPr lang="en-US" altLang="zh-TW" sz="3500" dirty="0">
                <a:ea typeface="華康儷中黑" panose="020B0509000000000000" pitchFamily="49" charset="-120"/>
              </a:rPr>
              <a:t>;</a:t>
            </a:r>
            <a:r>
              <a:rPr lang="zh-TW" altLang="en-US" sz="3500" dirty="0">
                <a:ea typeface="華康儷中黑" panose="020B0509000000000000" pitchFamily="49" charset="-120"/>
              </a:rPr>
              <a:t> </a:t>
            </a:r>
            <a:endParaRPr lang="en-US" altLang="zh-TW" sz="35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盡心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是指要用盡「</a:t>
            </a:r>
            <a:r>
              <a:rPr lang="zh-TW" altLang="en-US" sz="35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洪荒之力</a:t>
            </a:r>
            <a:r>
              <a:rPr lang="zh-TW" altLang="en-US" sz="35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千字文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500" dirty="0">
                <a:ea typeface="華康儷中黑" panose="020B0509000000000000" pitchFamily="49" charset="-120"/>
              </a:rPr>
              <a:t>去愛主愛人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不能馬馬虎虎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敷衍了事</a:t>
            </a:r>
            <a:r>
              <a:rPr lang="en-US" altLang="zh-TW" sz="35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The words “</a:t>
            </a:r>
            <a:r>
              <a:rPr lang="en-US" altLang="zh-TW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with all</a:t>
            </a:r>
            <a:r>
              <a:rPr lang="en-US" altLang="zh-TW" sz="3400" dirty="0">
                <a:ea typeface="華康儷中黑" panose="020B0509000000000000" pitchFamily="49" charset="-120"/>
              </a:rPr>
              <a:t>” in the above quote, is sometimes translated as “an all-out effort, the best of ourselves, and our greatest strength”. “</a:t>
            </a:r>
            <a:r>
              <a:rPr lang="en-US" altLang="zh-TW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With all our heart</a:t>
            </a:r>
            <a:r>
              <a:rPr lang="en-US" altLang="zh-TW" sz="3400" dirty="0">
                <a:ea typeface="華康儷中黑" panose="020B0509000000000000" pitchFamily="49" charset="-120"/>
              </a:rPr>
              <a:t>” means what we are doing must be a thorough committal, 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not partial</a:t>
            </a:r>
            <a:r>
              <a:rPr lang="en-US" altLang="zh-TW" sz="3400" dirty="0">
                <a:ea typeface="華康儷中黑" panose="020B0509000000000000" pitchFamily="49" charset="-120"/>
              </a:rPr>
              <a:t>;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“</a:t>
            </a:r>
            <a:r>
              <a:rPr lang="en-US" altLang="zh-TW" sz="3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All-out effort</a:t>
            </a:r>
            <a:r>
              <a:rPr lang="en-US" altLang="zh-TW" sz="3400" dirty="0">
                <a:ea typeface="華康儷中黑" panose="020B0509000000000000" pitchFamily="49" charset="-120"/>
              </a:rPr>
              <a:t>” means exerting resolute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will power that even </a:t>
            </a:r>
            <a:r>
              <a:rPr lang="en-US" altLang="zh-TW" sz="3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mountains are moved</a:t>
            </a:r>
            <a:r>
              <a:rPr lang="en-US" altLang="zh-TW" sz="34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to love God and men, not doing things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in a perfunctory manner. </a:t>
            </a:r>
          </a:p>
        </p:txBody>
      </p:sp>
    </p:spTree>
    <p:extLst>
      <p:ext uri="{BB962C8B-B14F-4D97-AF65-F5344CB8AC3E}">
        <p14:creationId xmlns:p14="http://schemas.microsoft.com/office/powerpoint/2010/main" val="583010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耶穌講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慈善的撒瑪黎雅人</a:t>
            </a:r>
            <a:r>
              <a:rPr lang="zh-TW" altLang="en-US" sz="4000" dirty="0">
                <a:ea typeface="華康儷中黑" panose="020B0509000000000000" pitchFamily="49" charset="-120"/>
              </a:rPr>
              <a:t>這故事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告訴我們什麼是「愛」，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什麼是「基督」的愛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那應是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全面的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完整的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徹底的</a:t>
            </a:r>
            <a:r>
              <a:rPr lang="zh-TW" altLang="en-US" sz="4000" dirty="0"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像耶穌一樣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愛他們到底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若</a:t>
            </a:r>
            <a:r>
              <a:rPr lang="en-US" altLang="zh-TW" dirty="0">
                <a:ea typeface="華康儷中黑" panose="020B0509000000000000" pitchFamily="49" charset="-120"/>
              </a:rPr>
              <a:t>13:1)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Through the story of the Good Samaritan, Jesus wanted to tell us what love is, and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what Christ’s love is</a:t>
            </a:r>
            <a:r>
              <a:rPr lang="en-US" altLang="zh-TW" sz="4000" dirty="0">
                <a:ea typeface="華康儷中黑" panose="020B0509000000000000" pitchFamily="49" charset="-120"/>
              </a:rPr>
              <a:t>: that it must be well-rounded, all-embracing, complete and thorough, like Jesus who 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loved them to the end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6051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慈善撒黎雅人的愛有三個特點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1.</a:t>
            </a:r>
            <a:r>
              <a:rPr lang="zh-TW" altLang="en-US" sz="3600" dirty="0">
                <a:ea typeface="華康儷中黑" panose="020B0509000000000000" pitchFamily="49" charset="-120"/>
              </a:rPr>
              <a:t>愛的行為要出自愛心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尤其是「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憐憫的心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這種愛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發於中而形於外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尤其「憐憫心」更是愛德行動的靈魂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The love of a Good Samaritan has three special characteristics: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1. The action of love stems from a loving heart, especially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a merciful heart</a:t>
            </a:r>
            <a:r>
              <a:rPr lang="en-US" altLang="zh-TW" sz="3600" dirty="0">
                <a:ea typeface="華康儷中黑" panose="020B0509000000000000" pitchFamily="49" charset="-120"/>
              </a:rPr>
              <a:t>: this kind of love is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kindled internally and shows up externally</a:t>
            </a:r>
            <a:r>
              <a:rPr lang="en-US" altLang="zh-TW" sz="3600" dirty="0">
                <a:ea typeface="華康儷中黑" panose="020B0509000000000000" pitchFamily="49" charset="-120"/>
              </a:rPr>
              <a:t>. A merciful heart, is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the soul behind a loving </a:t>
            </a:r>
            <a:r>
              <a:rPr lang="en-US" altLang="zh-TW" sz="36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behaviour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295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3400" dirty="0">
                <a:ea typeface="華康儷中黑" panose="020B0509000000000000" pitchFamily="49" charset="-120"/>
              </a:rPr>
              <a:t>2.</a:t>
            </a:r>
            <a:r>
              <a:rPr lang="zh-TW" altLang="en-US" sz="3400" dirty="0">
                <a:ea typeface="華康儷中黑" panose="020B0509000000000000" pitchFamily="49" charset="-120"/>
              </a:rPr>
              <a:t>包紮傷口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就是</a:t>
            </a:r>
            <a:r>
              <a:rPr lang="zh-TW" altLang="en-US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將愛落實到行動</a:t>
            </a:r>
            <a:r>
              <a:rPr lang="en-US" altLang="zh-TW" sz="3400" dirty="0">
                <a:ea typeface="華康儷中黑" panose="020B0509000000000000" pitchFamily="49" charset="-120"/>
              </a:rPr>
              <a:t>:</a:t>
            </a:r>
            <a:r>
              <a:rPr lang="zh-TW" altLang="en-US" sz="3400" dirty="0">
                <a:ea typeface="華康儷中黑" panose="020B0509000000000000" pitchFamily="49" charset="-120"/>
              </a:rPr>
              <a:t>愛一個受傷者的第一個行動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是替他包紮傷口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這要求有包紮傷口的知識和能力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我在修道期間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曾想過要學</a:t>
            </a:r>
            <a:endParaRPr lang="en-US" altLang="zh-TW" sz="3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簡單的</a:t>
            </a:r>
            <a:r>
              <a:rPr lang="zh-TW" altLang="en-US" sz="3400" dirty="0">
                <a:ea typeface="華康儷中黑" panose="020B0509000000000000" pitchFamily="49" charset="-120"/>
              </a:rPr>
              <a:t>「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急救</a:t>
            </a:r>
            <a:r>
              <a:rPr lang="zh-TW" altLang="en-US" sz="3400" dirty="0">
                <a:ea typeface="華康儷中黑" panose="020B0509000000000000" pitchFamily="49" charset="-120"/>
              </a:rPr>
              <a:t>」</a:t>
            </a:r>
            <a:r>
              <a:rPr lang="en-US" altLang="zh-TW" sz="3400" dirty="0">
                <a:ea typeface="華康儷中黑" panose="020B0509000000000000" pitchFamily="49" charset="-120"/>
              </a:rPr>
              <a:t>(</a:t>
            </a:r>
            <a:r>
              <a:rPr lang="zh-TW" altLang="en-US" sz="3400" dirty="0">
                <a:ea typeface="華康儷中黑" panose="020B0509000000000000" pitchFamily="49" charset="-120"/>
              </a:rPr>
              <a:t>基礎救護</a:t>
            </a:r>
            <a:r>
              <a:rPr lang="en-US" altLang="zh-TW" sz="3400" dirty="0">
                <a:ea typeface="華康儷中黑" panose="020B0509000000000000" pitchFamily="49" charset="-120"/>
              </a:rPr>
              <a:t>),</a:t>
            </a:r>
            <a:r>
              <a:rPr lang="zh-TW" altLang="en-US" sz="3400" dirty="0">
                <a:ea typeface="華康儷中黑" panose="020B0509000000000000" pitchFamily="49" charset="-120"/>
              </a:rPr>
              <a:t>也是基於這個理由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2. Dressing the wound, which means to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put love in concrete action</a:t>
            </a:r>
            <a:r>
              <a:rPr lang="en-US" altLang="zh-TW" sz="3400" dirty="0">
                <a:ea typeface="華康儷中黑" panose="020B0509000000000000" pitchFamily="49" charset="-120"/>
              </a:rPr>
              <a:t>: The first action in loving an injured person is to help him dress his wound. This requires knowledge about bandaging and an actual ability to do so. For this reason, I thought about learning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the basic skills in saving life (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First Aid</a:t>
            </a:r>
            <a:r>
              <a:rPr lang="en-US" altLang="zh-TW" sz="3400" dirty="0">
                <a:ea typeface="華康儷中黑" panose="020B0509000000000000" pitchFamily="49" charset="-120"/>
              </a:rPr>
              <a:t>)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in my seminary years.</a:t>
            </a:r>
          </a:p>
        </p:txBody>
      </p:sp>
    </p:spTree>
    <p:extLst>
      <p:ext uri="{BB962C8B-B14F-4D97-AF65-F5344CB8AC3E}">
        <p14:creationId xmlns:p14="http://schemas.microsoft.com/office/powerpoint/2010/main" val="140701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00"/>
            <a:ext cx="9144000" cy="6498511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30:10-14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梅瑟曉諭人民說：「你要聽從上主你天主的話，謹守這法律書上，所記載的誡命和法令；你要全心全靈回頭，歸向上主你的天主。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其實，我今天吩咐你的誡命，為你並不太難，也不是達不到的。這誡命不在天上，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以致你能說：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誰能為我們上到天上，給我們取下來，使我們聽了，好能遵行呢？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ea typeface="華康儷中黑" panose="020B0509000000000000" pitchFamily="49" charset="-120"/>
              </a:rPr>
              <a:t>懂得借助一切的外力和資源去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愛到底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包括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送去客店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給錢讓店主照料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還答應支付額外費用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不會「爛尾」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離開不顧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3. To seek all the external aids and resources to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love to the end</a:t>
            </a:r>
            <a:r>
              <a:rPr lang="en-US" altLang="zh-TW" sz="4000" dirty="0">
                <a:ea typeface="華康儷中黑" panose="020B0509000000000000" pitchFamily="49" charset="-120"/>
              </a:rPr>
              <a:t>, including sending the injured to the inn, giving money to the inn-keeper to look after the injured; even promising to pay extra to ensure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care would not be withdrawn with your departure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758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89B28-00C8-47B5-A24F-710681682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正是這種愛和被愛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讓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一切人都可以成為我們的「近人」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我們需要的是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選擇去愛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</a:t>
            </a:r>
            <a:r>
              <a:rPr lang="zh-TW" altLang="en-US" sz="4000" dirty="0">
                <a:ea typeface="華康儷中黑" panose="020B0509000000000000" pitchFamily="49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</a:t>
            </a:r>
            <a:r>
              <a:rPr lang="zh-TW" altLang="en-US" sz="4000" dirty="0">
                <a:ea typeface="華康儷中黑" panose="020B0509000000000000" pitchFamily="49" charset="-120"/>
              </a:rPr>
              <a:t>靈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盡</a:t>
            </a:r>
            <a:r>
              <a:rPr lang="zh-TW" altLang="en-US" sz="4000" dirty="0">
                <a:ea typeface="華康儷中黑" panose="020B0509000000000000" pitchFamily="49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盡</a:t>
            </a:r>
            <a:r>
              <a:rPr lang="zh-TW" altLang="en-US" sz="4000" dirty="0">
                <a:ea typeface="華康儷中黑" panose="020B0509000000000000" pitchFamily="49" charset="-120"/>
              </a:rPr>
              <a:t>性的愛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It is this kind of love and being loved that makes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everyone our “</a:t>
            </a:r>
            <a:r>
              <a:rPr lang="en-US" altLang="zh-TW" sz="4000" dirty="0" err="1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neighbours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”. </a:t>
            </a:r>
            <a:r>
              <a:rPr lang="en-US" altLang="zh-TW" sz="4000" dirty="0">
                <a:ea typeface="華康儷中黑" panose="020B0509000000000000" pitchFamily="49" charset="-120"/>
              </a:rPr>
              <a:t>What we need is: to choose to love with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hearts, with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soul, with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might, and with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TW" sz="4000" dirty="0">
                <a:ea typeface="華康儷中黑" panose="020B0509000000000000" pitchFamily="49" charset="-120"/>
              </a:rPr>
              <a:t> our strength.</a:t>
            </a:r>
          </a:p>
        </p:txBody>
      </p:sp>
    </p:spTree>
    <p:extLst>
      <p:ext uri="{BB962C8B-B14F-4D97-AF65-F5344CB8AC3E}">
        <p14:creationId xmlns:p14="http://schemas.microsoft.com/office/powerpoint/2010/main" val="1413171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也不在海外，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以致你能說：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誰能為我們渡海，給我們取來，使我們聽了，好能遵行呢？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其實，這話離你很近，就在你口裡，就在你心裡，使你遵行。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1:15-20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耶穌基督是不可見的天主的肖像，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一切受造物的首生者，因為在天上和在地上的一切，可見的與不可見的，或是上座者，或是宰制者，或是率領者，或是掌權者，都是在他內受造的；一切都是藉著他，並且是為了他，而受造的。他在萬有之先就有；萬有都賴他而存在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耶穌基督又是身體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教會的頭：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他是元始，是死者中的首生者，為使他在萬有之上，獨佔首位，因為，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天主樂意叫整個的圓滿，居住在他內，並藉著他，使萬有，無論是地上的，是天上的，都與自己重歸於好，因著他十字架的血，立定了和平。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3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10:25-37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那時候，有一個法學士起來，試探耶穌說：「師父，我應當做什麼，才能獲得永生？」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耶穌對他說：「法律上記載了什麼？你是怎樣讀的？」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你應當全心、全靈、全力、全意愛上主、你的天主；並愛近人如你自己。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耶穌向他說：「你答得對。你這樣做，必得生活。」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但是，那法學士為顯示自己有理，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7460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又對耶穌說：「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誰是我的近人呢？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有一個人從耶路撒冷下來，到耶里哥去，遭遇了強盜；他們剝去他的衣服，把他打的半死，就丟下他走了。正巧，有一個司祭從那條路上下來，看了看他，便從旁邊走過。又有一個肋未人，也是一樣；他到了那裡，看了看，也從旁邊走過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「但有一個撒瑪黎雅人，路過他那裡，一看見，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就動了憐憫的心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，於是上前，在他的傷處，注上油與酒，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包紮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好了，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7" y="633578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28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又扶他騎上自己的牲口，把他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帶到客店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裡，小心照料他。第二天，取出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兩個銀錢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，交給店主說：請你小心看護他！不論額外花費多少，等我回來時，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必要還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給你。</a:t>
            </a:r>
          </a:p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「你以為這三個人中，誰是那遭遇強盜者的近人呢？」</a:t>
            </a:r>
          </a:p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那法學士答說：「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是憐憫他的那人。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耶穌於是給他說：「你去，也照樣做吧！」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619125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誰是我的近人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申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30:10-14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1:15-20;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10:25-37)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38430107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17238</TotalTime>
  <Words>2227</Words>
  <Application>Microsoft Office PowerPoint</Application>
  <PresentationFormat>如螢幕大小 (4:3)</PresentationFormat>
  <Paragraphs>115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6" baseType="lpstr">
      <vt:lpstr>華康中黑體</vt:lpstr>
      <vt:lpstr>華康中黑體(P)</vt:lpstr>
      <vt:lpstr>華康正顏楷體W5(P)</vt:lpstr>
      <vt:lpstr>華康正顏楷體W7</vt:lpstr>
      <vt:lpstr>華康粗黑體</vt:lpstr>
      <vt:lpstr>華康龍門石碑(P)</vt:lpstr>
      <vt:lpstr>華康魏碑體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915</cp:revision>
  <dcterms:created xsi:type="dcterms:W3CDTF">2006-09-26T01:05:23Z</dcterms:created>
  <dcterms:modified xsi:type="dcterms:W3CDTF">2022-07-04T03:03:24Z</dcterms:modified>
</cp:coreProperties>
</file>