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72" r:id="rId3"/>
  </p:sldMasterIdLst>
  <p:notesMasterIdLst>
    <p:notesMasterId r:id="rId30"/>
  </p:notesMasterIdLst>
  <p:handoutMasterIdLst>
    <p:handoutMasterId r:id="rId31"/>
  </p:handoutMasterIdLst>
  <p:sldIdLst>
    <p:sldId id="1974" r:id="rId4"/>
    <p:sldId id="2119" r:id="rId5"/>
    <p:sldId id="2120" r:id="rId6"/>
    <p:sldId id="2122" r:id="rId7"/>
    <p:sldId id="2123" r:id="rId8"/>
    <p:sldId id="2133" r:id="rId9"/>
    <p:sldId id="2134" r:id="rId10"/>
    <p:sldId id="2307" r:id="rId11"/>
    <p:sldId id="2306" r:id="rId12"/>
    <p:sldId id="2308" r:id="rId13"/>
    <p:sldId id="2312" r:id="rId14"/>
    <p:sldId id="2311" r:id="rId15"/>
    <p:sldId id="2309" r:id="rId16"/>
    <p:sldId id="2310" r:id="rId17"/>
    <p:sldId id="2314" r:id="rId18"/>
    <p:sldId id="2315" r:id="rId19"/>
    <p:sldId id="2316" r:id="rId20"/>
    <p:sldId id="2317" r:id="rId21"/>
    <p:sldId id="2318" r:id="rId22"/>
    <p:sldId id="2319" r:id="rId23"/>
    <p:sldId id="2320" r:id="rId24"/>
    <p:sldId id="2321" r:id="rId25"/>
    <p:sldId id="2322" r:id="rId26"/>
    <p:sldId id="2323" r:id="rId27"/>
    <p:sldId id="2324" r:id="rId28"/>
    <p:sldId id="2305" r:id="rId29"/>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00FF00"/>
    <a:srgbClr val="FF99FF"/>
    <a:srgbClr val="FF00FF"/>
    <a:srgbClr val="660066"/>
    <a:srgbClr val="9900CC"/>
    <a:srgbClr val="00CC00"/>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5131" autoAdjust="0"/>
    <p:restoredTop sz="93378" autoAdjust="0"/>
  </p:normalViewPr>
  <p:slideViewPr>
    <p:cSldViewPr>
      <p:cViewPr varScale="1">
        <p:scale>
          <a:sx n="59" d="100"/>
          <a:sy n="59" d="100"/>
        </p:scale>
        <p:origin x="106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FBD419D-64CE-4550-BAA2-0242050FC719}" type="slidenum">
              <a:rPr lang="en-US" altLang="zh-TW" smtClean="0"/>
              <a:pPr/>
              <a:t>1</a:t>
            </a:fld>
            <a:endParaRPr lang="en-US" altLang="zh-TW"/>
          </a:p>
        </p:txBody>
      </p:sp>
    </p:spTree>
    <p:extLst>
      <p:ext uri="{BB962C8B-B14F-4D97-AF65-F5344CB8AC3E}">
        <p14:creationId xmlns:p14="http://schemas.microsoft.com/office/powerpoint/2010/main" val="2387535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FBD419D-64CE-4550-BAA2-0242050FC71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86700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3599761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11434750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31533889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42106783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354092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6967499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1335426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980515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2070827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727293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237451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1425090931"/>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常年期第十五主日</a:t>
            </a:r>
            <a:endParaRPr kumimoji="1" lang="en-US" altLang="zh-TW"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14</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TW" altLang="en-US" sz="8800" dirty="0">
                <a:solidFill>
                  <a:srgbClr val="FFFF00"/>
                </a:solidFill>
                <a:ea typeface="華康粗黑體" panose="020B0709000000000000" pitchFamily="49" charset="-120"/>
              </a:rPr>
              <a:t>我怎能抗拒天主</a:t>
            </a:r>
            <a:r>
              <a:rPr lang="en-US" altLang="zh-TW" sz="8800" dirty="0">
                <a:solidFill>
                  <a:srgbClr val="FFFF00"/>
                </a:solidFill>
                <a:ea typeface="華康粗黑體" panose="020B0709000000000000" pitchFamily="49" charset="-120"/>
              </a:rPr>
              <a:t>!</a:t>
            </a:r>
            <a:endParaRPr lang="zh-TW" altLang="en-US" sz="88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126605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9EB3909-2B2C-4BE7-8B40-57E7EA7CEE9A}"/>
              </a:ext>
            </a:extLst>
          </p:cNvPr>
          <p:cNvSpPr>
            <a:spLocks noGrp="1"/>
          </p:cNvSpPr>
          <p:nvPr>
            <p:ph type="subTitle" idx="1"/>
          </p:nvPr>
        </p:nvSpPr>
        <p:spPr>
          <a:xfrm>
            <a:off x="0" y="188640"/>
            <a:ext cx="9144000" cy="6552728"/>
          </a:xfrm>
        </p:spPr>
        <p:txBody>
          <a:bodyPr/>
          <a:lstStyle/>
          <a:p>
            <a:pPr marL="360000" indent="-457200" algn="l">
              <a:spcBef>
                <a:spcPts val="0"/>
              </a:spcBef>
              <a:spcAft>
                <a:spcPts val="600"/>
              </a:spcAft>
            </a:pPr>
            <a:r>
              <a:rPr lang="zh-TW" altLang="en-US" sz="4000" dirty="0">
                <a:ea typeface="華康正顏楷體W7(P)" panose="03000700000000000000" pitchFamily="66" charset="-120"/>
                <a:cs typeface="華康中黑體" panose="020B0509000000000000" pitchFamily="49" charset="-120"/>
              </a:rPr>
              <a:t>我原來不是先知</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我只是一個放羊</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兼修剪野無花果的人</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但是</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當我正在趕羊時</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上主提拔了我</a:t>
            </a:r>
            <a:r>
              <a:rPr lang="en-US" altLang="zh-TW" sz="4000" dirty="0">
                <a:ea typeface="華康正顏楷體W7(P)" panose="03000700000000000000" pitchFamily="66" charset="-120"/>
                <a:cs typeface="華康中黑體" panose="020B0509000000000000" pitchFamily="49" charset="-120"/>
              </a:rPr>
              <a:t>.</a:t>
            </a:r>
          </a:p>
          <a:p>
            <a:pPr marL="360000" indent="-457200" algn="l">
              <a:spcBef>
                <a:spcPts val="0"/>
              </a:spcBef>
              <a:spcAft>
                <a:spcPts val="600"/>
              </a:spcAft>
            </a:pPr>
            <a:r>
              <a:rPr lang="zh-TW" altLang="en-US" sz="4000" dirty="0">
                <a:ea typeface="華康儷中黑(P)" panose="020B0500000000000000" pitchFamily="34" charset="-120"/>
                <a:cs typeface="華康中黑體" panose="020B0509000000000000" pitchFamily="49" charset="-120"/>
              </a:rPr>
              <a:t>亞毛斯和約納</a:t>
            </a:r>
            <a:r>
              <a:rPr lang="en-US" altLang="zh-TW" sz="4000" dirty="0">
                <a:ea typeface="華康儷中黑(P)" panose="020B0500000000000000" pitchFamily="34" charset="-120"/>
                <a:cs typeface="華康中黑體" panose="020B0509000000000000" pitchFamily="49" charset="-120"/>
              </a:rPr>
              <a:t>: </a:t>
            </a:r>
            <a:r>
              <a:rPr lang="zh-TW" altLang="en-US" sz="4000" dirty="0">
                <a:solidFill>
                  <a:srgbClr val="FF0000"/>
                </a:solidFill>
                <a:ea typeface="華康儷中黑(P)" panose="020B0500000000000000" pitchFamily="34" charset="-120"/>
                <a:cs typeface="華康中黑體" panose="020B0509000000000000" pitchFamily="49" charset="-120"/>
              </a:rPr>
              <a:t>先知中的「絕代雙驕 」</a:t>
            </a:r>
            <a:r>
              <a:rPr lang="en-US" altLang="zh-TW" sz="4000" dirty="0">
                <a:ea typeface="華康儷中黑(P)" panose="020B0500000000000000" pitchFamily="34" charset="-120"/>
                <a:cs typeface="華康中黑體" panose="020B0509000000000000" pitchFamily="49" charset="-120"/>
              </a:rPr>
              <a:t>,</a:t>
            </a:r>
            <a:r>
              <a:rPr lang="zh-TW" altLang="en-US" sz="4000" dirty="0">
                <a:ea typeface="華康儷中黑(P)" panose="020B0500000000000000" pitchFamily="34" charset="-120"/>
                <a:cs typeface="華康中黑體" panose="020B0509000000000000" pitchFamily="49" charset="-120"/>
              </a:rPr>
              <a:t>都是逃避天主的人</a:t>
            </a:r>
            <a:r>
              <a:rPr lang="en-US" altLang="zh-TW" sz="4000" dirty="0">
                <a:ea typeface="華康儷中黑(P)" panose="020B0500000000000000" pitchFamily="34" charset="-120"/>
                <a:cs typeface="華康中黑體" panose="020B0509000000000000" pitchFamily="49" charset="-120"/>
              </a:rPr>
              <a:t>;</a:t>
            </a:r>
            <a:r>
              <a:rPr lang="zh-TW" altLang="en-US" sz="4000" dirty="0">
                <a:ea typeface="華康儷中黑(P)" panose="020B0500000000000000" pitchFamily="34" charset="-120"/>
                <a:cs typeface="華康中黑體" panose="020B0509000000000000" pitchFamily="49" charset="-120"/>
              </a:rPr>
              <a:t>都是被迫做先知的</a:t>
            </a:r>
            <a:r>
              <a:rPr lang="en-US" altLang="zh-TW" sz="4000" dirty="0">
                <a:ea typeface="華康儷中黑(P)" panose="020B0500000000000000" pitchFamily="34" charset="-120"/>
                <a:cs typeface="華康中黑體" panose="020B0509000000000000" pitchFamily="49" charset="-120"/>
              </a:rPr>
              <a:t>!</a:t>
            </a:r>
          </a:p>
          <a:p>
            <a:pPr marL="360000" indent="-457200" algn="l">
              <a:spcBef>
                <a:spcPts val="0"/>
              </a:spcBef>
              <a:spcAft>
                <a:spcPts val="600"/>
              </a:spcAft>
            </a:pPr>
            <a:r>
              <a:rPr lang="zh-TW" altLang="en-US" sz="2400" dirty="0">
                <a:ea typeface="華康儷中黑(P)" panose="020B0500000000000000" pitchFamily="34" charset="-120"/>
                <a:cs typeface="華康中黑體" panose="020B0509000000000000" pitchFamily="49" charset="-120"/>
              </a:rPr>
              <a:t>        </a:t>
            </a:r>
            <a:r>
              <a:rPr lang="zh-TW" altLang="en-US" sz="2400" dirty="0">
                <a:solidFill>
                  <a:srgbClr val="0000FF"/>
                </a:solidFill>
                <a:ea typeface="華康儷中黑(P)" panose="020B0500000000000000" pitchFamily="34" charset="-120"/>
                <a:cs typeface="華康中黑體" panose="020B0509000000000000" pitchFamily="49" charset="-120"/>
              </a:rPr>
              <a:t>亞毛斯</a:t>
            </a:r>
            <a:r>
              <a:rPr lang="en-US" altLang="zh-TW" sz="2400" dirty="0">
                <a:ea typeface="華康儷中黑(P)" panose="020B0500000000000000" pitchFamily="34" charset="-120"/>
                <a:cs typeface="華康中黑體" panose="020B0509000000000000" pitchFamily="49" charset="-120"/>
              </a:rPr>
              <a:t>:</a:t>
            </a:r>
            <a:r>
              <a:rPr lang="zh-TW" altLang="en-US" sz="2400" dirty="0">
                <a:ea typeface="華康儷中黑(P)" panose="020B0500000000000000" pitchFamily="34" charset="-120"/>
                <a:cs typeface="華康中黑體" panose="020B0509000000000000" pitchFamily="49" charset="-120"/>
              </a:rPr>
              <a:t>我不想做先知</a:t>
            </a:r>
            <a:r>
              <a:rPr lang="en-US" altLang="zh-TW" sz="2400" dirty="0">
                <a:ea typeface="華康儷中黑(P)" panose="020B0500000000000000" pitchFamily="34" charset="-120"/>
                <a:cs typeface="華康中黑體" panose="020B0509000000000000" pitchFamily="49" charset="-120"/>
              </a:rPr>
              <a:t>,</a:t>
            </a:r>
            <a:r>
              <a:rPr lang="zh-TW" altLang="en-US" sz="2400" dirty="0">
                <a:ea typeface="華康儷中黑(P)" panose="020B0500000000000000" pitchFamily="34" charset="-120"/>
                <a:cs typeface="華康中黑體" panose="020B0509000000000000" pitchFamily="49" charset="-120"/>
              </a:rPr>
              <a:t>都是祂叫了我</a:t>
            </a:r>
            <a:r>
              <a:rPr lang="en-US" altLang="zh-TW" sz="2400" dirty="0">
                <a:ea typeface="華康儷中黑(P)" panose="020B0500000000000000" pitchFamily="34" charset="-120"/>
                <a:cs typeface="華康中黑體" panose="020B0509000000000000" pitchFamily="49" charset="-120"/>
              </a:rPr>
              <a:t>.</a:t>
            </a:r>
          </a:p>
          <a:p>
            <a:pPr marL="360000" indent="-457200" algn="l">
              <a:spcBef>
                <a:spcPts val="0"/>
              </a:spcBef>
              <a:spcAft>
                <a:spcPts val="600"/>
              </a:spcAft>
            </a:pPr>
            <a:r>
              <a:rPr lang="zh-TW" altLang="en-US" sz="2400" dirty="0">
                <a:ea typeface="華康儷中黑(P)" panose="020B0500000000000000" pitchFamily="34" charset="-120"/>
                <a:cs typeface="華康中黑體" panose="020B0509000000000000" pitchFamily="49" charset="-120"/>
              </a:rPr>
              <a:t>        </a:t>
            </a:r>
            <a:r>
              <a:rPr lang="zh-TW" altLang="en-US" sz="2400" dirty="0">
                <a:solidFill>
                  <a:srgbClr val="0000FF"/>
                </a:solidFill>
                <a:ea typeface="華康儷中黑(P)" panose="020B0500000000000000" pitchFamily="34" charset="-120"/>
                <a:cs typeface="華康中黑體" panose="020B0509000000000000" pitchFamily="49" charset="-120"/>
              </a:rPr>
              <a:t>約納</a:t>
            </a:r>
            <a:r>
              <a:rPr lang="en-US" altLang="zh-TW" sz="2400" dirty="0">
                <a:ea typeface="華康儷中黑(P)" panose="020B0500000000000000" pitchFamily="34" charset="-120"/>
                <a:cs typeface="華康中黑體" panose="020B0509000000000000" pitchFamily="49" charset="-120"/>
              </a:rPr>
              <a:t>:</a:t>
            </a:r>
            <a:r>
              <a:rPr lang="zh-TW" altLang="en-US" sz="2400" dirty="0">
                <a:ea typeface="華康儷中黑(P)" panose="020B0500000000000000" pitchFamily="34" charset="-120"/>
                <a:cs typeface="華康中黑體" panose="020B0509000000000000" pitchFamily="49" charset="-120"/>
              </a:rPr>
              <a:t>我不會向祂祈禱的</a:t>
            </a:r>
            <a:r>
              <a:rPr lang="en-US" altLang="zh-TW" sz="2400" dirty="0">
                <a:ea typeface="華康儷中黑(P)" panose="020B0500000000000000" pitchFamily="34" charset="-120"/>
                <a:cs typeface="華康中黑體" panose="020B0509000000000000" pitchFamily="49" charset="-120"/>
              </a:rPr>
              <a:t>,</a:t>
            </a:r>
            <a:r>
              <a:rPr lang="zh-TW" altLang="en-US" sz="2400" dirty="0">
                <a:ea typeface="華康儷中黑(P)" panose="020B0500000000000000" pitchFamily="34" charset="-120"/>
                <a:cs typeface="華康中黑體" panose="020B0509000000000000" pitchFamily="49" charset="-120"/>
              </a:rPr>
              <a:t>我正是為了逃避祂才上了這船</a:t>
            </a:r>
            <a:r>
              <a:rPr lang="en-US" altLang="zh-TW" sz="2400" dirty="0">
                <a:ea typeface="華康儷中黑(P)" panose="020B0500000000000000" pitchFamily="34" charset="-120"/>
                <a:cs typeface="華康中黑體" panose="020B0509000000000000" pitchFamily="49" charset="-120"/>
              </a:rPr>
              <a:t>!</a:t>
            </a:r>
            <a:endParaRPr lang="zh-TW" altLang="en-US" sz="2400" dirty="0"/>
          </a:p>
          <a:p>
            <a:pPr marL="360000" indent="-457200" algn="l">
              <a:spcBef>
                <a:spcPts val="0"/>
              </a:spcBef>
              <a:spcAft>
                <a:spcPts val="600"/>
              </a:spcAft>
            </a:pPr>
            <a:r>
              <a:rPr lang="zh-TW" altLang="en-US" sz="4000" dirty="0">
                <a:solidFill>
                  <a:srgbClr val="FF0000"/>
                </a:solidFill>
                <a:ea typeface="華康儷中黑(P)" panose="020B0500000000000000" pitchFamily="34" charset="-120"/>
                <a:cs typeface="華康中黑體" panose="020B0509000000000000" pitchFamily="49" charset="-120"/>
              </a:rPr>
              <a:t>聖召的威力</a:t>
            </a:r>
            <a:r>
              <a:rPr lang="en-US" altLang="zh-TW"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a:t>
            </a:r>
            <a:r>
              <a:rPr lang="zh-TW" altLang="en-US"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準備好的人</a:t>
            </a:r>
            <a:r>
              <a:rPr lang="en-US" altLang="zh-TW"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a:t>
            </a:r>
            <a:r>
              <a:rPr lang="zh-TW" altLang="en-US"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天主會召叫</a:t>
            </a:r>
            <a:r>
              <a:rPr lang="en-US" altLang="zh-TW"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a:t>
            </a:r>
            <a:r>
              <a:rPr lang="zh-TW" altLang="en-US" sz="40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逃不掉</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r>
              <a:rPr lang="en-US" altLang="zh-TW" sz="2800" dirty="0" err="1">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S</a:t>
            </a:r>
            <a:r>
              <a:rPr lang="en-US" altLang="zh-TW" sz="2800" dirty="0" err="1">
                <a:ea typeface="華康儷中黑(P)" panose="020B0500000000000000" pitchFamily="34" charset="-120"/>
                <a:cs typeface="華康中黑體" panose="020B0509000000000000" pitchFamily="49" charset="-120"/>
                <a:sym typeface="Wingdings" panose="05000000000000000000" pitchFamily="2" charset="2"/>
              </a:rPr>
              <a:t>anitas</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健康</a:t>
            </a:r>
            <a:r>
              <a:rPr lang="en-US" altLang="zh-TW" sz="2800" dirty="0">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S</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cientia</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學問</a:t>
            </a:r>
            <a:r>
              <a:rPr lang="en-US" altLang="zh-TW" sz="2800" dirty="0" err="1">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S</a:t>
            </a:r>
            <a:r>
              <a:rPr lang="en-US" altLang="zh-TW" sz="2800" dirty="0" err="1">
                <a:ea typeface="華康儷中黑(P)" panose="020B0500000000000000" pitchFamily="34" charset="-120"/>
                <a:cs typeface="華康中黑體" panose="020B0509000000000000" pitchFamily="49" charset="-120"/>
                <a:sym typeface="Wingdings" panose="05000000000000000000" pitchFamily="2" charset="2"/>
              </a:rPr>
              <a:t>anctitas</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聖德</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對靈性感興趣</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愛主愛人</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r>
              <a:rPr lang="zh-TW" altLang="en-US" sz="2800" dirty="0">
                <a:ea typeface="華康儷中黑(P)" panose="020B0500000000000000" pitchFamily="34" charset="-120"/>
                <a:cs typeface="華康中黑體" panose="020B0509000000000000" pitchFamily="49" charset="-120"/>
                <a:sym typeface="Wingdings" panose="05000000000000000000" pitchFamily="2" charset="2"/>
              </a:rPr>
              <a:t>愛教愛國</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r>
              <a:rPr lang="zh-TW" altLang="en-US" sz="2000" dirty="0">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徐復觀</a:t>
            </a:r>
            <a:r>
              <a:rPr lang="en-US" altLang="zh-TW" sz="2000" dirty="0">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a:t>
            </a:r>
            <a:r>
              <a:rPr lang="zh-TW" altLang="en-US" sz="3000" dirty="0">
                <a:solidFill>
                  <a:srgbClr val="FF0000"/>
                </a:solidFill>
                <a:ea typeface="華康儷中黑(P)" panose="020B0500000000000000" pitchFamily="34" charset="-120"/>
                <a:cs typeface="華康中黑體" panose="020B0509000000000000" pitchFamily="49" charset="-120"/>
                <a:sym typeface="Wingdings" panose="05000000000000000000" pitchFamily="2" charset="2"/>
              </a:rPr>
              <a:t>愛國是一種道德力量</a:t>
            </a: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a:t>
            </a:r>
          </a:p>
          <a:p>
            <a:pPr marL="360000" indent="-457200" algn="l">
              <a:spcBef>
                <a:spcPts val="0"/>
              </a:spcBef>
              <a:spcAft>
                <a:spcPts val="1800"/>
              </a:spcAft>
            </a:pPr>
            <a:r>
              <a:rPr lang="en-US" altLang="zh-TW" sz="2800" dirty="0">
                <a:ea typeface="華康儷中黑(P)" panose="020B0500000000000000" pitchFamily="34" charset="-120"/>
                <a:cs typeface="華康中黑體" panose="020B0509000000000000" pitchFamily="49" charset="-120"/>
                <a:sym typeface="Wingdings" panose="05000000000000000000" pitchFamily="2" charset="2"/>
              </a:rPr>
              <a:t>    </a:t>
            </a:r>
            <a:r>
              <a:rPr lang="en-US" altLang="zh-TW" sz="2400" dirty="0">
                <a:ea typeface="華康儷中黑(P)" panose="020B0500000000000000" pitchFamily="34" charset="-120"/>
                <a:cs typeface="華康中黑體" panose="020B0509000000000000" pitchFamily="49" charset="-120"/>
                <a:sym typeface="Wingdings" panose="05000000000000000000" pitchFamily="2" charset="2"/>
              </a:rPr>
              <a:t>(</a:t>
            </a:r>
            <a:r>
              <a:rPr lang="zh-TW" altLang="en-US" sz="2400" dirty="0">
                <a:ea typeface="華康儷中黑(P)" panose="020B0500000000000000" pitchFamily="34" charset="-120"/>
                <a:cs typeface="華康中黑體" panose="020B0509000000000000" pitchFamily="49" charset="-120"/>
                <a:sym typeface="Wingdings" panose="05000000000000000000" pitchFamily="2" charset="2"/>
              </a:rPr>
              <a:t>詳見</a:t>
            </a:r>
            <a:r>
              <a:rPr lang="en-US" altLang="zh-TW" sz="24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CIRS HK </a:t>
            </a:r>
            <a:r>
              <a:rPr lang="en-US" altLang="zh-TW" sz="2400" dirty="0" err="1">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Youtube</a:t>
            </a:r>
            <a:r>
              <a:rPr lang="en-US" altLang="zh-TW" sz="2400" dirty="0">
                <a:highlight>
                  <a:srgbClr val="FFFF00"/>
                </a:highlight>
                <a:ea typeface="華康儷中黑(P)" panose="020B0500000000000000" pitchFamily="34" charset="-120"/>
                <a:cs typeface="華康中黑體" panose="020B0509000000000000" pitchFamily="49" charset="-120"/>
                <a:sym typeface="Wingdings" panose="05000000000000000000" pitchFamily="2" charset="2"/>
              </a:rPr>
              <a:t> </a:t>
            </a:r>
            <a:r>
              <a:rPr lang="en-US" altLang="zh-TW" sz="2400" dirty="0">
                <a:ea typeface="華康儷中黑(P)" panose="020B0500000000000000" pitchFamily="34" charset="-120"/>
                <a:cs typeface="華康中黑體" panose="020B0509000000000000" pitchFamily="49" charset="-120"/>
                <a:sym typeface="Wingdings" panose="05000000000000000000" pitchFamily="2" charset="2"/>
              </a:rPr>
              <a:t>20240421</a:t>
            </a:r>
            <a:r>
              <a:rPr lang="zh-TW" altLang="en-US" sz="2400" dirty="0">
                <a:ea typeface="華康儷中黑(P)" panose="020B0500000000000000" pitchFamily="34" charset="-120"/>
                <a:cs typeface="華康中黑體" panose="020B0509000000000000" pitchFamily="49" charset="-120"/>
                <a:sym typeface="Wingdings" panose="05000000000000000000" pitchFamily="2" charset="2"/>
              </a:rPr>
              <a:t>復活期第四主日</a:t>
            </a:r>
            <a:r>
              <a:rPr lang="en-US" altLang="zh-TW" sz="2400" dirty="0">
                <a:ea typeface="華康儷中黑(P)" panose="020B0500000000000000" pitchFamily="34" charset="-120"/>
                <a:cs typeface="華康中黑體" panose="020B0509000000000000" pitchFamily="49" charset="-120"/>
                <a:sym typeface="Wingdings" panose="05000000000000000000" pitchFamily="2" charset="2"/>
              </a:rPr>
              <a:t>)</a:t>
            </a:r>
            <a:endParaRPr lang="en-US" altLang="zh-TW" sz="2400" dirty="0">
              <a:ea typeface="華康儷中黑(P)" panose="020B0500000000000000" pitchFamily="34" charset="-120"/>
              <a:cs typeface="華康中黑體" panose="020B0509000000000000" pitchFamily="49" charset="-120"/>
            </a:endParaRPr>
          </a:p>
        </p:txBody>
      </p:sp>
      <p:sp>
        <p:nvSpPr>
          <p:cNvPr id="2" name="文字方塊 1">
            <a:extLst>
              <a:ext uri="{FF2B5EF4-FFF2-40B4-BE49-F238E27FC236}">
                <a16:creationId xmlns:a16="http://schemas.microsoft.com/office/drawing/2014/main" id="{E1EF8561-2FB0-4336-B836-1645B48529F0}"/>
              </a:ext>
            </a:extLst>
          </p:cNvPr>
          <p:cNvSpPr txBox="1"/>
          <p:nvPr/>
        </p:nvSpPr>
        <p:spPr>
          <a:xfrm>
            <a:off x="7452320" y="6000318"/>
            <a:ext cx="1584176" cy="707886"/>
          </a:xfrm>
          <a:prstGeom prst="rect">
            <a:avLst/>
          </a:prstGeom>
          <a:noFill/>
        </p:spPr>
        <p:txBody>
          <a:bodyPr wrap="square" rtlCol="0">
            <a:spAutoFit/>
          </a:bodyPr>
          <a:lstStyle/>
          <a:p>
            <a:pPr algn="ctr">
              <a:lnSpc>
                <a:spcPts val="2400"/>
              </a:lnSpc>
            </a:pPr>
            <a:r>
              <a:rPr lang="zh-TW" altLang="en-US" sz="2400" dirty="0">
                <a:solidFill>
                  <a:srgbClr val="0000FF"/>
                </a:solidFill>
                <a:highlight>
                  <a:srgbClr val="FFFF00"/>
                </a:highlight>
                <a:latin typeface="華康儷中黑" panose="020B0509000000000000" pitchFamily="49" charset="-120"/>
                <a:ea typeface="華康儷中黑" panose="020B0509000000000000" pitchFamily="49" charset="-120"/>
              </a:rPr>
              <a:t>靈台無計</a:t>
            </a:r>
            <a:endParaRPr lang="en-US" altLang="zh-TW" sz="2400" dirty="0">
              <a:solidFill>
                <a:srgbClr val="0000FF"/>
              </a:solidFill>
              <a:highlight>
                <a:srgbClr val="FFFF00"/>
              </a:highlight>
              <a:latin typeface="華康儷中黑" panose="020B0509000000000000" pitchFamily="49" charset="-120"/>
              <a:ea typeface="華康儷中黑" panose="020B0509000000000000" pitchFamily="49" charset="-120"/>
            </a:endParaRPr>
          </a:p>
          <a:p>
            <a:pPr algn="ctr">
              <a:lnSpc>
                <a:spcPts val="2400"/>
              </a:lnSpc>
            </a:pPr>
            <a:r>
              <a:rPr lang="zh-TW" altLang="en-US" sz="2400" dirty="0">
                <a:solidFill>
                  <a:srgbClr val="0000FF"/>
                </a:solidFill>
                <a:highlight>
                  <a:srgbClr val="FFFF00"/>
                </a:highlight>
                <a:latin typeface="華康儷中黑" panose="020B0509000000000000" pitchFamily="49" charset="-120"/>
                <a:ea typeface="華康儷中黑" panose="020B0509000000000000" pitchFamily="49" charset="-120"/>
              </a:rPr>
              <a:t>逃神矢</a:t>
            </a:r>
          </a:p>
        </p:txBody>
      </p:sp>
    </p:spTree>
    <p:extLst>
      <p:ext uri="{BB962C8B-B14F-4D97-AF65-F5344CB8AC3E}">
        <p14:creationId xmlns:p14="http://schemas.microsoft.com/office/powerpoint/2010/main" val="78187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AED12EC-0EAD-4C29-A520-579C55FF60FD}"/>
              </a:ext>
            </a:extLst>
          </p:cNvPr>
          <p:cNvSpPr>
            <a:spLocks noGrp="1"/>
          </p:cNvSpPr>
          <p:nvPr>
            <p:ph type="subTitle" idx="1"/>
          </p:nvPr>
        </p:nvSpPr>
        <p:spPr>
          <a:xfrm>
            <a:off x="0" y="116632"/>
            <a:ext cx="9144000" cy="6624736"/>
          </a:xfrm>
        </p:spPr>
        <p:txBody>
          <a:bodyPr/>
          <a:lstStyle/>
          <a:p>
            <a:pPr algn="l">
              <a:spcBef>
                <a:spcPts val="0"/>
              </a:spcBef>
            </a:pPr>
            <a:r>
              <a:rPr lang="zh-TW" altLang="en-US" sz="2800" dirty="0">
                <a:solidFill>
                  <a:srgbClr val="FF0000"/>
                </a:solidFill>
                <a:ea typeface="華康儷中黑(P)" panose="020B0500000000000000" pitchFamily="34" charset="-120"/>
              </a:rPr>
              <a:t>聖召並不抽象</a:t>
            </a:r>
            <a:r>
              <a:rPr lang="en-US" altLang="zh-TW" sz="2800" dirty="0">
                <a:ea typeface="華康儷中黑(P)" panose="020B0500000000000000" pitchFamily="34" charset="-120"/>
              </a:rPr>
              <a:t>.</a:t>
            </a:r>
            <a:r>
              <a:rPr lang="zh-TW" altLang="en-US" sz="2800" dirty="0">
                <a:ea typeface="華康儷中黑(P)" panose="020B0500000000000000" pitchFamily="34" charset="-120"/>
              </a:rPr>
              <a:t>千萬不要想聖召就是聽到天主真真實實地在耳邊叫我們</a:t>
            </a:r>
            <a:r>
              <a:rPr lang="en-US" altLang="zh-TW" sz="2800" dirty="0">
                <a:ea typeface="華康儷中黑(P)" panose="020B0500000000000000" pitchFamily="34" charset="-120"/>
              </a:rPr>
              <a:t>.</a:t>
            </a:r>
            <a:r>
              <a:rPr lang="zh-TW" altLang="en-US" sz="2800" dirty="0">
                <a:ea typeface="華康儷中黑(P)" panose="020B0500000000000000" pitchFamily="34" charset="-120"/>
              </a:rPr>
              <a:t>聖召需要一些</a:t>
            </a:r>
            <a:r>
              <a:rPr lang="zh-TW" altLang="en-US" sz="2800" dirty="0">
                <a:solidFill>
                  <a:srgbClr val="FF0000"/>
                </a:solidFill>
                <a:ea typeface="華康儷中黑(P)" panose="020B0500000000000000" pitchFamily="34" charset="-120"/>
              </a:rPr>
              <a:t>客觀條件</a:t>
            </a:r>
            <a:r>
              <a:rPr lang="en-US" altLang="zh-TW" sz="2800" dirty="0">
                <a:ea typeface="華康儷中黑(P)" panose="020B0500000000000000" pitchFamily="34" charset="-120"/>
              </a:rPr>
              <a:t>,</a:t>
            </a:r>
            <a:r>
              <a:rPr lang="zh-TW" altLang="en-US" sz="2800" dirty="0">
                <a:ea typeface="華康儷中黑(P)" panose="020B0500000000000000" pitchFamily="34" charset="-120"/>
              </a:rPr>
              <a:t>拉丁文用</a:t>
            </a:r>
            <a:r>
              <a:rPr lang="zh-TW" altLang="en-US" sz="2800" dirty="0">
                <a:highlight>
                  <a:srgbClr val="FFFF00"/>
                </a:highlight>
                <a:ea typeface="華康儷中黑(P)" panose="020B0500000000000000" pitchFamily="34" charset="-120"/>
              </a:rPr>
              <a:t>三個</a:t>
            </a:r>
            <a:r>
              <a:rPr lang="en-US" altLang="zh-TW" sz="2800" b="1" dirty="0">
                <a:solidFill>
                  <a:srgbClr val="FF0000"/>
                </a:solidFill>
                <a:highlight>
                  <a:srgbClr val="FFFF00"/>
                </a:highlight>
                <a:ea typeface="華康儷中黑(P)" panose="020B0500000000000000" pitchFamily="34" charset="-120"/>
              </a:rPr>
              <a:t>S</a:t>
            </a:r>
            <a:r>
              <a:rPr lang="zh-TW" altLang="en-US" sz="2800" dirty="0">
                <a:ea typeface="華康儷中黑(P)" panose="020B0500000000000000" pitchFamily="34" charset="-120"/>
              </a:rPr>
              <a:t>表達</a:t>
            </a:r>
            <a:r>
              <a:rPr lang="en-US" altLang="zh-TW" sz="2800" dirty="0">
                <a:ea typeface="華康儷中黑(P)" panose="020B0500000000000000" pitchFamily="34" charset="-120"/>
              </a:rPr>
              <a:t>,</a:t>
            </a:r>
            <a:r>
              <a:rPr lang="zh-TW" altLang="en-US" sz="2800" dirty="0">
                <a:ea typeface="華康儷中黑(P)" panose="020B0500000000000000" pitchFamily="34" charset="-120"/>
              </a:rPr>
              <a:t>即</a:t>
            </a:r>
            <a:r>
              <a:rPr lang="en-US" altLang="zh-TW" sz="2800" dirty="0" err="1">
                <a:ea typeface="華康儷中黑(P)" panose="020B0500000000000000" pitchFamily="34" charset="-120"/>
              </a:rPr>
              <a:t>Sanctitas</a:t>
            </a:r>
            <a:r>
              <a:rPr lang="en-US" altLang="zh-TW" sz="2800" dirty="0">
                <a:ea typeface="華康儷中黑(P)" panose="020B0500000000000000" pitchFamily="34" charset="-120"/>
              </a:rPr>
              <a:t>(</a:t>
            </a:r>
            <a:r>
              <a:rPr lang="zh-TW" altLang="en-US" sz="2800" dirty="0">
                <a:ea typeface="華康儷中黑(P)" panose="020B0500000000000000" pitchFamily="34" charset="-120"/>
              </a:rPr>
              <a:t>聖德</a:t>
            </a:r>
            <a:r>
              <a:rPr lang="en-US" altLang="zh-TW" sz="2800" dirty="0">
                <a:ea typeface="華康儷中黑(P)" panose="020B0500000000000000" pitchFamily="34" charset="-120"/>
              </a:rPr>
              <a:t>), </a:t>
            </a:r>
            <a:r>
              <a:rPr lang="en-US" altLang="zh-TW" sz="2800" dirty="0" err="1">
                <a:ea typeface="華康儷中黑(P)" panose="020B0500000000000000" pitchFamily="34" charset="-120"/>
              </a:rPr>
              <a:t>Sanitas</a:t>
            </a:r>
            <a:r>
              <a:rPr lang="en-US" altLang="zh-TW" sz="2800" dirty="0">
                <a:ea typeface="華康儷中黑(P)" panose="020B0500000000000000" pitchFamily="34" charset="-120"/>
              </a:rPr>
              <a:t>(</a:t>
            </a:r>
            <a:r>
              <a:rPr lang="zh-TW" altLang="en-US" sz="2800" dirty="0">
                <a:ea typeface="華康儷中黑(P)" panose="020B0500000000000000" pitchFamily="34" charset="-120"/>
              </a:rPr>
              <a:t>健康</a:t>
            </a:r>
            <a:r>
              <a:rPr lang="en-US" altLang="zh-TW" sz="2800" dirty="0">
                <a:ea typeface="華康儷中黑(P)" panose="020B0500000000000000" pitchFamily="34" charset="-120"/>
              </a:rPr>
              <a:t>),Scientia(</a:t>
            </a:r>
            <a:r>
              <a:rPr lang="zh-TW" altLang="en-US" sz="2800" dirty="0">
                <a:ea typeface="華康儷中黑(P)" panose="020B0500000000000000" pitchFamily="34" charset="-120"/>
              </a:rPr>
              <a:t>知識</a:t>
            </a:r>
            <a:r>
              <a:rPr lang="en-US" altLang="zh-TW" sz="2800" dirty="0">
                <a:ea typeface="華康儷中黑(P)" panose="020B0500000000000000" pitchFamily="34" charset="-120"/>
              </a:rPr>
              <a:t>).</a:t>
            </a:r>
            <a:r>
              <a:rPr lang="zh-TW" altLang="en-US" sz="2800" dirty="0">
                <a:ea typeface="華康儷中黑(P)" panose="020B0500000000000000" pitchFamily="34" charset="-120"/>
              </a:rPr>
              <a:t>如果我們要追隨聖召</a:t>
            </a:r>
            <a:r>
              <a:rPr lang="en-US" altLang="zh-TW" sz="2800" dirty="0">
                <a:ea typeface="華康儷中黑(P)" panose="020B0500000000000000" pitchFamily="34" charset="-120"/>
              </a:rPr>
              <a:t>,</a:t>
            </a:r>
            <a:r>
              <a:rPr lang="zh-TW" altLang="en-US" sz="2800" dirty="0">
                <a:ea typeface="華康儷中黑(P)" panose="020B0500000000000000" pitchFamily="34" charset="-120"/>
              </a:rPr>
              <a:t>我們必須有起碼的健康</a:t>
            </a:r>
            <a:r>
              <a:rPr lang="en-US" altLang="zh-TW" sz="2800" dirty="0">
                <a:ea typeface="華康儷中黑(P)" panose="020B0500000000000000" pitchFamily="34" charset="-120"/>
              </a:rPr>
              <a:t>,</a:t>
            </a:r>
            <a:r>
              <a:rPr lang="zh-TW" altLang="en-US" sz="2800" dirty="0">
                <a:ea typeface="華康儷中黑(P)" panose="020B0500000000000000" pitchFamily="34" charset="-120"/>
              </a:rPr>
              <a:t>不要經常背著藥罐子</a:t>
            </a:r>
            <a:r>
              <a:rPr lang="en-US" altLang="zh-TW" sz="2800" dirty="0">
                <a:ea typeface="華康儷中黑(P)" panose="020B0500000000000000" pitchFamily="34" charset="-120"/>
              </a:rPr>
              <a:t>;</a:t>
            </a:r>
            <a:r>
              <a:rPr lang="zh-TW" altLang="en-US" sz="2800" dirty="0">
                <a:ea typeface="華康儷中黑(P)" panose="020B0500000000000000" pitchFamily="34" charset="-120"/>
              </a:rPr>
              <a:t>有起碼的聖德</a:t>
            </a:r>
            <a:r>
              <a:rPr lang="en-US" altLang="zh-TW" sz="2800" dirty="0">
                <a:ea typeface="華康儷中黑(P)" panose="020B0500000000000000" pitchFamily="34" charset="-120"/>
              </a:rPr>
              <a:t>,</a:t>
            </a:r>
            <a:r>
              <a:rPr lang="zh-TW" altLang="en-US" sz="2800" dirty="0">
                <a:ea typeface="華康儷中黑(P)" panose="020B0500000000000000" pitchFamily="34" charset="-120"/>
              </a:rPr>
              <a:t>不要有太多怪僻</a:t>
            </a:r>
            <a:r>
              <a:rPr lang="en-US" altLang="zh-TW" sz="2800" dirty="0">
                <a:ea typeface="華康儷中黑(P)" panose="020B0500000000000000" pitchFamily="34" charset="-120"/>
              </a:rPr>
              <a:t>,</a:t>
            </a:r>
            <a:r>
              <a:rPr lang="zh-TW" altLang="en-US" sz="2800" dirty="0">
                <a:ea typeface="華康儷中黑(P)" panose="020B0500000000000000" pitchFamily="34" charset="-120"/>
              </a:rPr>
              <a:t>或太多不能自拔的毛病</a:t>
            </a:r>
            <a:r>
              <a:rPr lang="en-US" altLang="zh-TW" sz="2800" dirty="0">
                <a:ea typeface="華康儷中黑(P)" panose="020B0500000000000000" pitchFamily="34" charset="-120"/>
              </a:rPr>
              <a:t>;</a:t>
            </a:r>
            <a:r>
              <a:rPr lang="zh-TW" altLang="en-US" sz="2800" dirty="0">
                <a:ea typeface="華康儷中黑(P)" panose="020B0500000000000000" pitchFamily="34" charset="-120"/>
              </a:rPr>
              <a:t>還要有起碼的知識</a:t>
            </a:r>
            <a:r>
              <a:rPr lang="en-US" altLang="zh-TW" sz="2800" dirty="0">
                <a:ea typeface="華康儷中黑(P)" panose="020B0500000000000000" pitchFamily="34" charset="-120"/>
              </a:rPr>
              <a:t>/</a:t>
            </a:r>
            <a:r>
              <a:rPr lang="zh-TW" altLang="en-US" sz="2800" dirty="0">
                <a:ea typeface="華康儷中黑(P)" panose="020B0500000000000000" pitchFamily="34" charset="-120"/>
              </a:rPr>
              <a:t>常識</a:t>
            </a:r>
            <a:r>
              <a:rPr lang="en-US" altLang="zh-TW" sz="2800" dirty="0">
                <a:ea typeface="華康儷中黑(P)" panose="020B0500000000000000" pitchFamily="34" charset="-120"/>
              </a:rPr>
              <a:t>,</a:t>
            </a:r>
            <a:r>
              <a:rPr lang="zh-TW" altLang="en-US" sz="2800" dirty="0">
                <a:ea typeface="華康儷中黑(P)" panose="020B0500000000000000" pitchFamily="34" charset="-120"/>
              </a:rPr>
              <a:t>有可以完成一個普通中學課程的智力</a:t>
            </a:r>
            <a:r>
              <a:rPr lang="en-US" altLang="zh-TW" sz="2800" dirty="0">
                <a:ea typeface="華康儷中黑(P)" panose="020B0500000000000000" pitchFamily="34" charset="-120"/>
              </a:rPr>
              <a:t>.</a:t>
            </a:r>
            <a:r>
              <a:rPr lang="zh-TW" altLang="en-US" sz="2800" dirty="0">
                <a:ea typeface="華康儷中黑(P)" panose="020B0500000000000000" pitchFamily="34" charset="-120"/>
              </a:rPr>
              <a:t>再看一下自己</a:t>
            </a:r>
            <a:r>
              <a:rPr lang="zh-TW" altLang="en-US" sz="2800" dirty="0">
                <a:solidFill>
                  <a:srgbClr val="FF0000"/>
                </a:solidFill>
                <a:ea typeface="華康儷中黑(P)" panose="020B0500000000000000" pitchFamily="34" charset="-120"/>
              </a:rPr>
              <a:t>對宗教</a:t>
            </a:r>
            <a:r>
              <a:rPr lang="en-US" altLang="zh-TW" sz="2800" dirty="0">
                <a:solidFill>
                  <a:srgbClr val="FF0000"/>
                </a:solidFill>
                <a:ea typeface="華康儷中黑(P)" panose="020B0500000000000000" pitchFamily="34" charset="-120"/>
              </a:rPr>
              <a:t>,</a:t>
            </a:r>
            <a:r>
              <a:rPr lang="zh-TW" altLang="en-US" sz="2800" dirty="0">
                <a:solidFill>
                  <a:srgbClr val="FF0000"/>
                </a:solidFill>
                <a:ea typeface="華康儷中黑(P)" panose="020B0500000000000000" pitchFamily="34" charset="-120"/>
              </a:rPr>
              <a:t>對靈性</a:t>
            </a:r>
            <a:r>
              <a:rPr lang="en-US" altLang="zh-TW" sz="2800" dirty="0">
                <a:solidFill>
                  <a:srgbClr val="FF0000"/>
                </a:solidFill>
                <a:ea typeface="華康儷中黑(P)" panose="020B0500000000000000" pitchFamily="34" charset="-120"/>
              </a:rPr>
              <a:t>,</a:t>
            </a:r>
            <a:r>
              <a:rPr lang="zh-TW" altLang="en-US" sz="2800" dirty="0">
                <a:solidFill>
                  <a:srgbClr val="FF0000"/>
                </a:solidFill>
                <a:ea typeface="華康儷中黑(P)" panose="020B0500000000000000" pitchFamily="34" charset="-120"/>
              </a:rPr>
              <a:t>對大自然和對生命是否有興趣</a:t>
            </a:r>
            <a:r>
              <a:rPr lang="en-US" altLang="zh-TW" sz="2800" dirty="0">
                <a:ea typeface="華康儷中黑(P)" panose="020B0500000000000000" pitchFamily="34" charset="-120"/>
              </a:rPr>
              <a:t>;</a:t>
            </a:r>
            <a:r>
              <a:rPr lang="zh-TW" altLang="en-US" sz="2800" dirty="0">
                <a:ea typeface="華康儷中黑(P)" panose="020B0500000000000000" pitchFamily="34" charset="-120"/>
              </a:rPr>
              <a:t>對宗教生活</a:t>
            </a:r>
            <a:r>
              <a:rPr lang="en-US" altLang="zh-TW" sz="2800" dirty="0">
                <a:ea typeface="華康儷中黑(P)" panose="020B0500000000000000" pitchFamily="34" charset="-120"/>
              </a:rPr>
              <a:t>,</a:t>
            </a:r>
            <a:r>
              <a:rPr lang="zh-TW" altLang="en-US" sz="2800" dirty="0">
                <a:ea typeface="華康儷中黑(P)" panose="020B0500000000000000" pitchFamily="34" charset="-120"/>
              </a:rPr>
              <a:t>對祈禱</a:t>
            </a:r>
            <a:r>
              <a:rPr lang="en-US" altLang="zh-TW" sz="2800" dirty="0">
                <a:ea typeface="華康儷中黑(P)" panose="020B0500000000000000" pitchFamily="34" charset="-120"/>
              </a:rPr>
              <a:t>,</a:t>
            </a:r>
            <a:r>
              <a:rPr lang="zh-TW" altLang="en-US" sz="2800" dirty="0">
                <a:ea typeface="華康儷中黑(P)" panose="020B0500000000000000" pitchFamily="34" charset="-120"/>
              </a:rPr>
              <a:t>對讀聖經是否有特殊的傾向和吸引力</a:t>
            </a:r>
            <a:r>
              <a:rPr lang="en-US" altLang="zh-TW" sz="2800" dirty="0">
                <a:ea typeface="華康儷中黑(P)" panose="020B0500000000000000" pitchFamily="34" charset="-120"/>
              </a:rPr>
              <a:t>.</a:t>
            </a:r>
            <a:r>
              <a:rPr lang="zh-TW" altLang="en-US" sz="2800" dirty="0">
                <a:ea typeface="華康儷中黑(P)" panose="020B0500000000000000" pitchFamily="34" charset="-120"/>
              </a:rPr>
              <a:t>如果答案是肯定的話</a:t>
            </a:r>
            <a:r>
              <a:rPr lang="en-US" altLang="zh-TW" sz="2800" dirty="0">
                <a:ea typeface="華康儷中黑(P)" panose="020B0500000000000000" pitchFamily="34" charset="-120"/>
              </a:rPr>
              <a:t>,</a:t>
            </a:r>
            <a:r>
              <a:rPr lang="zh-TW" altLang="en-US" sz="2800" dirty="0">
                <a:ea typeface="華康儷中黑(P)" panose="020B0500000000000000" pitchFamily="34" charset="-120"/>
              </a:rPr>
              <a:t>我已經具備了聖召的基本條件了</a:t>
            </a:r>
            <a:r>
              <a:rPr lang="en-US" altLang="zh-TW" sz="2800" dirty="0">
                <a:ea typeface="華康儷中黑(P)" panose="020B0500000000000000" pitchFamily="34" charset="-120"/>
              </a:rPr>
              <a:t>.</a:t>
            </a:r>
            <a:r>
              <a:rPr lang="zh-TW" altLang="en-US" sz="2800" dirty="0">
                <a:ea typeface="華康儷中黑(P)" panose="020B0500000000000000" pitchFamily="34" charset="-120"/>
              </a:rPr>
              <a:t>假如我想進一步和人</a:t>
            </a:r>
            <a:r>
              <a:rPr lang="zh-TW" altLang="en-US" sz="2800" dirty="0">
                <a:solidFill>
                  <a:srgbClr val="FF0000"/>
                </a:solidFill>
                <a:ea typeface="華康儷中黑(P)" panose="020B0500000000000000" pitchFamily="34" charset="-120"/>
              </a:rPr>
              <a:t>分享</a:t>
            </a:r>
            <a:r>
              <a:rPr lang="zh-TW" altLang="en-US" sz="2800" dirty="0">
                <a:ea typeface="華康儷中黑(P)" panose="020B0500000000000000" pitchFamily="34" charset="-120"/>
              </a:rPr>
              <a:t>這一切</a:t>
            </a:r>
            <a:r>
              <a:rPr lang="en-US" altLang="zh-TW" sz="2800" dirty="0">
                <a:ea typeface="華康儷中黑(P)" panose="020B0500000000000000" pitchFamily="34" charset="-120"/>
              </a:rPr>
              <a:t>,</a:t>
            </a:r>
            <a:r>
              <a:rPr lang="zh-TW" altLang="en-US" sz="2800" dirty="0">
                <a:ea typeface="華康儷中黑(P)" panose="020B0500000000000000" pitchFamily="34" charset="-120"/>
              </a:rPr>
              <a:t>並且希望這個世界亦變得更美好</a:t>
            </a:r>
            <a:r>
              <a:rPr lang="en-US" altLang="zh-TW" sz="2800" dirty="0">
                <a:ea typeface="華康儷中黑(P)" panose="020B0500000000000000" pitchFamily="34" charset="-120"/>
              </a:rPr>
              <a:t>,</a:t>
            </a:r>
            <a:r>
              <a:rPr lang="zh-TW" altLang="en-US" sz="2800" dirty="0">
                <a:ea typeface="華康儷中黑(P)" panose="020B0500000000000000" pitchFamily="34" charset="-120"/>
              </a:rPr>
              <a:t>那麼我差不多已具備聖召的所有條件</a:t>
            </a:r>
            <a:r>
              <a:rPr lang="en-US" altLang="zh-TW" sz="2800" dirty="0">
                <a:ea typeface="華康儷中黑(P)" panose="020B0500000000000000" pitchFamily="34" charset="-120"/>
              </a:rPr>
              <a:t>.</a:t>
            </a:r>
            <a:br>
              <a:rPr lang="en-US" altLang="zh-TW" sz="2800" dirty="0">
                <a:ea typeface="華康儷中黑(P)" panose="020B0500000000000000" pitchFamily="34" charset="-120"/>
              </a:rPr>
            </a:br>
            <a:r>
              <a:rPr lang="zh-TW" altLang="en-US" sz="2800" dirty="0">
                <a:ea typeface="華康儷中黑(P)" panose="020B0500000000000000" pitchFamily="34" charset="-120"/>
              </a:rPr>
              <a:t>我便可以</a:t>
            </a:r>
            <a:r>
              <a:rPr lang="zh-TW" altLang="en-US" sz="2800" dirty="0">
                <a:solidFill>
                  <a:srgbClr val="FF0000"/>
                </a:solidFill>
                <a:ea typeface="華康儷中黑(P)" panose="020B0500000000000000" pitchFamily="34" charset="-120"/>
              </a:rPr>
              <a:t>選擇進入修道院</a:t>
            </a:r>
            <a:r>
              <a:rPr lang="en-US" altLang="zh-TW" sz="2800" dirty="0">
                <a:ea typeface="華康儷中黑(P)" panose="020B0500000000000000" pitchFamily="34" charset="-120"/>
              </a:rPr>
              <a:t>.</a:t>
            </a:r>
            <a:r>
              <a:rPr lang="zh-TW" altLang="en-US" sz="2800" dirty="0">
                <a:ea typeface="華康儷中黑(P)" panose="020B0500000000000000" pitchFamily="34" charset="-120"/>
              </a:rPr>
              <a:t>所謂入修院並不等於立即要做神父或做修女</a:t>
            </a:r>
            <a:r>
              <a:rPr lang="en-US" altLang="zh-TW" sz="2800" dirty="0">
                <a:ea typeface="華康儷中黑(P)" panose="020B0500000000000000" pitchFamily="34" charset="-120"/>
              </a:rPr>
              <a:t>.</a:t>
            </a:r>
            <a:r>
              <a:rPr lang="zh-TW" altLang="en-US" sz="2800" dirty="0">
                <a:ea typeface="華康儷中黑(P)" panose="020B0500000000000000" pitchFamily="34" charset="-120"/>
              </a:rPr>
              <a:t>進修院的意思是去體驗</a:t>
            </a:r>
            <a:r>
              <a:rPr lang="en-US" altLang="zh-TW" sz="2800" dirty="0">
                <a:ea typeface="華康儷中黑(P)" panose="020B0500000000000000" pitchFamily="34" charset="-120"/>
              </a:rPr>
              <a:t>,</a:t>
            </a:r>
            <a:r>
              <a:rPr lang="zh-TW" altLang="en-US" sz="2800" dirty="0">
                <a:ea typeface="華康儷中黑(P)" panose="020B0500000000000000" pitchFamily="34" charset="-120"/>
              </a:rPr>
              <a:t>經驗自己對宗教是否有</a:t>
            </a:r>
            <a:r>
              <a:rPr lang="zh-TW" altLang="en-US" sz="2800" dirty="0">
                <a:highlight>
                  <a:srgbClr val="FFFF00"/>
                </a:highlight>
                <a:ea typeface="華康儷中黑(P)" panose="020B0500000000000000" pitchFamily="34" charset="-120"/>
              </a:rPr>
              <a:t>持久的興趣</a:t>
            </a:r>
            <a:r>
              <a:rPr lang="en-US" altLang="zh-TW" sz="2800" dirty="0">
                <a:ea typeface="華康儷中黑(P)" panose="020B0500000000000000" pitchFamily="34" charset="-120"/>
              </a:rPr>
              <a:t>,</a:t>
            </a:r>
            <a:r>
              <a:rPr lang="zh-TW" altLang="en-US" sz="2800" dirty="0">
                <a:ea typeface="華康儷中黑(P)" panose="020B0500000000000000" pitchFamily="34" charset="-120"/>
              </a:rPr>
              <a:t>是否真正有做神父</a:t>
            </a:r>
            <a:r>
              <a:rPr lang="en-US" altLang="zh-TW" sz="2800" dirty="0">
                <a:ea typeface="華康儷中黑(P)" panose="020B0500000000000000" pitchFamily="34" charset="-120"/>
              </a:rPr>
              <a:t>,</a:t>
            </a:r>
            <a:r>
              <a:rPr lang="zh-TW" altLang="en-US" sz="2800" dirty="0">
                <a:ea typeface="華康儷中黑(P)" panose="020B0500000000000000" pitchFamily="34" charset="-120"/>
              </a:rPr>
              <a:t>修女的</a:t>
            </a:r>
            <a:r>
              <a:rPr lang="zh-TW" altLang="en-US" sz="2800" dirty="0">
                <a:highlight>
                  <a:srgbClr val="FFFF00"/>
                </a:highlight>
                <a:ea typeface="華康儷中黑(P)" panose="020B0500000000000000" pitchFamily="34" charset="-120"/>
              </a:rPr>
              <a:t>決心</a:t>
            </a:r>
            <a:r>
              <a:rPr lang="en-US" altLang="zh-TW" sz="2800" dirty="0">
                <a:ea typeface="華康儷中黑(P)" panose="020B0500000000000000" pitchFamily="34" charset="-120"/>
              </a:rPr>
              <a:t>.</a:t>
            </a:r>
            <a:r>
              <a:rPr lang="zh-TW" altLang="en-US" sz="2800" dirty="0">
                <a:ea typeface="華康儷中黑(P)" panose="020B0500000000000000" pitchFamily="34" charset="-120"/>
              </a:rPr>
              <a:t>通常我們會在修院中經過幾年的訓練</a:t>
            </a:r>
            <a:r>
              <a:rPr lang="en-US" altLang="zh-TW" sz="2800" dirty="0">
                <a:ea typeface="華康儷中黑(P)" panose="020B0500000000000000" pitchFamily="34" charset="-120"/>
              </a:rPr>
              <a:t>,</a:t>
            </a:r>
            <a:r>
              <a:rPr lang="zh-TW" altLang="en-US" sz="2800" dirty="0">
                <a:ea typeface="華康儷中黑(P)" panose="020B0500000000000000" pitchFamily="34" charset="-120"/>
              </a:rPr>
              <a:t>由三</a:t>
            </a:r>
            <a:r>
              <a:rPr lang="en-US" altLang="zh-TW" sz="2800" dirty="0">
                <a:ea typeface="華康儷中黑(P)" panose="020B0500000000000000" pitchFamily="34" charset="-120"/>
              </a:rPr>
              <a:t>,</a:t>
            </a:r>
            <a:r>
              <a:rPr lang="zh-TW" altLang="en-US" sz="2800" dirty="0">
                <a:ea typeface="華康儷中黑(P)" panose="020B0500000000000000" pitchFamily="34" charset="-120"/>
              </a:rPr>
              <a:t>四年到八</a:t>
            </a:r>
            <a:r>
              <a:rPr lang="en-US" altLang="zh-TW" sz="2800" dirty="0">
                <a:ea typeface="華康儷中黑(P)" panose="020B0500000000000000" pitchFamily="34" charset="-120"/>
              </a:rPr>
              <a:t>,</a:t>
            </a:r>
            <a:r>
              <a:rPr lang="zh-TW" altLang="en-US" sz="2800" dirty="0">
                <a:ea typeface="華康儷中黑(P)" panose="020B0500000000000000" pitchFamily="34" charset="-120"/>
              </a:rPr>
              <a:t>九年不等</a:t>
            </a:r>
            <a:r>
              <a:rPr lang="en-US" altLang="zh-TW" sz="2800" dirty="0">
                <a:ea typeface="華康儷中黑(P)" panose="020B0500000000000000" pitchFamily="34" charset="-120"/>
              </a:rPr>
              <a:t>,</a:t>
            </a:r>
            <a:r>
              <a:rPr lang="zh-TW" altLang="en-US" sz="2800" dirty="0">
                <a:ea typeface="華康儷中黑(P)" panose="020B0500000000000000" pitchFamily="34" charset="-120"/>
              </a:rPr>
              <a:t>去看</a:t>
            </a:r>
            <a:endParaRPr lang="en-US" altLang="zh-TW" sz="2800" dirty="0">
              <a:ea typeface="華康儷中黑(P)" panose="020B0500000000000000" pitchFamily="34" charset="-120"/>
            </a:endParaRPr>
          </a:p>
        </p:txBody>
      </p:sp>
    </p:spTree>
    <p:extLst>
      <p:ext uri="{BB962C8B-B14F-4D97-AF65-F5344CB8AC3E}">
        <p14:creationId xmlns:p14="http://schemas.microsoft.com/office/powerpoint/2010/main" val="4205004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6AED12EC-0EAD-4C29-A520-579C55FF60FD}"/>
              </a:ext>
            </a:extLst>
          </p:cNvPr>
          <p:cNvSpPr>
            <a:spLocks noGrp="1"/>
          </p:cNvSpPr>
          <p:nvPr>
            <p:ph type="subTitle" idx="1"/>
          </p:nvPr>
        </p:nvSpPr>
        <p:spPr>
          <a:xfrm>
            <a:off x="0" y="128352"/>
            <a:ext cx="9144000" cy="6624736"/>
          </a:xfrm>
        </p:spPr>
        <p:txBody>
          <a:bodyPr/>
          <a:lstStyle/>
          <a:p>
            <a:pPr algn="l">
              <a:spcBef>
                <a:spcPts val="0"/>
              </a:spcBef>
              <a:spcAft>
                <a:spcPts val="600"/>
              </a:spcAft>
            </a:pPr>
            <a:r>
              <a:rPr lang="zh-TW" altLang="en-US" sz="2800" dirty="0">
                <a:ea typeface="華康儷中黑(P)" panose="020B0500000000000000" pitchFamily="34" charset="-120"/>
              </a:rPr>
              <a:t>看我們是否真有聖召</a:t>
            </a:r>
            <a:r>
              <a:rPr lang="en-US" altLang="zh-TW" sz="2800" dirty="0">
                <a:ea typeface="華康儷中黑(P)" panose="020B0500000000000000" pitchFamily="34" charset="-120"/>
              </a:rPr>
              <a:t>.</a:t>
            </a:r>
            <a:r>
              <a:rPr lang="zh-TW" altLang="en-US" sz="2800" dirty="0">
                <a:ea typeface="華康儷中黑(P)" panose="020B0500000000000000" pitchFamily="34" charset="-120"/>
              </a:rPr>
              <a:t>如果我覺得適合</a:t>
            </a:r>
            <a:r>
              <a:rPr lang="en-US" altLang="zh-TW" sz="2800" dirty="0">
                <a:ea typeface="華康儷中黑(P)" panose="020B0500000000000000" pitchFamily="34" charset="-120"/>
              </a:rPr>
              <a:t>,</a:t>
            </a:r>
            <a:r>
              <a:rPr lang="zh-TW" altLang="en-US" sz="2800" dirty="0">
                <a:ea typeface="華康儷中黑(P)" panose="020B0500000000000000" pitchFamily="34" charset="-120"/>
              </a:rPr>
              <a:t>而修院亦覺得我適合</a:t>
            </a:r>
            <a:r>
              <a:rPr lang="en-US" altLang="zh-TW" sz="2800" dirty="0">
                <a:ea typeface="華康儷中黑(P)" panose="020B0500000000000000" pitchFamily="34" charset="-120"/>
              </a:rPr>
              <a:t>,</a:t>
            </a:r>
            <a:r>
              <a:rPr lang="zh-TW" altLang="en-US" sz="2800" dirty="0">
                <a:ea typeface="華康儷中黑(P)" panose="020B0500000000000000" pitchFamily="34" charset="-120"/>
              </a:rPr>
              <a:t>這樣我便可成為神父或修女</a:t>
            </a:r>
            <a:r>
              <a:rPr lang="en-US" altLang="zh-TW" sz="2800" dirty="0">
                <a:ea typeface="華康儷中黑(P)" panose="020B0500000000000000" pitchFamily="34" charset="-120"/>
              </a:rPr>
              <a:t>.</a:t>
            </a:r>
            <a:r>
              <a:rPr lang="zh-TW" altLang="en-US" sz="2800" dirty="0">
                <a:ea typeface="華康儷中黑(P)" panose="020B0500000000000000" pitchFamily="34" charset="-120"/>
              </a:rPr>
              <a:t>在這方面</a:t>
            </a:r>
            <a:r>
              <a:rPr lang="en-US" altLang="zh-TW" sz="2800" dirty="0">
                <a:ea typeface="華康儷中黑(P)" panose="020B0500000000000000" pitchFamily="34" charset="-120"/>
              </a:rPr>
              <a:t>,</a:t>
            </a:r>
            <a:r>
              <a:rPr lang="zh-TW" altLang="en-US" sz="2800" dirty="0">
                <a:ea typeface="華康儷中黑(P)" panose="020B0500000000000000" pitchFamily="34" charset="-120"/>
              </a:rPr>
              <a:t>聖召基本上也是一種「合約」</a:t>
            </a:r>
            <a:r>
              <a:rPr lang="en-US" altLang="zh-TW" sz="2800" dirty="0">
                <a:ea typeface="華康儷中黑(P)" panose="020B0500000000000000" pitchFamily="34" charset="-120"/>
              </a:rPr>
              <a:t>,</a:t>
            </a:r>
            <a:r>
              <a:rPr lang="zh-TW" altLang="en-US" sz="2800" dirty="0">
                <a:ea typeface="華康儷中黑(P)" panose="020B0500000000000000" pitchFamily="34" charset="-120"/>
              </a:rPr>
              <a:t>是我和教會立約</a:t>
            </a:r>
            <a:r>
              <a:rPr lang="en-US" altLang="zh-TW" sz="2800" dirty="0">
                <a:ea typeface="華康儷中黑(P)" panose="020B0500000000000000" pitchFamily="34" charset="-120"/>
              </a:rPr>
              <a:t>: </a:t>
            </a:r>
            <a:r>
              <a:rPr lang="zh-TW" altLang="en-US" sz="2800" dirty="0">
                <a:solidFill>
                  <a:srgbClr val="FF0000"/>
                </a:solidFill>
                <a:ea typeface="華康儷中黑(P)" panose="020B0500000000000000" pitchFamily="34" charset="-120"/>
              </a:rPr>
              <a:t>我選擇教會</a:t>
            </a:r>
            <a:r>
              <a:rPr lang="en-US" altLang="zh-TW" sz="2800" dirty="0">
                <a:solidFill>
                  <a:srgbClr val="FF0000"/>
                </a:solidFill>
                <a:ea typeface="華康儷中黑(P)" panose="020B0500000000000000" pitchFamily="34" charset="-120"/>
              </a:rPr>
              <a:t>,</a:t>
            </a:r>
            <a:r>
              <a:rPr lang="zh-TW" altLang="en-US" sz="2800" dirty="0">
                <a:solidFill>
                  <a:srgbClr val="FF0000"/>
                </a:solidFill>
                <a:ea typeface="華康儷中黑(P)" panose="020B0500000000000000" pitchFamily="34" charset="-120"/>
              </a:rPr>
              <a:t>教會選擇我</a:t>
            </a:r>
            <a:r>
              <a:rPr lang="en-US" altLang="zh-TW" sz="2800" dirty="0">
                <a:ea typeface="華康儷中黑(P)" panose="020B0500000000000000" pitchFamily="34" charset="-120"/>
              </a:rPr>
              <a:t>.</a:t>
            </a:r>
          </a:p>
          <a:p>
            <a:pPr algn="l">
              <a:spcBef>
                <a:spcPts val="0"/>
              </a:spcBef>
            </a:pPr>
            <a:r>
              <a:rPr lang="zh-TW" altLang="en-US" dirty="0">
                <a:solidFill>
                  <a:srgbClr val="FF0000"/>
                </a:solidFill>
                <a:highlight>
                  <a:srgbClr val="FFFF00"/>
                </a:highlight>
                <a:ea typeface="華康儷中黑(P)" panose="020B0500000000000000" pitchFamily="34" charset="-120"/>
              </a:rPr>
              <a:t>對我來說</a:t>
            </a:r>
            <a:r>
              <a:rPr lang="en-US" altLang="zh-TW" dirty="0">
                <a:ea typeface="華康儷中黑(P)" panose="020B0500000000000000" pitchFamily="34" charset="-120"/>
              </a:rPr>
              <a:t>,</a:t>
            </a:r>
            <a:r>
              <a:rPr lang="zh-TW" altLang="en-US" dirty="0">
                <a:solidFill>
                  <a:srgbClr val="FF0000"/>
                </a:solidFill>
                <a:ea typeface="華康儷中黑(P)" panose="020B0500000000000000" pitchFamily="34" charset="-120"/>
              </a:rPr>
              <a:t>聖召是從小感染</a:t>
            </a:r>
            <a:r>
              <a:rPr lang="en-US" altLang="zh-TW" dirty="0">
                <a:solidFill>
                  <a:srgbClr val="FF0000"/>
                </a:solidFill>
                <a:ea typeface="華康儷中黑(P)" panose="020B0500000000000000" pitchFamily="34" charset="-120"/>
              </a:rPr>
              <a:t>,</a:t>
            </a:r>
            <a:r>
              <a:rPr lang="zh-TW" altLang="en-US" dirty="0">
                <a:solidFill>
                  <a:srgbClr val="FF0000"/>
                </a:solidFill>
                <a:ea typeface="華康儷中黑(P)" panose="020B0500000000000000" pitchFamily="34" charset="-120"/>
              </a:rPr>
              <a:t>孕育出來的</a:t>
            </a:r>
            <a:r>
              <a:rPr lang="en-US" altLang="zh-TW" dirty="0">
                <a:ea typeface="華康儷中黑(P)" panose="020B0500000000000000" pitchFamily="34" charset="-120"/>
              </a:rPr>
              <a:t>.</a:t>
            </a:r>
            <a:r>
              <a:rPr lang="zh-TW" altLang="en-US" dirty="0">
                <a:ea typeface="華康儷中黑(P)" panose="020B0500000000000000" pitchFamily="34" charset="-120"/>
              </a:rPr>
              <a:t>我自小向</a:t>
            </a:r>
            <a:r>
              <a:rPr lang="zh-TW" altLang="en-US" dirty="0">
                <a:solidFill>
                  <a:srgbClr val="FF0000"/>
                </a:solidFill>
                <a:ea typeface="華康儷中黑(P)" panose="020B0500000000000000" pitchFamily="34" charset="-120"/>
              </a:rPr>
              <a:t>祖先</a:t>
            </a:r>
            <a:r>
              <a:rPr lang="zh-TW" altLang="en-US" dirty="0">
                <a:ea typeface="華康儷中黑(P)" panose="020B0500000000000000" pitchFamily="34" charset="-120"/>
              </a:rPr>
              <a:t>上香</a:t>
            </a:r>
            <a:r>
              <a:rPr lang="en-US" altLang="zh-TW" dirty="0">
                <a:ea typeface="華康儷中黑(P)" panose="020B0500000000000000" pitchFamily="34" charset="-120"/>
              </a:rPr>
              <a:t>,</a:t>
            </a:r>
            <a:r>
              <a:rPr lang="zh-TW" altLang="en-US" dirty="0">
                <a:ea typeface="華康儷中黑(P)" panose="020B0500000000000000" pitchFamily="34" charset="-120"/>
              </a:rPr>
              <a:t>我活在大澳的</a:t>
            </a:r>
            <a:r>
              <a:rPr lang="zh-TW" altLang="en-US" dirty="0">
                <a:solidFill>
                  <a:srgbClr val="FF0000"/>
                </a:solidFill>
                <a:ea typeface="華康儷中黑(P)" panose="020B0500000000000000" pitchFamily="34" charset="-120"/>
              </a:rPr>
              <a:t>青山綠水</a:t>
            </a:r>
            <a:r>
              <a:rPr lang="zh-TW" altLang="en-US" dirty="0">
                <a:ea typeface="華康儷中黑(P)" panose="020B0500000000000000" pitchFamily="34" charset="-120"/>
              </a:rPr>
              <a:t>之間</a:t>
            </a:r>
            <a:r>
              <a:rPr lang="en-US" altLang="zh-TW" dirty="0">
                <a:ea typeface="華康儷中黑(P)" panose="020B0500000000000000" pitchFamily="34" charset="-120"/>
              </a:rPr>
              <a:t>,</a:t>
            </a:r>
            <a:r>
              <a:rPr lang="zh-TW" altLang="en-US" dirty="0">
                <a:ea typeface="華康儷中黑(P)" panose="020B0500000000000000" pitchFamily="34" charset="-120"/>
              </a:rPr>
              <a:t>我和所有小朋友玩</a:t>
            </a:r>
            <a:r>
              <a:rPr lang="zh-TW" altLang="en-US" dirty="0">
                <a:solidFill>
                  <a:srgbClr val="FF0000"/>
                </a:solidFill>
                <a:ea typeface="華康儷中黑(P)" panose="020B0500000000000000" pitchFamily="34" charset="-120"/>
              </a:rPr>
              <a:t>集體遊戲</a:t>
            </a:r>
            <a:r>
              <a:rPr lang="en-US" altLang="zh-TW" dirty="0">
                <a:ea typeface="華康儷中黑(P)" panose="020B0500000000000000" pitchFamily="34" charset="-120"/>
              </a:rPr>
              <a:t>,</a:t>
            </a:r>
            <a:r>
              <a:rPr lang="zh-TW" altLang="en-US" dirty="0">
                <a:ea typeface="華康儷中黑(P)" panose="020B0500000000000000" pitchFamily="34" charset="-120"/>
              </a:rPr>
              <a:t>不分階級或貧富</a:t>
            </a:r>
            <a:r>
              <a:rPr lang="en-US" altLang="zh-TW" dirty="0">
                <a:ea typeface="華康儷中黑(P)" panose="020B0500000000000000" pitchFamily="34" charset="-120"/>
              </a:rPr>
              <a:t>,</a:t>
            </a:r>
            <a:r>
              <a:rPr lang="zh-TW" altLang="en-US" dirty="0">
                <a:ea typeface="華康儷中黑(P)" panose="020B0500000000000000" pitchFamily="34" charset="-120"/>
              </a:rPr>
              <a:t>我經驗過鄰里之間的</a:t>
            </a:r>
            <a:r>
              <a:rPr lang="zh-TW" altLang="en-US" dirty="0">
                <a:solidFill>
                  <a:srgbClr val="FF0000"/>
                </a:solidFill>
                <a:ea typeface="華康儷中黑(P)" panose="020B0500000000000000" pitchFamily="34" charset="-120"/>
              </a:rPr>
              <a:t>守望相助</a:t>
            </a:r>
            <a:r>
              <a:rPr lang="en-US" altLang="zh-TW" dirty="0">
                <a:ea typeface="華康儷中黑(P)" panose="020B0500000000000000" pitchFamily="34" charset="-120"/>
              </a:rPr>
              <a:t>,</a:t>
            </a:r>
            <a:r>
              <a:rPr lang="zh-TW" altLang="en-US" dirty="0">
                <a:ea typeface="華康儷中黑(P)" panose="020B0500000000000000" pitchFamily="34" charset="-120"/>
              </a:rPr>
              <a:t>我自三四歲開始唸</a:t>
            </a:r>
            <a:r>
              <a:rPr lang="zh-TW" altLang="en-US" dirty="0">
                <a:solidFill>
                  <a:srgbClr val="FF0000"/>
                </a:solidFill>
                <a:ea typeface="華康儷中黑(P)" panose="020B0500000000000000" pitchFamily="34" charset="-120"/>
              </a:rPr>
              <a:t>三字經</a:t>
            </a:r>
            <a:r>
              <a:rPr lang="en-US" altLang="zh-TW" dirty="0">
                <a:solidFill>
                  <a:srgbClr val="FF0000"/>
                </a:solidFill>
                <a:ea typeface="華康儷中黑(P)" panose="020B0500000000000000" pitchFamily="34" charset="-120"/>
              </a:rPr>
              <a:t>,</a:t>
            </a:r>
            <a:r>
              <a:rPr lang="zh-TW" altLang="en-US" dirty="0">
                <a:solidFill>
                  <a:srgbClr val="FF0000"/>
                </a:solidFill>
                <a:ea typeface="華康儷中黑(P)" panose="020B0500000000000000" pitchFamily="34" charset="-120"/>
              </a:rPr>
              <a:t>千字文</a:t>
            </a:r>
            <a:r>
              <a:rPr lang="en-US" altLang="zh-TW" dirty="0">
                <a:solidFill>
                  <a:srgbClr val="FF0000"/>
                </a:solidFill>
                <a:ea typeface="華康儷中黑(P)" panose="020B0500000000000000" pitchFamily="34" charset="-120"/>
              </a:rPr>
              <a:t>,</a:t>
            </a:r>
            <a:r>
              <a:rPr lang="zh-TW" altLang="en-US" dirty="0">
                <a:solidFill>
                  <a:srgbClr val="FF0000"/>
                </a:solidFill>
                <a:ea typeface="華康儷中黑(P)" panose="020B0500000000000000" pitchFamily="34" charset="-120"/>
              </a:rPr>
              <a:t>幼學詩</a:t>
            </a:r>
            <a:r>
              <a:rPr lang="en-US" altLang="zh-TW" dirty="0">
                <a:ea typeface="華康儷中黑(P)" panose="020B0500000000000000" pitchFamily="34" charset="-120"/>
              </a:rPr>
              <a:t>,</a:t>
            </a:r>
            <a:r>
              <a:rPr lang="zh-TW" altLang="en-US" dirty="0">
                <a:ea typeface="華康儷中黑(P)" panose="020B0500000000000000" pitchFamily="34" charset="-120"/>
              </a:rPr>
              <a:t>培養了我對生命很深的的追求和執著</a:t>
            </a:r>
            <a:r>
              <a:rPr lang="en-US" altLang="zh-TW" dirty="0">
                <a:ea typeface="華康儷中黑(P)" panose="020B0500000000000000" pitchFamily="34" charset="-120"/>
              </a:rPr>
              <a:t>,</a:t>
            </a:r>
            <a:r>
              <a:rPr lang="zh-TW" altLang="en-US" dirty="0">
                <a:ea typeface="華康儷中黑(P)" panose="020B0500000000000000" pitchFamily="34" charset="-120"/>
              </a:rPr>
              <a:t>我被父母親戚師長</a:t>
            </a:r>
            <a:r>
              <a:rPr lang="zh-TW" altLang="en-US" dirty="0">
                <a:solidFill>
                  <a:srgbClr val="FF0000"/>
                </a:solidFill>
                <a:ea typeface="華康儷中黑(P)" panose="020B0500000000000000" pitchFamily="34" charset="-120"/>
              </a:rPr>
              <a:t>愛護</a:t>
            </a:r>
            <a:r>
              <a:rPr lang="zh-TW" altLang="en-US" dirty="0">
                <a:ea typeface="華康儷中黑(P)" panose="020B0500000000000000" pitchFamily="34" charset="-120"/>
              </a:rPr>
              <a:t>和肯定</a:t>
            </a:r>
            <a:r>
              <a:rPr lang="en-US" altLang="zh-TW" dirty="0">
                <a:ea typeface="華康儷中黑(P)" panose="020B0500000000000000" pitchFamily="34" charset="-120"/>
              </a:rPr>
              <a:t>,</a:t>
            </a:r>
            <a:r>
              <a:rPr lang="zh-TW" altLang="en-US" dirty="0">
                <a:ea typeface="華康儷中黑(P)" panose="020B0500000000000000" pitchFamily="34" charset="-120"/>
              </a:rPr>
              <a:t>六歲時就讀的永助小學</a:t>
            </a:r>
            <a:r>
              <a:rPr lang="en-US" altLang="zh-TW" dirty="0">
                <a:ea typeface="華康儷中黑(P)" panose="020B0500000000000000" pitchFamily="34" charset="-120"/>
              </a:rPr>
              <a:t>,</a:t>
            </a:r>
            <a:r>
              <a:rPr lang="zh-TW" altLang="en-US" dirty="0">
                <a:ea typeface="華康儷中黑(P)" panose="020B0500000000000000" pitchFamily="34" charset="-120"/>
              </a:rPr>
              <a:t>每年十月十日的</a:t>
            </a:r>
            <a:r>
              <a:rPr lang="zh-TW" altLang="en-US" dirty="0">
                <a:solidFill>
                  <a:srgbClr val="FF0000"/>
                </a:solidFill>
                <a:ea typeface="華康儷中黑(P)" panose="020B0500000000000000" pitchFamily="34" charset="-120"/>
              </a:rPr>
              <a:t>雙十節</a:t>
            </a:r>
            <a:r>
              <a:rPr lang="en-US" altLang="zh-TW" dirty="0">
                <a:ea typeface="華康儷中黑(P)" panose="020B0500000000000000" pitchFamily="34" charset="-120"/>
              </a:rPr>
              <a:t>,</a:t>
            </a:r>
            <a:r>
              <a:rPr lang="zh-TW" altLang="en-US" dirty="0">
                <a:ea typeface="華康儷中黑(P)" panose="020B0500000000000000" pitchFamily="34" charset="-120"/>
              </a:rPr>
              <a:t>都有愛國遊行</a:t>
            </a:r>
            <a:r>
              <a:rPr lang="en-US" altLang="zh-TW" dirty="0">
                <a:ea typeface="華康儷中黑(P)" panose="020B0500000000000000" pitchFamily="34" charset="-120"/>
              </a:rPr>
              <a:t>,</a:t>
            </a:r>
            <a:r>
              <a:rPr lang="zh-TW" altLang="en-US" dirty="0">
                <a:ea typeface="華康儷中黑(P)" panose="020B0500000000000000" pitchFamily="34" charset="-120"/>
              </a:rPr>
              <a:t>是我愛國情懷的開端</a:t>
            </a:r>
            <a:r>
              <a:rPr lang="en-US" altLang="zh-TW" dirty="0">
                <a:ea typeface="華康儷中黑(P)" panose="020B0500000000000000" pitchFamily="34" charset="-120"/>
              </a:rPr>
              <a:t>,</a:t>
            </a:r>
            <a:r>
              <a:rPr lang="zh-TW" altLang="en-US" dirty="0">
                <a:ea typeface="華康儷中黑(P)" panose="020B0500000000000000" pitchFamily="34" charset="-120"/>
              </a:rPr>
              <a:t>這一切都促成我對中國的</a:t>
            </a:r>
            <a:r>
              <a:rPr lang="zh-TW" altLang="en-US" dirty="0">
                <a:solidFill>
                  <a:srgbClr val="FF0000"/>
                </a:solidFill>
                <a:highlight>
                  <a:srgbClr val="FFFF00"/>
                </a:highlight>
                <a:ea typeface="華康儷中黑(P)" panose="020B0500000000000000" pitchFamily="34" charset="-120"/>
              </a:rPr>
              <a:t>人民</a:t>
            </a:r>
            <a:r>
              <a:rPr lang="en-US" altLang="zh-TW" dirty="0">
                <a:solidFill>
                  <a:srgbClr val="FF0000"/>
                </a:solidFill>
                <a:highlight>
                  <a:srgbClr val="FFFF00"/>
                </a:highlight>
                <a:ea typeface="華康儷中黑(P)" panose="020B0500000000000000" pitchFamily="34" charset="-120"/>
              </a:rPr>
              <a:t>,</a:t>
            </a:r>
            <a:r>
              <a:rPr lang="zh-TW" altLang="en-US" dirty="0">
                <a:solidFill>
                  <a:srgbClr val="FF0000"/>
                </a:solidFill>
                <a:highlight>
                  <a:srgbClr val="FFFF00"/>
                </a:highlight>
                <a:ea typeface="華康儷中黑(P)" panose="020B0500000000000000" pitchFamily="34" charset="-120"/>
              </a:rPr>
              <a:t>歷史</a:t>
            </a:r>
            <a:r>
              <a:rPr lang="en-US" altLang="zh-TW" dirty="0">
                <a:solidFill>
                  <a:srgbClr val="FF0000"/>
                </a:solidFill>
                <a:highlight>
                  <a:srgbClr val="FFFF00"/>
                </a:highlight>
                <a:ea typeface="華康儷中黑(P)" panose="020B0500000000000000" pitchFamily="34" charset="-120"/>
              </a:rPr>
              <a:t>,</a:t>
            </a:r>
            <a:r>
              <a:rPr lang="zh-TW" altLang="en-US" dirty="0">
                <a:solidFill>
                  <a:srgbClr val="FF0000"/>
                </a:solidFill>
                <a:highlight>
                  <a:srgbClr val="FFFF00"/>
                </a:highlight>
                <a:ea typeface="華康儷中黑(P)" panose="020B0500000000000000" pitchFamily="34" charset="-120"/>
              </a:rPr>
              <a:t>土地和文化</a:t>
            </a:r>
            <a:r>
              <a:rPr lang="zh-TW" altLang="en-US" dirty="0">
                <a:ea typeface="華康儷中黑(P)" panose="020B0500000000000000" pitchFamily="34" charset="-120"/>
              </a:rPr>
              <a:t>的熱愛</a:t>
            </a:r>
            <a:r>
              <a:rPr lang="en-US" altLang="zh-TW" dirty="0">
                <a:ea typeface="華康儷中黑(P)" panose="020B0500000000000000" pitchFamily="34" charset="-120"/>
              </a:rPr>
              <a:t>,</a:t>
            </a:r>
            <a:r>
              <a:rPr lang="zh-TW" altLang="en-US" dirty="0">
                <a:ea typeface="華康儷中黑(P)" panose="020B0500000000000000" pitchFamily="34" charset="-120"/>
              </a:rPr>
              <a:t>加上我看到耶肋米亞和耶穌對自己民族的深情</a:t>
            </a:r>
            <a:r>
              <a:rPr lang="en-US" altLang="zh-TW" dirty="0">
                <a:ea typeface="華康儷中黑(P)" panose="020B0500000000000000" pitchFamily="34" charset="-120"/>
              </a:rPr>
              <a:t>……</a:t>
            </a:r>
            <a:r>
              <a:rPr lang="zh-TW" altLang="en-US" dirty="0">
                <a:ea typeface="華康儷中黑(P)" panose="020B0500000000000000" pitchFamily="34" charset="-120"/>
              </a:rPr>
              <a:t>我已到了</a:t>
            </a:r>
            <a:r>
              <a:rPr lang="zh-TW" altLang="en-US" dirty="0">
                <a:solidFill>
                  <a:srgbClr val="FFFF00"/>
                </a:solidFill>
                <a:highlight>
                  <a:srgbClr val="FF0000"/>
                </a:highlight>
                <a:ea typeface="華康儷中黑(P)" panose="020B0500000000000000" pitchFamily="34" charset="-120"/>
              </a:rPr>
              <a:t>無法逃離天主手掌心</a:t>
            </a:r>
            <a:r>
              <a:rPr lang="zh-TW" altLang="en-US" dirty="0">
                <a:ea typeface="華康儷中黑(P)" panose="020B0500000000000000" pitchFamily="34" charset="-120"/>
              </a:rPr>
              <a:t>的地步</a:t>
            </a:r>
            <a:r>
              <a:rPr lang="en-US" altLang="zh-TW" dirty="0">
                <a:ea typeface="華康儷中黑(P)" panose="020B0500000000000000" pitchFamily="34" charset="-120"/>
              </a:rPr>
              <a:t>.</a:t>
            </a:r>
            <a:endParaRPr lang="zh-TW" altLang="en-US" dirty="0">
              <a:ea typeface="華康儷中黑(P)" panose="020B0500000000000000" pitchFamily="34" charset="-120"/>
            </a:endParaRPr>
          </a:p>
        </p:txBody>
      </p:sp>
    </p:spTree>
    <p:extLst>
      <p:ext uri="{BB962C8B-B14F-4D97-AF65-F5344CB8AC3E}">
        <p14:creationId xmlns:p14="http://schemas.microsoft.com/office/powerpoint/2010/main" val="63257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9EB3909-2B2C-4BE7-8B40-57E7EA7CEE9A}"/>
              </a:ext>
            </a:extLst>
          </p:cNvPr>
          <p:cNvSpPr>
            <a:spLocks noGrp="1"/>
          </p:cNvSpPr>
          <p:nvPr>
            <p:ph type="subTitle" idx="1"/>
          </p:nvPr>
        </p:nvSpPr>
        <p:spPr>
          <a:xfrm>
            <a:off x="0" y="188640"/>
            <a:ext cx="9144000" cy="6552728"/>
          </a:xfrm>
        </p:spPr>
        <p:txBody>
          <a:bodyPr/>
          <a:lstStyle/>
          <a:p>
            <a:pPr marL="360000" indent="-457200" algn="l">
              <a:spcBef>
                <a:spcPts val="0"/>
              </a:spcBef>
              <a:spcAft>
                <a:spcPts val="600"/>
              </a:spcAft>
            </a:pP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天父在基督內</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以各種屬神的祝福</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祝福了我們</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因為他於創世以前</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已揀選了我們</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為使我們在他面前</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r>
              <a:rPr lang="zh-TW" altLang="en-US" sz="4000" dirty="0">
                <a:latin typeface="華康正顏楷體W7(P)" panose="03000700000000000000" pitchFamily="66" charset="-120"/>
                <a:ea typeface="華康正顏楷體W7(P)" panose="03000700000000000000" pitchFamily="66" charset="-120"/>
                <a:cs typeface="華康中黑體" panose="020B0509000000000000" pitchFamily="49" charset="-120"/>
              </a:rPr>
              <a:t>成為聖潔無瑕疵的</a:t>
            </a:r>
            <a:r>
              <a:rPr lang="en-US" altLang="zh-TW" sz="4000" dirty="0">
                <a:latin typeface="華康正顏楷體W7(P)" panose="03000700000000000000" pitchFamily="66" charset="-120"/>
                <a:ea typeface="華康正顏楷體W7(P)" panose="03000700000000000000" pitchFamily="66" charset="-120"/>
                <a:cs typeface="華康中黑體" panose="020B0509000000000000" pitchFamily="49" charset="-120"/>
              </a:rPr>
              <a:t>.</a:t>
            </a:r>
          </a:p>
          <a:p>
            <a:pPr marL="360000" indent="-457200" algn="l">
              <a:spcBef>
                <a:spcPts val="0"/>
              </a:spcBef>
              <a:spcAft>
                <a:spcPts val="600"/>
              </a:spcAft>
            </a:pPr>
            <a:r>
              <a:rPr lang="zh-TW" altLang="en-US" sz="4000" dirty="0">
                <a:solidFill>
                  <a:srgbClr val="FF0000"/>
                </a:solidFill>
                <a:latin typeface="華康儷中黑(P)" panose="020B0500000000000000" pitchFamily="34" charset="-120"/>
                <a:ea typeface="華康儷中黑(P)" panose="020B0500000000000000" pitchFamily="34" charset="-120"/>
                <a:cs typeface="華康中黑體" panose="020B0509000000000000" pitchFamily="49" charset="-120"/>
              </a:rPr>
              <a:t>祝福了</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所以我才常說</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天主愛我們多過我們愛我們自己</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祂為我們的安排</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也遠超過我們的精打細算</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p>
          <a:p>
            <a:pPr marL="360000" indent="-457200" algn="l">
              <a:spcBef>
                <a:spcPts val="0"/>
              </a:spcBef>
              <a:spcAft>
                <a:spcPts val="600"/>
              </a:spcAft>
            </a:pPr>
            <a:r>
              <a:rPr lang="zh-TW" altLang="en-US" sz="4000" dirty="0">
                <a:solidFill>
                  <a:srgbClr val="FF0000"/>
                </a:solidFill>
                <a:latin typeface="華康儷中黑(P)" panose="020B0500000000000000" pitchFamily="34" charset="-120"/>
                <a:ea typeface="華康儷中黑(P)" panose="020B0500000000000000" pitchFamily="34" charset="-120"/>
                <a:cs typeface="華康中黑體" panose="020B0509000000000000" pitchFamily="49" charset="-120"/>
              </a:rPr>
              <a:t>揀選了</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天主在祂的永恆計劃中</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都給了我們每人</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沒有例外</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一個重要和獨一無二的角色</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我們每人的表現</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latin typeface="華康儷中黑(P)" panose="020B0500000000000000" pitchFamily="34" charset="-120"/>
                <a:ea typeface="華康儷中黑(P)" panose="020B0500000000000000" pitchFamily="34" charset="-120"/>
                <a:cs typeface="華康中黑體" panose="020B0509000000000000" pitchFamily="49" charset="-120"/>
              </a:rPr>
              <a:t>都決定了整個演出的水準</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solidFill>
                  <a:srgbClr val="FF0000"/>
                </a:solidFill>
                <a:latin typeface="華康儷中黑(P)" panose="020B0500000000000000" pitchFamily="34" charset="-120"/>
                <a:ea typeface="華康儷中黑(P)" panose="020B0500000000000000" pitchFamily="34" charset="-120"/>
                <a:cs typeface="華康中黑體" panose="020B0509000000000000" pitchFamily="49" charset="-120"/>
              </a:rPr>
              <a:t>沒有配角</a:t>
            </a:r>
            <a:r>
              <a:rPr lang="en-US" altLang="zh-TW" sz="4000" dirty="0">
                <a:solidFill>
                  <a:srgbClr val="FF0000"/>
                </a:solidFill>
                <a:latin typeface="華康儷中黑(P)" panose="020B0500000000000000" pitchFamily="34" charset="-120"/>
                <a:ea typeface="華康儷中黑(P)" panose="020B0500000000000000" pitchFamily="34" charset="-120"/>
                <a:cs typeface="華康中黑體" panose="020B0509000000000000" pitchFamily="49" charset="-120"/>
              </a:rPr>
              <a:t>/</a:t>
            </a:r>
            <a:r>
              <a:rPr lang="zh-TW" altLang="en-US" sz="4000" dirty="0">
                <a:solidFill>
                  <a:srgbClr val="FF0000"/>
                </a:solidFill>
                <a:latin typeface="華康儷中黑(P)" panose="020B0500000000000000" pitchFamily="34" charset="-120"/>
                <a:ea typeface="華康儷中黑(P)" panose="020B0500000000000000" pitchFamily="34" charset="-120"/>
                <a:cs typeface="華康中黑體" panose="020B0509000000000000" pitchFamily="49" charset="-120"/>
              </a:rPr>
              <a:t>不用替身</a:t>
            </a:r>
            <a:r>
              <a:rPr lang="en-US" altLang="zh-TW" sz="4000" dirty="0">
                <a:latin typeface="華康儷中黑(P)" panose="020B0500000000000000" pitchFamily="34" charset="-120"/>
                <a:ea typeface="華康儷中黑(P)" panose="020B0500000000000000" pitchFamily="34" charset="-120"/>
                <a:cs typeface="華康中黑體" panose="020B0509000000000000" pitchFamily="49" charset="-120"/>
              </a:rPr>
              <a:t>.</a:t>
            </a:r>
          </a:p>
          <a:p>
            <a:pPr algn="l"/>
            <a:endParaRPr lang="zh-TW" altLang="en-US" dirty="0"/>
          </a:p>
        </p:txBody>
      </p:sp>
    </p:spTree>
    <p:extLst>
      <p:ext uri="{BB962C8B-B14F-4D97-AF65-F5344CB8AC3E}">
        <p14:creationId xmlns:p14="http://schemas.microsoft.com/office/powerpoint/2010/main" val="90530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9EB3909-2B2C-4BE7-8B40-57E7EA7CEE9A}"/>
              </a:ext>
            </a:extLst>
          </p:cNvPr>
          <p:cNvSpPr>
            <a:spLocks noGrp="1"/>
          </p:cNvSpPr>
          <p:nvPr>
            <p:ph type="subTitle" idx="1"/>
          </p:nvPr>
        </p:nvSpPr>
        <p:spPr>
          <a:xfrm>
            <a:off x="0" y="188640"/>
            <a:ext cx="9144000" cy="6552728"/>
          </a:xfrm>
        </p:spPr>
        <p:txBody>
          <a:bodyPr/>
          <a:lstStyle/>
          <a:p>
            <a:pPr marL="360000" indent="-457200" algn="l">
              <a:spcBef>
                <a:spcPts val="0"/>
              </a:spcBef>
              <a:spcAft>
                <a:spcPts val="0"/>
              </a:spcAft>
            </a:pPr>
            <a:r>
              <a:rPr lang="zh-TW" altLang="en-US" sz="4000" dirty="0">
                <a:ea typeface="華康正顏楷體W7(P)" panose="03000700000000000000" pitchFamily="66" charset="-120"/>
              </a:rPr>
              <a:t>耶穌囑咐他們在路上</a:t>
            </a:r>
            <a:r>
              <a:rPr lang="en-US" altLang="zh-TW" sz="4000" dirty="0">
                <a:ea typeface="華康正顏楷體W7(P)" panose="03000700000000000000" pitchFamily="66" charset="-120"/>
              </a:rPr>
              <a:t>,</a:t>
            </a:r>
            <a:r>
              <a:rPr lang="zh-TW" altLang="en-US" sz="4000" dirty="0">
                <a:solidFill>
                  <a:srgbClr val="FF0000"/>
                </a:solidFill>
                <a:ea typeface="華康正顏楷體W7(P)" panose="03000700000000000000" pitchFamily="66" charset="-120"/>
              </a:rPr>
              <a:t>除了一根棍杖外</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什麼也不要帶</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不要帶食物</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不要帶口袋</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也不要在腰帶裡帶銅錢</a:t>
            </a:r>
            <a:r>
              <a:rPr lang="en-US" altLang="zh-TW" sz="4000" dirty="0">
                <a:ea typeface="華康正顏楷體W7(P)" panose="03000700000000000000" pitchFamily="66" charset="-120"/>
              </a:rPr>
              <a:t>,</a:t>
            </a:r>
            <a:r>
              <a:rPr lang="zh-TW" altLang="en-US" sz="4000" dirty="0">
                <a:ea typeface="華康正顏楷體W7(P)" panose="03000700000000000000" pitchFamily="66" charset="-120"/>
              </a:rPr>
              <a:t>不要穿兩件內衣</a:t>
            </a:r>
            <a:r>
              <a:rPr lang="en-US" altLang="zh-TW" sz="4000" dirty="0">
                <a:ea typeface="華康正顏楷體W7(P)" panose="03000700000000000000" pitchFamily="66" charset="-120"/>
              </a:rPr>
              <a:t>.</a:t>
            </a:r>
          </a:p>
          <a:p>
            <a:pPr marL="360000" indent="-457200" algn="l">
              <a:lnSpc>
                <a:spcPts val="3200"/>
              </a:lnSpc>
              <a:spcBef>
                <a:spcPts val="0"/>
              </a:spcBef>
              <a:spcAft>
                <a:spcPts val="600"/>
              </a:spcAft>
            </a:pPr>
            <a:r>
              <a:rPr lang="en-US" altLang="zh-TW" sz="4000" dirty="0">
                <a:ea typeface="華康正顏楷體W7(P)" panose="03000700000000000000" pitchFamily="66" charset="-120"/>
              </a:rPr>
              <a:t>                             </a:t>
            </a:r>
            <a:r>
              <a:rPr lang="en-US" altLang="zh-TW" dirty="0">
                <a:ea typeface="華康正顏楷體W7(P)" panose="03000700000000000000" pitchFamily="66" charset="-120"/>
              </a:rPr>
              <a:t>(</a:t>
            </a:r>
            <a:r>
              <a:rPr lang="zh-TW" altLang="en-US" dirty="0">
                <a:ea typeface="華康正顏楷體W7(P)" panose="03000700000000000000" pitchFamily="66" charset="-120"/>
              </a:rPr>
              <a:t>瑪</a:t>
            </a:r>
            <a:r>
              <a:rPr lang="en-US" altLang="zh-TW" dirty="0">
                <a:ea typeface="華康正顏楷體W7(P)" panose="03000700000000000000" pitchFamily="66" charset="-120"/>
              </a:rPr>
              <a:t>10:10</a:t>
            </a:r>
            <a:r>
              <a:rPr lang="en-US" altLang="zh-TW" dirty="0">
                <a:ea typeface="華康正顏楷體W7(P)" panose="03000700000000000000" pitchFamily="66" charset="-120"/>
                <a:sym typeface="Wingdings" panose="05000000000000000000" pitchFamily="2" charset="2"/>
              </a:rPr>
              <a:t></a:t>
            </a:r>
            <a:r>
              <a:rPr lang="zh-TW" altLang="en-US" dirty="0">
                <a:solidFill>
                  <a:srgbClr val="FF0000"/>
                </a:solidFill>
                <a:ea typeface="華康正顏楷體W7(P)" panose="03000700000000000000" pitchFamily="66" charset="-120"/>
                <a:sym typeface="Wingdings" panose="05000000000000000000" pitchFamily="2" charset="2"/>
              </a:rPr>
              <a:t>也不要帶棍杖</a:t>
            </a:r>
            <a:r>
              <a:rPr lang="en-US" altLang="zh-TW" dirty="0">
                <a:ea typeface="華康正顏楷體W7(P)" panose="03000700000000000000" pitchFamily="66" charset="-120"/>
                <a:sym typeface="Wingdings" panose="05000000000000000000" pitchFamily="2" charset="2"/>
              </a:rPr>
              <a:t>)</a:t>
            </a:r>
            <a:endParaRPr lang="en-US" altLang="zh-TW" dirty="0">
              <a:ea typeface="華康正顏楷體W7(P)" panose="03000700000000000000" pitchFamily="66" charset="-120"/>
            </a:endParaRPr>
          </a:p>
          <a:p>
            <a:pPr marL="360000" indent="-457200" algn="l">
              <a:spcBef>
                <a:spcPts val="0"/>
              </a:spcBef>
              <a:spcAft>
                <a:spcPts val="600"/>
              </a:spcAft>
            </a:pPr>
            <a:r>
              <a:rPr lang="zh-TW" altLang="en-US" sz="4000" dirty="0">
                <a:highlight>
                  <a:srgbClr val="FFFF00"/>
                </a:highlight>
                <a:ea typeface="華康儷粗宋" panose="02020709000000000000" pitchFamily="49" charset="-120"/>
              </a:rPr>
              <a:t>傳福音不必靠外力</a:t>
            </a:r>
            <a:r>
              <a:rPr lang="en-US" altLang="zh-TW" sz="4000" dirty="0">
                <a:ea typeface="華康儷粗宋" panose="02020709000000000000" pitchFamily="49" charset="-120"/>
                <a:sym typeface="Wingdings" panose="05000000000000000000" pitchFamily="2" charset="2"/>
              </a:rPr>
              <a:t></a:t>
            </a:r>
            <a:r>
              <a:rPr lang="zh-TW" altLang="en-US" sz="4000" dirty="0">
                <a:ea typeface="華康儷粗宋" panose="02020709000000000000" pitchFamily="49" charset="-120"/>
                <a:sym typeface="Wingdings" panose="05000000000000000000" pitchFamily="2" charset="2"/>
              </a:rPr>
              <a:t>二毛子</a:t>
            </a:r>
            <a:r>
              <a:rPr lang="en-US" altLang="zh-TW" sz="4000" dirty="0">
                <a:ea typeface="華康儷粗宋" panose="02020709000000000000" pitchFamily="49" charset="-120"/>
                <a:sym typeface="Wingdings" panose="05000000000000000000" pitchFamily="2" charset="2"/>
              </a:rPr>
              <a:t>;</a:t>
            </a:r>
            <a:r>
              <a:rPr lang="zh-TW" altLang="en-US" sz="4000" dirty="0">
                <a:ea typeface="華康儷粗宋" panose="02020709000000000000" pitchFamily="49" charset="-120"/>
                <a:sym typeface="Wingdings" panose="05000000000000000000" pitchFamily="2" charset="2"/>
              </a:rPr>
              <a:t>麵粉</a:t>
            </a:r>
            <a:r>
              <a:rPr lang="en-US" altLang="zh-TW" sz="4000" dirty="0">
                <a:ea typeface="華康儷粗宋" panose="02020709000000000000" pitchFamily="49" charset="-120"/>
                <a:sym typeface="Wingdings" panose="05000000000000000000" pitchFamily="2" charset="2"/>
              </a:rPr>
              <a:t>;</a:t>
            </a:r>
            <a:r>
              <a:rPr lang="zh-TW" altLang="en-US" sz="4000" dirty="0">
                <a:ea typeface="華康儷粗宋" panose="02020709000000000000" pitchFamily="49" charset="-120"/>
                <a:sym typeface="Wingdings" panose="05000000000000000000" pitchFamily="2" charset="2"/>
              </a:rPr>
              <a:t>五分</a:t>
            </a:r>
            <a:r>
              <a:rPr lang="en-US" altLang="zh-TW" sz="4000" dirty="0">
                <a:ea typeface="華康儷粗宋" panose="02020709000000000000" pitchFamily="49" charset="-120"/>
                <a:sym typeface="Wingdings" panose="05000000000000000000" pitchFamily="2" charset="2"/>
              </a:rPr>
              <a:t>;</a:t>
            </a:r>
            <a:r>
              <a:rPr lang="zh-TW" altLang="en-US" sz="4000" dirty="0">
                <a:ea typeface="華康儷粗宋" panose="02020709000000000000" pitchFamily="49" charset="-120"/>
                <a:sym typeface="Wingdings" panose="05000000000000000000" pitchFamily="2" charset="2"/>
              </a:rPr>
              <a:t>墳場</a:t>
            </a:r>
            <a:r>
              <a:rPr lang="en-US" altLang="zh-TW" sz="4000" dirty="0">
                <a:ea typeface="華康儷粗宋" panose="02020709000000000000" pitchFamily="49" charset="-120"/>
                <a:sym typeface="Wingdings" panose="05000000000000000000" pitchFamily="2" charset="2"/>
              </a:rPr>
              <a:t>;</a:t>
            </a:r>
            <a:r>
              <a:rPr lang="zh-TW" altLang="en-US" sz="4000" dirty="0">
                <a:ea typeface="華康儷粗宋" panose="02020709000000000000" pitchFamily="49" charset="-120"/>
                <a:sym typeface="Wingdings" panose="05000000000000000000" pitchFamily="2" charset="2"/>
              </a:rPr>
              <a:t>留學</a:t>
            </a:r>
            <a:r>
              <a:rPr lang="en-US" altLang="zh-TW" sz="4000" dirty="0">
                <a:ea typeface="華康儷粗宋" panose="02020709000000000000" pitchFamily="49" charset="-120"/>
                <a:sym typeface="Wingdings" panose="05000000000000000000" pitchFamily="2" charset="2"/>
              </a:rPr>
              <a:t>……</a:t>
            </a:r>
            <a:endParaRPr lang="en-US" altLang="zh-TW" sz="4000" dirty="0">
              <a:ea typeface="華康儷粗宋" panose="02020709000000000000" pitchFamily="49" charset="-120"/>
            </a:endParaRPr>
          </a:p>
          <a:p>
            <a:pPr marL="360000" indent="-457200" algn="l">
              <a:spcBef>
                <a:spcPts val="0"/>
              </a:spcBef>
              <a:spcAft>
                <a:spcPts val="600"/>
              </a:spcAft>
            </a:pPr>
            <a:r>
              <a:rPr lang="zh-TW" altLang="en-US" sz="4000" dirty="0">
                <a:solidFill>
                  <a:srgbClr val="FF0000"/>
                </a:solidFill>
                <a:highlight>
                  <a:srgbClr val="FFFF00"/>
                </a:highlight>
                <a:ea typeface="華康儷粗宋" panose="02020709000000000000" pitchFamily="49" charset="-120"/>
              </a:rPr>
              <a:t>福音</a:t>
            </a:r>
            <a:r>
              <a:rPr lang="en-US" altLang="zh-TW" sz="4000" dirty="0">
                <a:highlight>
                  <a:srgbClr val="FFFF00"/>
                </a:highlight>
                <a:ea typeface="華康儷粗宋" panose="02020709000000000000" pitchFamily="49" charset="-120"/>
              </a:rPr>
              <a:t>=</a:t>
            </a:r>
            <a:r>
              <a:rPr lang="zh-TW" altLang="en-US" sz="4000" dirty="0">
                <a:highlight>
                  <a:srgbClr val="FFFF00"/>
                </a:highlight>
                <a:ea typeface="華康儷粗宋" panose="02020709000000000000" pitchFamily="49" charset="-120"/>
              </a:rPr>
              <a:t>神律</a:t>
            </a:r>
            <a:r>
              <a:rPr lang="en-US" altLang="zh-TW" sz="4000" dirty="0">
                <a:highlight>
                  <a:srgbClr val="FFFF00"/>
                </a:highlight>
                <a:ea typeface="華康儷粗宋" panose="02020709000000000000" pitchFamily="49" charset="-120"/>
              </a:rPr>
              <a:t>=</a:t>
            </a:r>
            <a:r>
              <a:rPr lang="zh-TW" altLang="en-US" sz="4000" dirty="0">
                <a:highlight>
                  <a:srgbClr val="FFFF00"/>
                </a:highlight>
                <a:ea typeface="華康儷粗宋" panose="02020709000000000000" pitchFamily="49" charset="-120"/>
              </a:rPr>
              <a:t>自然律</a:t>
            </a:r>
            <a:r>
              <a:rPr lang="en-US" altLang="zh-TW" sz="4000" dirty="0">
                <a:highlight>
                  <a:srgbClr val="FFFF00"/>
                </a:highlight>
                <a:ea typeface="華康儷粗宋" panose="02020709000000000000" pitchFamily="49" charset="-120"/>
              </a:rPr>
              <a:t>=</a:t>
            </a:r>
            <a:r>
              <a:rPr lang="zh-TW" altLang="en-US" sz="4000" dirty="0">
                <a:solidFill>
                  <a:srgbClr val="FF0000"/>
                </a:solidFill>
                <a:highlight>
                  <a:srgbClr val="FFFF00"/>
                </a:highlight>
                <a:ea typeface="華康儷粗宋" panose="02020709000000000000" pitchFamily="49" charset="-120"/>
              </a:rPr>
              <a:t>生命律</a:t>
            </a:r>
            <a:r>
              <a:rPr lang="en-US" altLang="zh-TW" sz="4000" dirty="0">
                <a:solidFill>
                  <a:srgbClr val="FF0000"/>
                </a:solidFill>
                <a:ea typeface="華康儷粗宋" panose="02020709000000000000" pitchFamily="49" charset="-120"/>
              </a:rPr>
              <a:t>: </a:t>
            </a:r>
            <a:r>
              <a:rPr lang="zh-TW" altLang="en-US" sz="4000" dirty="0">
                <a:ea typeface="華康儷粗宋" panose="02020709000000000000" pitchFamily="49" charset="-120"/>
              </a:rPr>
              <a:t>源自內在的本質</a:t>
            </a:r>
            <a:r>
              <a:rPr lang="en-US" altLang="zh-TW" sz="4000" dirty="0">
                <a:ea typeface="華康儷粗宋" panose="02020709000000000000" pitchFamily="49" charset="-120"/>
              </a:rPr>
              <a:t>,</a:t>
            </a:r>
            <a:r>
              <a:rPr lang="zh-TW" altLang="en-US" sz="4000" dirty="0">
                <a:ea typeface="華康儷粗宋" panose="02020709000000000000" pitchFamily="49" charset="-120"/>
              </a:rPr>
              <a:t>不受外物操控</a:t>
            </a:r>
            <a:r>
              <a:rPr lang="en-US" altLang="zh-TW" sz="4000" dirty="0">
                <a:ea typeface="華康儷粗宋" panose="02020709000000000000" pitchFamily="49" charset="-120"/>
              </a:rPr>
              <a:t>.</a:t>
            </a:r>
            <a:r>
              <a:rPr lang="zh-TW" altLang="en-US" sz="4000" dirty="0">
                <a:solidFill>
                  <a:srgbClr val="FF0000"/>
                </a:solidFill>
                <a:ea typeface="華康儷粗宋" panose="02020709000000000000" pitchFamily="49" charset="-120"/>
              </a:rPr>
              <a:t>天行有常</a:t>
            </a:r>
            <a:r>
              <a:rPr lang="en-US" altLang="zh-TW" sz="4000" dirty="0">
                <a:solidFill>
                  <a:srgbClr val="FF0000"/>
                </a:solidFill>
                <a:ea typeface="華康儷粗宋" panose="02020709000000000000" pitchFamily="49" charset="-120"/>
              </a:rPr>
              <a:t>,</a:t>
            </a:r>
            <a:r>
              <a:rPr lang="zh-TW" altLang="en-US" sz="4000" dirty="0">
                <a:solidFill>
                  <a:srgbClr val="FF0000"/>
                </a:solidFill>
                <a:ea typeface="華康儷粗宋" panose="02020709000000000000" pitchFamily="49" charset="-120"/>
              </a:rPr>
              <a:t>不為堯存不為桀亡</a:t>
            </a:r>
            <a:r>
              <a:rPr lang="en-US" altLang="zh-TW" sz="4000" dirty="0">
                <a:solidFill>
                  <a:srgbClr val="FF0000"/>
                </a:solidFill>
                <a:ea typeface="華康儷粗宋" panose="02020709000000000000" pitchFamily="49" charset="-120"/>
              </a:rPr>
              <a:t>;</a:t>
            </a:r>
            <a:r>
              <a:rPr lang="zh-TW" altLang="en-US" sz="4000" dirty="0">
                <a:solidFill>
                  <a:srgbClr val="FF0000"/>
                </a:solidFill>
                <a:ea typeface="華康儷粗宋" panose="02020709000000000000" pitchFamily="49" charset="-120"/>
              </a:rPr>
              <a:t>應之以治則吉</a:t>
            </a:r>
            <a:r>
              <a:rPr lang="en-US" altLang="zh-TW" sz="4000" dirty="0">
                <a:solidFill>
                  <a:srgbClr val="FF0000"/>
                </a:solidFill>
                <a:ea typeface="華康儷粗宋" panose="02020709000000000000" pitchFamily="49" charset="-120"/>
              </a:rPr>
              <a:t>,</a:t>
            </a:r>
            <a:r>
              <a:rPr lang="zh-TW" altLang="en-US" sz="4000" dirty="0">
                <a:solidFill>
                  <a:srgbClr val="FF0000"/>
                </a:solidFill>
                <a:ea typeface="華康儷粗宋" panose="02020709000000000000" pitchFamily="49" charset="-120"/>
              </a:rPr>
              <a:t>應之以亂則凶</a:t>
            </a:r>
            <a:r>
              <a:rPr lang="en-US" altLang="zh-TW" sz="4000" dirty="0">
                <a:solidFill>
                  <a:srgbClr val="FF0000"/>
                </a:solidFill>
                <a:ea typeface="華康儷粗宋" panose="02020709000000000000" pitchFamily="49" charset="-120"/>
              </a:rPr>
              <a:t>.</a:t>
            </a:r>
          </a:p>
          <a:p>
            <a:pPr marL="360000" indent="-457200" algn="l">
              <a:spcBef>
                <a:spcPts val="0"/>
              </a:spcBef>
              <a:spcAft>
                <a:spcPts val="600"/>
              </a:spcAft>
            </a:pPr>
            <a:r>
              <a:rPr lang="en-US" altLang="zh-TW" sz="4000" dirty="0">
                <a:solidFill>
                  <a:srgbClr val="FF0000"/>
                </a:solidFill>
                <a:ea typeface="華康儷粗宋" panose="02020709000000000000" pitchFamily="49" charset="-120"/>
                <a:sym typeface="Wingdings" panose="05000000000000000000" pitchFamily="2" charset="2"/>
              </a:rPr>
              <a:t>    </a:t>
            </a:r>
            <a:r>
              <a:rPr lang="zh-TW" altLang="en-US" sz="4000" dirty="0">
                <a:solidFill>
                  <a:srgbClr val="FFFFFF"/>
                </a:solidFill>
                <a:highlight>
                  <a:srgbClr val="FF0000"/>
                </a:highlight>
                <a:ea typeface="華康儷粗宋" panose="02020709000000000000" pitchFamily="49" charset="-120"/>
              </a:rPr>
              <a:t>福音啟示了宇宙和生命的規律</a:t>
            </a:r>
          </a:p>
          <a:p>
            <a:pPr algn="l"/>
            <a:endParaRPr lang="zh-TW" altLang="en-US" dirty="0"/>
          </a:p>
        </p:txBody>
      </p:sp>
    </p:spTree>
    <p:extLst>
      <p:ext uri="{BB962C8B-B14F-4D97-AF65-F5344CB8AC3E}">
        <p14:creationId xmlns:p14="http://schemas.microsoft.com/office/powerpoint/2010/main" val="63046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spcAft>
                <a:spcPts val="600"/>
              </a:spcAft>
            </a:pPr>
            <a:r>
              <a:rPr lang="zh-TW" altLang="en-US" sz="4000" dirty="0">
                <a:ea typeface="華康儷中黑" panose="020B0509000000000000" pitchFamily="49" charset="-120"/>
              </a:rPr>
              <a:t>我是一個</a:t>
            </a:r>
            <a:r>
              <a:rPr lang="zh-TW" altLang="en-US" sz="4000" dirty="0">
                <a:solidFill>
                  <a:srgbClr val="FF0000"/>
                </a:solidFill>
                <a:ea typeface="華康儷中黑" panose="020B0509000000000000" pitchFamily="49" charset="-120"/>
              </a:rPr>
              <a:t>鄉下人</a:t>
            </a:r>
            <a:r>
              <a:rPr lang="en-US" altLang="zh-TW" sz="4000" dirty="0">
                <a:ea typeface="華康儷中黑" panose="020B0509000000000000" pitchFamily="49" charset="-120"/>
              </a:rPr>
              <a:t>;</a:t>
            </a:r>
            <a:r>
              <a:rPr lang="zh-TW" altLang="en-US" sz="4000" dirty="0">
                <a:ea typeface="華康儷中黑" panose="020B0509000000000000" pitchFamily="49" charset="-120"/>
              </a:rPr>
              <a:t>先父徐麟祥從廣東省東莞縣移居香港</a:t>
            </a:r>
            <a:r>
              <a:rPr lang="en-US" altLang="zh-TW" sz="4000" dirty="0">
                <a:ea typeface="華康儷中黑" panose="020B0509000000000000" pitchFamily="49" charset="-120"/>
              </a:rPr>
              <a:t>,</a:t>
            </a:r>
            <a:r>
              <a:rPr lang="zh-TW" altLang="en-US" sz="4000" dirty="0">
                <a:ea typeface="華康儷中黑" panose="020B0509000000000000" pitchFamily="49" charset="-120"/>
              </a:rPr>
              <a:t>和家母陳肖珍結婚</a:t>
            </a:r>
            <a:r>
              <a:rPr lang="en-US" altLang="zh-TW" sz="4000" dirty="0">
                <a:ea typeface="華康儷中黑" panose="020B0509000000000000" pitchFamily="49" charset="-120"/>
              </a:rPr>
              <a:t>,</a:t>
            </a:r>
            <a:r>
              <a:rPr lang="zh-TW" altLang="en-US" sz="4000" dirty="0">
                <a:ea typeface="華康儷中黑" panose="020B0509000000000000" pitchFamily="49" charset="-120"/>
              </a:rPr>
              <a:t>於</a:t>
            </a:r>
            <a:r>
              <a:rPr lang="en-US" altLang="zh-TW" sz="4000" dirty="0">
                <a:ea typeface="華康儷中黑" panose="020B0509000000000000" pitchFamily="49" charset="-120"/>
              </a:rPr>
              <a:t>1943</a:t>
            </a:r>
            <a:r>
              <a:rPr lang="zh-TW" altLang="en-US" sz="4000" dirty="0">
                <a:ea typeface="華康儷中黑" panose="020B0509000000000000" pitchFamily="49" charset="-120"/>
              </a:rPr>
              <a:t>年第二次世界大戰時在大澳生了我</a:t>
            </a:r>
            <a:r>
              <a:rPr lang="en-US" altLang="zh-TW" sz="4000" dirty="0">
                <a:ea typeface="華康儷中黑" panose="020B0509000000000000" pitchFamily="49" charset="-120"/>
              </a:rPr>
              <a:t>. </a:t>
            </a:r>
          </a:p>
          <a:p>
            <a:pPr>
              <a:spcBef>
                <a:spcPts val="0"/>
              </a:spcBef>
            </a:pPr>
            <a:r>
              <a:rPr lang="en-US" altLang="zh-TW" sz="4000" dirty="0">
                <a:solidFill>
                  <a:srgbClr val="FF0000"/>
                </a:solidFill>
                <a:ea typeface="華康儷中黑" panose="020B0509000000000000" pitchFamily="49" charset="-120"/>
              </a:rPr>
              <a:t>I was a country boy who grew up in a rural backwater</a:t>
            </a:r>
            <a:r>
              <a:rPr lang="en-US" altLang="zh-TW" sz="4000" dirty="0">
                <a:ea typeface="華康儷中黑" panose="020B0509000000000000" pitchFamily="49" charset="-120"/>
              </a:rPr>
              <a:t>. My late father, Xu </a:t>
            </a:r>
            <a:r>
              <a:rPr lang="en-US" altLang="zh-TW" sz="4000" dirty="0" err="1">
                <a:ea typeface="華康儷中黑" panose="020B0509000000000000" pitchFamily="49" charset="-120"/>
              </a:rPr>
              <a:t>Linxiang</a:t>
            </a:r>
            <a:r>
              <a:rPr lang="en-US" altLang="zh-TW" sz="4000" dirty="0">
                <a:ea typeface="華康儷中黑" panose="020B0509000000000000" pitchFamily="49" charset="-120"/>
              </a:rPr>
              <a:t>, moved from Dongguan County in Guangdong Province to Hong Kong, where he married my mother, Chen </a:t>
            </a:r>
            <a:r>
              <a:rPr lang="en-US" altLang="zh-TW" sz="4000" dirty="0" err="1">
                <a:ea typeface="華康儷中黑" panose="020B0509000000000000" pitchFamily="49" charset="-120"/>
              </a:rPr>
              <a:t>Xiaozhen</a:t>
            </a:r>
            <a:r>
              <a:rPr lang="en-US" altLang="zh-TW" sz="4000" dirty="0">
                <a:ea typeface="華康儷中黑" panose="020B0509000000000000" pitchFamily="49" charset="-120"/>
              </a:rPr>
              <a:t>. I was born in Tai O in 1943 during World War II. </a:t>
            </a:r>
          </a:p>
        </p:txBody>
      </p:sp>
    </p:spTree>
    <p:extLst>
      <p:ext uri="{BB962C8B-B14F-4D97-AF65-F5344CB8AC3E}">
        <p14:creationId xmlns:p14="http://schemas.microsoft.com/office/powerpoint/2010/main" val="1838406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pPr>
            <a:r>
              <a:rPr lang="zh-TW" altLang="en-US" sz="4000" dirty="0">
                <a:ea typeface="華康儷中黑" panose="020B0509000000000000" pitchFamily="49" charset="-120"/>
              </a:rPr>
              <a:t>先父在我九歲時去世</a:t>
            </a:r>
            <a:r>
              <a:rPr lang="en-US" altLang="zh-TW" sz="4000" dirty="0">
                <a:ea typeface="華康儷中黑" panose="020B0509000000000000" pitchFamily="49" charset="-120"/>
              </a:rPr>
              <a:t>,</a:t>
            </a:r>
            <a:r>
              <a:rPr lang="zh-TW" altLang="en-US" sz="4000" dirty="0">
                <a:ea typeface="華康儷中黑" panose="020B0509000000000000" pitchFamily="49" charset="-120"/>
              </a:rPr>
              <a:t>留下母親</a:t>
            </a:r>
            <a:r>
              <a:rPr lang="en-US" altLang="zh-TW" sz="4000" dirty="0">
                <a:ea typeface="華康儷中黑" panose="020B0509000000000000" pitchFamily="49" charset="-120"/>
              </a:rPr>
              <a:t>,</a:t>
            </a:r>
          </a:p>
          <a:p>
            <a:pPr>
              <a:spcBef>
                <a:spcPts val="0"/>
              </a:spcBef>
            </a:pPr>
            <a:r>
              <a:rPr lang="zh-TW" altLang="en-US" sz="4000" dirty="0">
                <a:ea typeface="華康儷中黑" panose="020B0509000000000000" pitchFamily="49" charset="-120"/>
              </a:rPr>
              <a:t>七歲的妹妹笑芳</a:t>
            </a:r>
            <a:r>
              <a:rPr lang="en-US" altLang="zh-TW" sz="4000" dirty="0">
                <a:ea typeface="華康儷中黑" panose="020B0509000000000000" pitchFamily="49" charset="-120"/>
              </a:rPr>
              <a:t>,</a:t>
            </a:r>
            <a:r>
              <a:rPr lang="zh-TW" altLang="en-US" sz="4000" dirty="0">
                <a:ea typeface="華康儷中黑" panose="020B0509000000000000" pitchFamily="49" charset="-120"/>
              </a:rPr>
              <a:t>和兩歲的妹妹笑琼</a:t>
            </a:r>
            <a:r>
              <a:rPr lang="en-US" altLang="zh-TW" sz="4000" dirty="0">
                <a:ea typeface="華康儷中黑" panose="020B0509000000000000" pitchFamily="49" charset="-120"/>
              </a:rPr>
              <a:t>;</a:t>
            </a:r>
          </a:p>
          <a:p>
            <a:pPr>
              <a:spcBef>
                <a:spcPts val="0"/>
              </a:spcBef>
            </a:pPr>
            <a:r>
              <a:rPr lang="zh-TW" altLang="en-US" sz="4000" dirty="0">
                <a:solidFill>
                  <a:srgbClr val="FF0000"/>
                </a:solidFill>
                <a:ea typeface="華康儷中黑" panose="020B0509000000000000" pitchFamily="49" charset="-120"/>
              </a:rPr>
              <a:t>我是家中的唯一男孩</a:t>
            </a:r>
            <a:r>
              <a:rPr lang="en-US" altLang="zh-TW" sz="4000" dirty="0">
                <a:ea typeface="華康儷中黑" panose="020B0509000000000000" pitchFamily="49" charset="-120"/>
              </a:rPr>
              <a:t>. </a:t>
            </a:r>
          </a:p>
          <a:p>
            <a:pPr>
              <a:spcBef>
                <a:spcPts val="0"/>
              </a:spcBef>
            </a:pPr>
            <a:r>
              <a:rPr lang="en-US" altLang="zh-TW" sz="4400" dirty="0">
                <a:ea typeface="華康儷中黑" panose="020B0509000000000000" pitchFamily="49" charset="-120"/>
              </a:rPr>
              <a:t>My father passed away when I was nine, leaving behind my mother, my younger sister </a:t>
            </a:r>
            <a:r>
              <a:rPr lang="en-US" altLang="zh-TW" sz="4400" dirty="0" err="1">
                <a:ea typeface="華康儷中黑" panose="020B0509000000000000" pitchFamily="49" charset="-120"/>
              </a:rPr>
              <a:t>Xiaofang</a:t>
            </a:r>
            <a:r>
              <a:rPr lang="en-US" altLang="zh-TW" sz="4400" dirty="0">
                <a:ea typeface="華康儷中黑" panose="020B0509000000000000" pitchFamily="49" charset="-120"/>
              </a:rPr>
              <a:t>, who was seven, and my youngest sister </a:t>
            </a:r>
            <a:r>
              <a:rPr lang="en-US" altLang="zh-TW" sz="4400" dirty="0" err="1">
                <a:ea typeface="華康儷中黑" panose="020B0509000000000000" pitchFamily="49" charset="-120"/>
              </a:rPr>
              <a:t>Xiaoqiong</a:t>
            </a:r>
            <a:r>
              <a:rPr lang="en-US" altLang="zh-TW" sz="4400" dirty="0">
                <a:ea typeface="華康儷中黑" panose="020B0509000000000000" pitchFamily="49" charset="-120"/>
              </a:rPr>
              <a:t>, who was two. </a:t>
            </a:r>
          </a:p>
          <a:p>
            <a:pPr>
              <a:spcBef>
                <a:spcPts val="0"/>
              </a:spcBef>
            </a:pPr>
            <a:r>
              <a:rPr lang="en-US" altLang="zh-TW" sz="4400" dirty="0">
                <a:solidFill>
                  <a:srgbClr val="FF0000"/>
                </a:solidFill>
                <a:ea typeface="華康儷中黑" panose="020B0509000000000000" pitchFamily="49" charset="-120"/>
              </a:rPr>
              <a:t>I was the only son in the family</a:t>
            </a:r>
            <a:r>
              <a:rPr lang="en-US" altLang="zh-TW" sz="4400" dirty="0">
                <a:ea typeface="華康儷中黑" panose="020B0509000000000000" pitchFamily="49" charset="-120"/>
              </a:rPr>
              <a:t>. </a:t>
            </a:r>
          </a:p>
        </p:txBody>
      </p:sp>
    </p:spTree>
    <p:extLst>
      <p:ext uri="{BB962C8B-B14F-4D97-AF65-F5344CB8AC3E}">
        <p14:creationId xmlns:p14="http://schemas.microsoft.com/office/powerpoint/2010/main" val="2330268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pPr>
            <a:r>
              <a:rPr lang="zh-TW" altLang="en-US" sz="4800" dirty="0">
                <a:ea typeface="華康儷中黑" panose="020B0509000000000000" pitchFamily="49" charset="-120"/>
              </a:rPr>
              <a:t>我們</a:t>
            </a:r>
            <a:r>
              <a:rPr lang="zh-TW" altLang="en-US" sz="4800" dirty="0">
                <a:solidFill>
                  <a:srgbClr val="FF0000"/>
                </a:solidFill>
                <a:ea typeface="華康儷中黑" panose="020B0509000000000000" pitchFamily="49" charset="-120"/>
              </a:rPr>
              <a:t>全家拜神</a:t>
            </a:r>
            <a:r>
              <a:rPr lang="en-US" altLang="zh-TW" sz="4800" dirty="0">
                <a:ea typeface="華康儷中黑" panose="020B0509000000000000" pitchFamily="49" charset="-120"/>
              </a:rPr>
              <a:t>;</a:t>
            </a:r>
            <a:r>
              <a:rPr lang="zh-TW" altLang="en-US" sz="4800" dirty="0">
                <a:ea typeface="華康儷中黑" panose="020B0509000000000000" pitchFamily="49" charset="-120"/>
              </a:rPr>
              <a:t>但我今日的信仰和聖召</a:t>
            </a:r>
            <a:r>
              <a:rPr lang="en-US" altLang="zh-TW" sz="4800" dirty="0">
                <a:ea typeface="華康儷中黑" panose="020B0509000000000000" pitchFamily="49" charset="-120"/>
              </a:rPr>
              <a:t>,</a:t>
            </a:r>
            <a:r>
              <a:rPr lang="zh-TW" altLang="en-US" sz="4800" dirty="0">
                <a:ea typeface="華康儷中黑" panose="020B0509000000000000" pitchFamily="49" charset="-120"/>
              </a:rPr>
              <a:t>卻似乎就在這裡奠下了最初</a:t>
            </a:r>
            <a:r>
              <a:rPr lang="en-US" altLang="zh-TW" sz="4800" dirty="0">
                <a:ea typeface="華康儷中黑" panose="020B0509000000000000" pitchFamily="49" charset="-120"/>
              </a:rPr>
              <a:t>,</a:t>
            </a:r>
            <a:r>
              <a:rPr lang="zh-TW" altLang="en-US" sz="4800" dirty="0">
                <a:ea typeface="華康儷中黑" panose="020B0509000000000000" pitchFamily="49" charset="-120"/>
              </a:rPr>
              <a:t>也是</a:t>
            </a:r>
            <a:r>
              <a:rPr lang="zh-TW" altLang="en-US" sz="4800" dirty="0">
                <a:solidFill>
                  <a:srgbClr val="FF0000"/>
                </a:solidFill>
                <a:ea typeface="華康儷中黑" panose="020B0509000000000000" pitchFamily="49" charset="-120"/>
              </a:rPr>
              <a:t>最重要的基石</a:t>
            </a:r>
            <a:r>
              <a:rPr lang="en-US" altLang="zh-TW" sz="4800" dirty="0">
                <a:ea typeface="華康儷中黑" panose="020B0509000000000000" pitchFamily="49" charset="-120"/>
              </a:rPr>
              <a:t>.</a:t>
            </a:r>
          </a:p>
          <a:p>
            <a:pPr>
              <a:spcBef>
                <a:spcPts val="0"/>
              </a:spcBef>
            </a:pPr>
            <a:r>
              <a:rPr lang="en-US" altLang="zh-TW" sz="4800" spc="-100" dirty="0">
                <a:ea typeface="華康儷中黑" panose="020B0509000000000000" pitchFamily="49" charset="-120"/>
              </a:rPr>
              <a:t>Our family practiced </a:t>
            </a:r>
            <a:r>
              <a:rPr lang="en-US" altLang="zh-TW" sz="4800" spc="-100" dirty="0">
                <a:solidFill>
                  <a:srgbClr val="FF0000"/>
                </a:solidFill>
                <a:ea typeface="華康儷中黑" panose="020B0509000000000000" pitchFamily="49" charset="-120"/>
              </a:rPr>
              <a:t>ancestor worship</a:t>
            </a:r>
            <a:r>
              <a:rPr lang="en-US" altLang="zh-TW" sz="4800" spc="-100" dirty="0">
                <a:ea typeface="華康儷中黑" panose="020B0509000000000000" pitchFamily="49" charset="-120"/>
              </a:rPr>
              <a:t>, it was likely that the roots of my faith and priestly vocation first took hold because of that </a:t>
            </a:r>
            <a:r>
              <a:rPr lang="en-US" altLang="zh-TW" sz="4800" spc="-100" dirty="0">
                <a:solidFill>
                  <a:srgbClr val="FF0000"/>
                </a:solidFill>
                <a:ea typeface="華康儷中黑" panose="020B0509000000000000" pitchFamily="49" charset="-120"/>
              </a:rPr>
              <a:t>early introduction to the divine</a:t>
            </a:r>
            <a:r>
              <a:rPr lang="en-US" altLang="zh-TW" sz="4800" spc="-100" dirty="0">
                <a:ea typeface="華康儷中黑" panose="020B0509000000000000" pitchFamily="49" charset="-120"/>
              </a:rPr>
              <a:t>.</a:t>
            </a:r>
          </a:p>
        </p:txBody>
      </p:sp>
    </p:spTree>
    <p:extLst>
      <p:ext uri="{BB962C8B-B14F-4D97-AF65-F5344CB8AC3E}">
        <p14:creationId xmlns:p14="http://schemas.microsoft.com/office/powerpoint/2010/main" val="2465921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r>
              <a:rPr lang="en-US" altLang="zh-TW" sz="4800" kern="100" dirty="0">
                <a:solidFill>
                  <a:srgbClr val="000000"/>
                </a:solidFill>
                <a:effectLst/>
                <a:ea typeface="華康儷中黑" panose="020B0509000000000000" pitchFamily="49" charset="-120"/>
                <a:cs typeface="Calibri" panose="020F0502020204030204" pitchFamily="34" charset="0"/>
              </a:rPr>
              <a:t>1943</a:t>
            </a:r>
            <a:r>
              <a:rPr lang="zh-TW" altLang="zh-TW" sz="4800" kern="100" dirty="0">
                <a:solidFill>
                  <a:srgbClr val="000000"/>
                </a:solidFill>
                <a:effectLst/>
                <a:ea typeface="華康儷中黑" panose="020B0509000000000000" pitchFamily="49" charset="-120"/>
                <a:cs typeface="Calibri" panose="020F0502020204030204" pitchFamily="34" charset="0"/>
              </a:rPr>
              <a:t>年代的大澳</a:t>
            </a:r>
            <a:r>
              <a:rPr lang="en-US" altLang="zh-TW" sz="4800" kern="100" dirty="0">
                <a:solidFill>
                  <a:srgbClr val="000000"/>
                </a:solidFill>
                <a:effectLst/>
                <a:ea typeface="華康儷中黑" panose="020B0509000000000000" pitchFamily="49" charset="-120"/>
                <a:cs typeface="Calibri" panose="020F0502020204030204" pitchFamily="34" charset="0"/>
              </a:rPr>
              <a:t>,</a:t>
            </a:r>
            <a:r>
              <a:rPr lang="zh-TW" altLang="zh-TW" sz="4800" kern="100" dirty="0">
                <a:solidFill>
                  <a:srgbClr val="000000"/>
                </a:solidFill>
                <a:effectLst/>
                <a:ea typeface="華康儷中黑" panose="020B0509000000000000" pitchFamily="49" charset="-120"/>
                <a:cs typeface="Calibri" panose="020F0502020204030204" pitchFamily="34" charset="0"/>
              </a:rPr>
              <a:t>是一個沒有自來水</a:t>
            </a:r>
            <a:r>
              <a:rPr lang="en-US" altLang="zh-TW" sz="4800" kern="100" dirty="0">
                <a:solidFill>
                  <a:srgbClr val="000000"/>
                </a:solidFill>
                <a:effectLst/>
                <a:ea typeface="華康儷中黑" panose="020B0509000000000000" pitchFamily="49" charset="-120"/>
                <a:cs typeface="Calibri" panose="020F0502020204030204" pitchFamily="34" charset="0"/>
              </a:rPr>
              <a:t>,</a:t>
            </a:r>
            <a:r>
              <a:rPr lang="zh-TW" altLang="zh-TW" sz="4800" kern="100" dirty="0">
                <a:solidFill>
                  <a:srgbClr val="000000"/>
                </a:solidFill>
                <a:effectLst/>
                <a:ea typeface="華康儷中黑" panose="020B0509000000000000" pitchFamily="49" charset="-120"/>
                <a:cs typeface="Calibri" panose="020F0502020204030204" pitchFamily="34" charset="0"/>
              </a:rPr>
              <a:t>沒有電的小鄉村</a:t>
            </a:r>
            <a:r>
              <a:rPr lang="en-US" altLang="zh-TW" sz="4800" kern="100" dirty="0">
                <a:solidFill>
                  <a:srgbClr val="000000"/>
                </a:solidFill>
                <a:effectLst/>
                <a:ea typeface="華康儷中黑" panose="020B0509000000000000" pitchFamily="49" charset="-120"/>
                <a:cs typeface="Calibri" panose="020F0502020204030204" pitchFamily="34" charset="0"/>
              </a:rPr>
              <a:t>;</a:t>
            </a:r>
            <a:r>
              <a:rPr lang="zh-TW" altLang="zh-TW" sz="4800" kern="100" dirty="0">
                <a:solidFill>
                  <a:srgbClr val="000000"/>
                </a:solidFill>
                <a:effectLst/>
                <a:ea typeface="華康儷中黑" panose="020B0509000000000000" pitchFamily="49" charset="-120"/>
                <a:cs typeface="Calibri" panose="020F0502020204030204" pitchFamily="34" charset="0"/>
              </a:rPr>
              <a:t>正是這片乾淨的樂土</a:t>
            </a:r>
            <a:r>
              <a:rPr lang="en-US" altLang="zh-TW" sz="4800" kern="100" dirty="0">
                <a:solidFill>
                  <a:srgbClr val="000000"/>
                </a:solidFill>
                <a:effectLst/>
                <a:ea typeface="華康儷中黑" panose="020B0509000000000000" pitchFamily="49" charset="-120"/>
                <a:cs typeface="Calibri" panose="020F0502020204030204" pitchFamily="34" charset="0"/>
              </a:rPr>
              <a:t>,</a:t>
            </a:r>
            <a:r>
              <a:rPr lang="zh-TW" altLang="zh-TW" sz="4800" kern="100" dirty="0">
                <a:solidFill>
                  <a:srgbClr val="000000"/>
                </a:solidFill>
                <a:effectLst/>
                <a:ea typeface="華康儷中黑" panose="020B0509000000000000" pitchFamily="49" charset="-120"/>
                <a:cs typeface="Calibri" panose="020F0502020204030204" pitchFamily="34" charset="0"/>
              </a:rPr>
              <a:t>塑造了我的</a:t>
            </a:r>
            <a:r>
              <a:rPr lang="zh-TW" altLang="zh-TW" sz="4800" kern="100" dirty="0">
                <a:solidFill>
                  <a:srgbClr val="FF0000"/>
                </a:solidFill>
                <a:effectLst/>
                <a:ea typeface="華康儷中黑" panose="020B0509000000000000" pitchFamily="49" charset="-120"/>
                <a:cs typeface="Calibri" panose="020F0502020204030204" pitchFamily="34" charset="0"/>
              </a:rPr>
              <a:t>綠色性格</a:t>
            </a:r>
            <a:r>
              <a:rPr lang="en-US" altLang="zh-TW" sz="4800" kern="100" dirty="0">
                <a:solidFill>
                  <a:srgbClr val="000000"/>
                </a:solidFill>
                <a:effectLst/>
                <a:ea typeface="華康儷中黑" panose="020B0509000000000000" pitchFamily="49" charset="-120"/>
                <a:cs typeface="Calibri" panose="020F0502020204030204" pitchFamily="34" charset="0"/>
              </a:rPr>
              <a:t>.</a:t>
            </a:r>
            <a:endParaRPr lang="zh-TW" altLang="zh-TW" sz="4800" kern="100" dirty="0">
              <a:effectLst/>
              <a:ea typeface="華康儷中黑" panose="020B0509000000000000" pitchFamily="49" charset="-120"/>
              <a:cs typeface="Times New Roman" panose="02020603050405020304" pitchFamily="18" charset="0"/>
            </a:endParaRPr>
          </a:p>
          <a:p>
            <a:r>
              <a:rPr lang="en-US" altLang="zh-TW" sz="4800" kern="100" spc="-100" dirty="0">
                <a:solidFill>
                  <a:srgbClr val="000000"/>
                </a:solidFill>
                <a:effectLst/>
                <a:ea typeface="華康儷中黑" panose="020B0509000000000000" pitchFamily="49" charset="-120"/>
                <a:cs typeface="Calibri" panose="020F0502020204030204" pitchFamily="34" charset="0"/>
              </a:rPr>
              <a:t>Tai O of the 1940s was a small village without running water or electricity; it was this clean and idyllic land that shaped </a:t>
            </a:r>
            <a:r>
              <a:rPr lang="en-US" altLang="zh-TW" sz="4800" kern="100" spc="-100" dirty="0">
                <a:solidFill>
                  <a:srgbClr val="FF0000"/>
                </a:solidFill>
                <a:effectLst/>
                <a:ea typeface="華康儷中黑" panose="020B0509000000000000" pitchFamily="49" charset="-120"/>
                <a:cs typeface="Calibri" panose="020F0502020204030204" pitchFamily="34" charset="0"/>
              </a:rPr>
              <a:t>my 'green' </a:t>
            </a:r>
            <a:r>
              <a:rPr lang="en-US" altLang="zh-TW" sz="4000" kern="100" spc="-100" dirty="0">
                <a:solidFill>
                  <a:srgbClr val="FF0000"/>
                </a:solidFill>
                <a:effectLst/>
                <a:ea typeface="華康儷中黑" panose="020B0509000000000000" pitchFamily="49" charset="-120"/>
                <a:cs typeface="Calibri" panose="020F0502020204030204" pitchFamily="34" charset="0"/>
              </a:rPr>
              <a:t>(</a:t>
            </a:r>
            <a:r>
              <a:rPr lang="en-US" altLang="zh-TW" sz="4000" kern="100" spc="-100" dirty="0">
                <a:solidFill>
                  <a:srgbClr val="FF0000"/>
                </a:solidFill>
                <a:effectLst/>
                <a:highlight>
                  <a:srgbClr val="FFFF00"/>
                </a:highlight>
                <a:ea typeface="華康儷中黑" panose="020B0509000000000000" pitchFamily="49" charset="-120"/>
                <a:cs typeface="Calibri" panose="020F0502020204030204" pitchFamily="34" charset="0"/>
              </a:rPr>
              <a:t>environmental friendly</a:t>
            </a:r>
            <a:r>
              <a:rPr lang="en-US" altLang="zh-TW" sz="4000" kern="100" spc="-100" dirty="0">
                <a:solidFill>
                  <a:srgbClr val="FF0000"/>
                </a:solidFill>
                <a:effectLst/>
                <a:ea typeface="華康儷中黑" panose="020B0509000000000000" pitchFamily="49" charset="-120"/>
                <a:cs typeface="Calibri" panose="020F0502020204030204" pitchFamily="34" charset="0"/>
              </a:rPr>
              <a:t>)</a:t>
            </a:r>
            <a:r>
              <a:rPr lang="en-US" altLang="zh-TW" sz="3600" kern="100" spc="-100" dirty="0">
                <a:solidFill>
                  <a:srgbClr val="FF0000"/>
                </a:solidFill>
                <a:effectLst/>
                <a:ea typeface="華康儷中黑" panose="020B0509000000000000" pitchFamily="49" charset="-120"/>
                <a:cs typeface="Calibri" panose="020F0502020204030204" pitchFamily="34" charset="0"/>
              </a:rPr>
              <a:t> </a:t>
            </a:r>
            <a:r>
              <a:rPr lang="en-US" altLang="zh-TW" sz="4800" kern="100" spc="-100" dirty="0">
                <a:solidFill>
                  <a:srgbClr val="FF0000"/>
                </a:solidFill>
                <a:effectLst/>
                <a:ea typeface="華康儷中黑" panose="020B0509000000000000" pitchFamily="49" charset="-120"/>
                <a:cs typeface="Calibri" panose="020F0502020204030204" pitchFamily="34" charset="0"/>
              </a:rPr>
              <a:t>character</a:t>
            </a:r>
            <a:r>
              <a:rPr lang="en-US" altLang="zh-TW" sz="4800" kern="100" spc="-100" dirty="0">
                <a:solidFill>
                  <a:srgbClr val="000000"/>
                </a:solidFill>
                <a:effectLst/>
                <a:ea typeface="華康儷中黑" panose="020B0509000000000000" pitchFamily="49" charset="-120"/>
                <a:cs typeface="Calibri" panose="020F0502020204030204" pitchFamily="34" charset="0"/>
              </a:rPr>
              <a:t>. </a:t>
            </a:r>
            <a:endParaRPr lang="zh-TW" altLang="zh-TW" sz="4800" kern="100" spc="-100" dirty="0">
              <a:effectLst/>
              <a:ea typeface="華康儷中黑" panose="020B0509000000000000" pitchFamily="49" charset="-120"/>
              <a:cs typeface="Times New Roman" panose="02020603050405020304" pitchFamily="18" charset="0"/>
            </a:endParaRPr>
          </a:p>
        </p:txBody>
      </p:sp>
    </p:spTree>
    <p:extLst>
      <p:ext uri="{BB962C8B-B14F-4D97-AF65-F5344CB8AC3E}">
        <p14:creationId xmlns:p14="http://schemas.microsoft.com/office/powerpoint/2010/main" val="1709716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741368"/>
          </a:xfrm>
        </p:spPr>
        <p:txBody>
          <a:bodyPr/>
          <a:lstStyle/>
          <a:p>
            <a:pPr>
              <a:spcBef>
                <a:spcPts val="0"/>
              </a:spcBef>
            </a:pPr>
            <a:r>
              <a:rPr lang="zh-TW" altLang="en-US" dirty="0">
                <a:ea typeface="華康儷中黑" panose="020B0509000000000000" pitchFamily="49" charset="-120"/>
              </a:rPr>
              <a:t>大部分的夏日黃昏</a:t>
            </a:r>
            <a:r>
              <a:rPr lang="en-US" altLang="zh-TW" dirty="0">
                <a:ea typeface="華康儷中黑" panose="020B0509000000000000" pitchFamily="49" charset="-120"/>
              </a:rPr>
              <a:t>,</a:t>
            </a:r>
            <a:r>
              <a:rPr lang="zh-TW" altLang="en-US" dirty="0">
                <a:ea typeface="華康儷中黑" panose="020B0509000000000000" pitchFamily="49" charset="-120"/>
              </a:rPr>
              <a:t>我都和其他孩子踏著田間的小徑</a:t>
            </a:r>
            <a:r>
              <a:rPr lang="en-US" altLang="zh-TW" dirty="0">
                <a:ea typeface="華康儷中黑" panose="020B0509000000000000" pitchFamily="49" charset="-120"/>
              </a:rPr>
              <a:t>,</a:t>
            </a:r>
            <a:r>
              <a:rPr lang="zh-TW" altLang="en-US" dirty="0">
                <a:solidFill>
                  <a:srgbClr val="FF0000"/>
                </a:solidFill>
                <a:ea typeface="華康儷中黑" panose="020B0509000000000000" pitchFamily="49" charset="-120"/>
              </a:rPr>
              <a:t>背著夕陽</a:t>
            </a:r>
            <a:r>
              <a:rPr lang="en-US" altLang="zh-TW" dirty="0">
                <a:solidFill>
                  <a:srgbClr val="FF0000"/>
                </a:solidFill>
                <a:ea typeface="華康儷中黑" panose="020B0509000000000000" pitchFamily="49" charset="-120"/>
              </a:rPr>
              <a:t>,</a:t>
            </a:r>
            <a:r>
              <a:rPr lang="zh-TW" altLang="en-US" dirty="0">
                <a:solidFill>
                  <a:srgbClr val="FF0000"/>
                </a:solidFill>
                <a:ea typeface="華康儷中黑" panose="020B0509000000000000" pitchFamily="49" charset="-120"/>
              </a:rPr>
              <a:t>聽著蛙聲</a:t>
            </a:r>
            <a:r>
              <a:rPr lang="en-US" altLang="zh-TW" dirty="0">
                <a:ea typeface="華康儷中黑" panose="020B0509000000000000" pitchFamily="49" charset="-120"/>
              </a:rPr>
              <a:t>,</a:t>
            </a:r>
            <a:r>
              <a:rPr lang="zh-TW" altLang="en-US" dirty="0">
                <a:ea typeface="華康儷中黑" panose="020B0509000000000000" pitchFamily="49" charset="-120"/>
              </a:rPr>
              <a:t>走到山坑去游泳</a:t>
            </a:r>
            <a:r>
              <a:rPr lang="en-US" altLang="zh-TW" dirty="0">
                <a:ea typeface="華康儷中黑" panose="020B0509000000000000" pitchFamily="49" charset="-120"/>
              </a:rPr>
              <a:t>. </a:t>
            </a:r>
            <a:r>
              <a:rPr lang="zh-TW" altLang="en-US" dirty="0">
                <a:ea typeface="華康儷中黑" panose="020B0509000000000000" pitchFamily="49" charset="-120"/>
              </a:rPr>
              <a:t>那時的大自然</a:t>
            </a:r>
            <a:r>
              <a:rPr lang="en-US" altLang="zh-TW" dirty="0">
                <a:ea typeface="華康儷中黑" panose="020B0509000000000000" pitchFamily="49" charset="-120"/>
              </a:rPr>
              <a:t>,</a:t>
            </a:r>
            <a:r>
              <a:rPr lang="zh-TW" altLang="en-US" sz="3600" dirty="0">
                <a:ea typeface="華康儷中黑" panose="020B0509000000000000" pitchFamily="49" charset="-120"/>
              </a:rPr>
              <a:t>曾編織了我許多</a:t>
            </a:r>
            <a:r>
              <a:rPr lang="zh-TW" altLang="en-US" sz="3600" dirty="0">
                <a:solidFill>
                  <a:srgbClr val="FF0000"/>
                </a:solidFill>
                <a:ea typeface="華康儷中黑" panose="020B0509000000000000" pitchFamily="49" charset="-120"/>
              </a:rPr>
              <a:t>如詩的美夢</a:t>
            </a:r>
            <a:r>
              <a:rPr lang="en-US" altLang="zh-TW" dirty="0">
                <a:ea typeface="華康儷中黑" panose="020B0509000000000000" pitchFamily="49" charset="-120"/>
              </a:rPr>
              <a:t>,</a:t>
            </a:r>
            <a:r>
              <a:rPr lang="zh-TW" altLang="en-US" dirty="0">
                <a:ea typeface="華康儷中黑" panose="020B0509000000000000" pitchFamily="49" charset="-120"/>
              </a:rPr>
              <a:t>讓我很易進到聖經「</a:t>
            </a:r>
            <a:r>
              <a:rPr lang="zh-TW" altLang="en-US" dirty="0">
                <a:highlight>
                  <a:srgbClr val="FFFF00"/>
                </a:highlight>
                <a:ea typeface="華康儷中黑" panose="020B0509000000000000" pitchFamily="49" charset="-120"/>
              </a:rPr>
              <a:t>諸天述說天主的榮耀</a:t>
            </a:r>
            <a:r>
              <a:rPr lang="zh-TW" altLang="en-US" dirty="0">
                <a:ea typeface="華康儷中黑" panose="020B0509000000000000" pitchFamily="49" charset="-120"/>
              </a:rPr>
              <a:t>」的境界</a:t>
            </a:r>
            <a:r>
              <a:rPr lang="en-US" altLang="zh-TW" dirty="0">
                <a:ea typeface="華康儷中黑" panose="020B0509000000000000" pitchFamily="49" charset="-120"/>
              </a:rPr>
              <a:t>. </a:t>
            </a:r>
          </a:p>
          <a:p>
            <a:pPr>
              <a:lnSpc>
                <a:spcPts val="3800"/>
              </a:lnSpc>
              <a:spcBef>
                <a:spcPts val="0"/>
              </a:spcBef>
            </a:pPr>
            <a:r>
              <a:rPr lang="en-US" altLang="zh-TW" sz="3600" spc="-100" dirty="0">
                <a:ea typeface="華康儷中黑" panose="020B0509000000000000" pitchFamily="49" charset="-120"/>
              </a:rPr>
              <a:t>On most Summer evenings, I would walk along the small paths in the fields with other children, with the setting sun at our backs and the croaking of frogs in our ears, heading to swim in the mountain stream. The nature of that time wove for me </a:t>
            </a:r>
            <a:r>
              <a:rPr lang="en-US" altLang="zh-TW" sz="3600" spc="-100" dirty="0">
                <a:solidFill>
                  <a:srgbClr val="FF0000"/>
                </a:solidFill>
                <a:ea typeface="華康儷中黑" panose="020B0509000000000000" pitchFamily="49" charset="-120"/>
              </a:rPr>
              <a:t>a tapestry of poetic dreams</a:t>
            </a:r>
            <a:r>
              <a:rPr lang="en-US" altLang="zh-TW" sz="3600" spc="-100" dirty="0">
                <a:ea typeface="華康儷中黑" panose="020B0509000000000000" pitchFamily="49" charset="-120"/>
              </a:rPr>
              <a:t>, enabling an easy assimilation to the realm described in the Bible where </a:t>
            </a:r>
          </a:p>
          <a:p>
            <a:pPr>
              <a:lnSpc>
                <a:spcPts val="3800"/>
              </a:lnSpc>
              <a:spcBef>
                <a:spcPts val="0"/>
              </a:spcBef>
            </a:pPr>
            <a:r>
              <a:rPr lang="en-US" altLang="zh-TW" sz="3600" spc="-100" dirty="0">
                <a:ea typeface="華康儷中黑" panose="020B0509000000000000" pitchFamily="49" charset="-120"/>
              </a:rPr>
              <a:t>“</a:t>
            </a:r>
            <a:r>
              <a:rPr lang="en-US" altLang="zh-TW" sz="3600" spc="-100" dirty="0">
                <a:solidFill>
                  <a:srgbClr val="FF0000"/>
                </a:solidFill>
                <a:ea typeface="華康儷中黑" panose="020B0509000000000000" pitchFamily="49" charset="-120"/>
              </a:rPr>
              <a:t>the heavens declare the glory of God</a:t>
            </a:r>
            <a:r>
              <a:rPr lang="en-US" altLang="zh-TW" sz="3600" spc="-100" dirty="0">
                <a:ea typeface="華康儷中黑" panose="020B0509000000000000" pitchFamily="49" charset="-120"/>
              </a:rPr>
              <a:t>”. </a:t>
            </a:r>
            <a:endParaRPr lang="zh-TW" altLang="en-US" sz="3600" spc="-100" dirty="0">
              <a:ea typeface="華康儷中黑" panose="020B0509000000000000" pitchFamily="49" charset="-120"/>
            </a:endParaRPr>
          </a:p>
        </p:txBody>
      </p:sp>
    </p:spTree>
    <p:extLst>
      <p:ext uri="{BB962C8B-B14F-4D97-AF65-F5344CB8AC3E}">
        <p14:creationId xmlns:p14="http://schemas.microsoft.com/office/powerpoint/2010/main" val="3156822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98926"/>
            <a:ext cx="9108504" cy="614835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恭讀亞毛斯先知書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7:12-15</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那時候，阿瑪責雅又向亞毛斯說：「先見者，你走吧！趕快到猶大國去，在那裡餬口，在那裡講預言。在貝特耳，不可再講預言，因為這裡是君王的聖所，王國的殿宇。」</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亞毛斯回答阿瑪責雅，說：「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我原來不是先知，也不是先知的弟子，我只是一個放羊、兼修剪野無花果的人。但是，</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404664"/>
            <a:ext cx="9144000" cy="6120680"/>
          </a:xfrm>
        </p:spPr>
        <p:txBody>
          <a:bodyPr/>
          <a:lstStyle/>
          <a:p>
            <a:pPr>
              <a:spcBef>
                <a:spcPts val="0"/>
              </a:spcBef>
              <a:spcAft>
                <a:spcPts val="600"/>
              </a:spcAft>
            </a:pPr>
            <a:r>
              <a:rPr lang="zh-TW" altLang="en-US" sz="4200" dirty="0">
                <a:ea typeface="華康儷中黑" panose="020B0509000000000000" pitchFamily="49" charset="-120"/>
              </a:rPr>
              <a:t>當時的孩子們都喜歡</a:t>
            </a:r>
            <a:r>
              <a:rPr lang="zh-TW" altLang="en-US" sz="4200" dirty="0">
                <a:solidFill>
                  <a:srgbClr val="FF0000"/>
                </a:solidFill>
                <a:ea typeface="華康儷中黑" panose="020B0509000000000000" pitchFamily="49" charset="-120"/>
              </a:rPr>
              <a:t>集體遊戲</a:t>
            </a:r>
            <a:r>
              <a:rPr lang="en-US" altLang="zh-TW" sz="4200" dirty="0">
                <a:ea typeface="華康儷中黑" panose="020B0509000000000000" pitchFamily="49" charset="-120"/>
              </a:rPr>
              <a:t>;</a:t>
            </a:r>
            <a:r>
              <a:rPr lang="zh-TW" altLang="en-US" sz="4200" dirty="0">
                <a:ea typeface="華康儷中黑" panose="020B0509000000000000" pitchFamily="49" charset="-120"/>
              </a:rPr>
              <a:t>儘管我們家是大澳最窮的一家</a:t>
            </a:r>
            <a:r>
              <a:rPr lang="en-US" altLang="zh-TW" sz="4200" dirty="0">
                <a:ea typeface="華康儷中黑" panose="020B0509000000000000" pitchFamily="49" charset="-120"/>
              </a:rPr>
              <a:t>,</a:t>
            </a:r>
            <a:r>
              <a:rPr lang="zh-TW" altLang="en-US" sz="4200" dirty="0">
                <a:ea typeface="華康儷中黑" panose="020B0509000000000000" pitchFamily="49" charset="-120"/>
              </a:rPr>
              <a:t>但人與人之間的溫情</a:t>
            </a:r>
            <a:r>
              <a:rPr lang="en-US" altLang="zh-TW" sz="4200" dirty="0">
                <a:ea typeface="華康儷中黑" panose="020B0509000000000000" pitchFamily="49" charset="-120"/>
              </a:rPr>
              <a:t>,</a:t>
            </a:r>
            <a:r>
              <a:rPr lang="zh-TW" altLang="en-US" sz="4200" dirty="0">
                <a:ea typeface="華康儷中黑" panose="020B0509000000000000" pitchFamily="49" charset="-120"/>
              </a:rPr>
              <a:t>卻使我深信</a:t>
            </a:r>
            <a:r>
              <a:rPr lang="en-US" altLang="zh-TW" sz="4200" dirty="0">
                <a:ea typeface="華康儷中黑" panose="020B0509000000000000" pitchFamily="49" charset="-120"/>
              </a:rPr>
              <a:t>,</a:t>
            </a:r>
            <a:r>
              <a:rPr lang="zh-TW" altLang="en-US" sz="4200" dirty="0">
                <a:highlight>
                  <a:srgbClr val="FFFF00"/>
                </a:highlight>
                <a:ea typeface="華康儷中黑" panose="020B0509000000000000" pitchFamily="49" charset="-120"/>
              </a:rPr>
              <a:t>天國可以蒞臨人間</a:t>
            </a:r>
            <a:endParaRPr lang="en-US" altLang="zh-TW" sz="4200" dirty="0">
              <a:highlight>
                <a:srgbClr val="FFFF00"/>
              </a:highlight>
              <a:ea typeface="華康儷中黑" panose="020B0509000000000000" pitchFamily="49" charset="-120"/>
            </a:endParaRPr>
          </a:p>
          <a:p>
            <a:pPr>
              <a:spcBef>
                <a:spcPts val="0"/>
              </a:spcBef>
            </a:pPr>
            <a:r>
              <a:rPr lang="en-US" altLang="zh-TW" sz="4200" dirty="0">
                <a:ea typeface="華康儷中黑" panose="020B0509000000000000" pitchFamily="49" charset="-120"/>
              </a:rPr>
              <a:t>At that time, children played group games; although our family was the poorest in Tai O, </a:t>
            </a:r>
            <a:r>
              <a:rPr lang="en-US" altLang="zh-TW" sz="4200" dirty="0">
                <a:solidFill>
                  <a:srgbClr val="FF0000"/>
                </a:solidFill>
                <a:ea typeface="華康儷中黑" panose="020B0509000000000000" pitchFamily="49" charset="-120"/>
              </a:rPr>
              <a:t>the warmth and kindred</a:t>
            </a:r>
            <a:r>
              <a:rPr lang="en-US" altLang="zh-TW" sz="4200" dirty="0">
                <a:ea typeface="華康儷中黑" panose="020B0509000000000000" pitchFamily="49" charset="-120"/>
              </a:rPr>
              <a:t> shown between people convinced me that the </a:t>
            </a:r>
            <a:r>
              <a:rPr lang="en-US" altLang="zh-TW" sz="4200" b="1" dirty="0">
                <a:solidFill>
                  <a:srgbClr val="FF0000"/>
                </a:solidFill>
                <a:ea typeface="華康儷中黑" panose="020B0509000000000000" pitchFamily="49" charset="-120"/>
              </a:rPr>
              <a:t>Kingdom of Heaven</a:t>
            </a:r>
            <a:r>
              <a:rPr lang="en-US" altLang="zh-TW" sz="4200" dirty="0">
                <a:ea typeface="華康儷中黑" panose="020B0509000000000000" pitchFamily="49" charset="-120"/>
              </a:rPr>
              <a:t> could come to earth. </a:t>
            </a:r>
          </a:p>
        </p:txBody>
      </p:sp>
    </p:spTree>
    <p:extLst>
      <p:ext uri="{BB962C8B-B14F-4D97-AF65-F5344CB8AC3E}">
        <p14:creationId xmlns:p14="http://schemas.microsoft.com/office/powerpoint/2010/main" val="39707869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pPr>
            <a:r>
              <a:rPr lang="zh-TW" altLang="en-US" sz="4000" dirty="0">
                <a:ea typeface="華康儷中黑" panose="020B0509000000000000" pitchFamily="49" charset="-120"/>
              </a:rPr>
              <a:t>我十三歲進了聖神小修院</a:t>
            </a:r>
            <a:r>
              <a:rPr lang="en-US" altLang="zh-TW" sz="4000" dirty="0">
                <a:ea typeface="華康儷中黑" panose="020B0509000000000000" pitchFamily="49" charset="-120"/>
              </a:rPr>
              <a:t>,</a:t>
            </a:r>
            <a:r>
              <a:rPr lang="zh-TW" altLang="en-US" sz="4000" dirty="0">
                <a:ea typeface="華康儷中黑" panose="020B0509000000000000" pitchFamily="49" charset="-120"/>
              </a:rPr>
              <a:t>當時並不清楚做神父是什麼一回事</a:t>
            </a:r>
            <a:r>
              <a:rPr lang="en-US" altLang="zh-TW" sz="4000" dirty="0">
                <a:ea typeface="華康儷中黑" panose="020B0509000000000000" pitchFamily="49" charset="-120"/>
              </a:rPr>
              <a:t>.</a:t>
            </a:r>
            <a:r>
              <a:rPr lang="zh-TW" altLang="en-US" sz="4000" dirty="0">
                <a:ea typeface="華康儷中黑" panose="020B0509000000000000" pitchFamily="49" charset="-120"/>
              </a:rPr>
              <a:t>但這也應驗了</a:t>
            </a:r>
            <a:endParaRPr lang="en-US" altLang="zh-TW" sz="4000" dirty="0">
              <a:ea typeface="華康儷中黑" panose="020B0509000000000000" pitchFamily="49" charset="-120"/>
            </a:endParaRPr>
          </a:p>
          <a:p>
            <a:pPr>
              <a:spcBef>
                <a:spcPts val="0"/>
              </a:spcBef>
            </a:pPr>
            <a:r>
              <a:rPr lang="zh-TW" altLang="en-US" sz="4000" dirty="0">
                <a:ea typeface="華康儷中黑" panose="020B0509000000000000" pitchFamily="49" charset="-120"/>
              </a:rPr>
              <a:t>耶穌的話</a:t>
            </a:r>
            <a:r>
              <a:rPr lang="en-US" altLang="zh-TW" sz="4000" dirty="0">
                <a:ea typeface="華康儷中黑" panose="020B0509000000000000" pitchFamily="49" charset="-120"/>
              </a:rPr>
              <a:t>:</a:t>
            </a:r>
            <a:r>
              <a:rPr lang="zh-TW" altLang="en-US" sz="4000" dirty="0">
                <a:ea typeface="華康儷中黑" panose="020B0509000000000000" pitchFamily="49" charset="-120"/>
              </a:rPr>
              <a:t>「</a:t>
            </a:r>
            <a:r>
              <a:rPr lang="zh-TW" altLang="en-US" sz="4000" dirty="0">
                <a:solidFill>
                  <a:srgbClr val="FF0000"/>
                </a:solidFill>
                <a:ea typeface="華康儷中黑" panose="020B0509000000000000" pitchFamily="49" charset="-120"/>
              </a:rPr>
              <a:t>不是你們揀選了我</a:t>
            </a:r>
            <a:r>
              <a:rPr lang="en-US" altLang="zh-TW" sz="4000" dirty="0">
                <a:solidFill>
                  <a:srgbClr val="FF0000"/>
                </a:solidFill>
                <a:ea typeface="華康儷中黑" panose="020B0509000000000000" pitchFamily="49" charset="-120"/>
              </a:rPr>
              <a:t>,</a:t>
            </a:r>
          </a:p>
          <a:p>
            <a:pPr>
              <a:spcBef>
                <a:spcPts val="0"/>
              </a:spcBef>
              <a:spcAft>
                <a:spcPts val="600"/>
              </a:spcAft>
            </a:pPr>
            <a:r>
              <a:rPr lang="zh-TW" altLang="en-US" sz="4000" dirty="0">
                <a:solidFill>
                  <a:srgbClr val="FF0000"/>
                </a:solidFill>
                <a:ea typeface="華康儷中黑" panose="020B0509000000000000" pitchFamily="49" charset="-120"/>
              </a:rPr>
              <a:t>而是我揀選了你們</a:t>
            </a:r>
            <a:r>
              <a:rPr lang="en-US" altLang="zh-TW" sz="4000" dirty="0">
                <a:ea typeface="華康儷中黑" panose="020B0509000000000000" pitchFamily="49" charset="-120"/>
              </a:rPr>
              <a:t>.</a:t>
            </a:r>
            <a:r>
              <a:rPr lang="zh-TW" altLang="en-US" sz="4000" dirty="0">
                <a:ea typeface="華康儷中黑" panose="020B0509000000000000" pitchFamily="49" charset="-120"/>
              </a:rPr>
              <a:t>」</a:t>
            </a:r>
            <a:r>
              <a:rPr lang="en-US" altLang="zh-TW" sz="2800" dirty="0">
                <a:ea typeface="華康儷中黑" panose="020B0509000000000000" pitchFamily="49" charset="-120"/>
              </a:rPr>
              <a:t>(</a:t>
            </a:r>
            <a:r>
              <a:rPr lang="zh-TW" altLang="en-US" sz="2800" dirty="0">
                <a:ea typeface="華康儷中黑" panose="020B0509000000000000" pitchFamily="49" charset="-120"/>
              </a:rPr>
              <a:t>若</a:t>
            </a:r>
            <a:r>
              <a:rPr lang="en-US" altLang="zh-TW" sz="2800" dirty="0">
                <a:ea typeface="華康儷中黑" panose="020B0509000000000000" pitchFamily="49" charset="-120"/>
              </a:rPr>
              <a:t>15:16)</a:t>
            </a:r>
            <a:r>
              <a:rPr lang="en-US" altLang="zh-TW" sz="4000" dirty="0">
                <a:ea typeface="華康儷中黑" panose="020B0509000000000000" pitchFamily="49" charset="-120"/>
              </a:rPr>
              <a:t> </a:t>
            </a:r>
          </a:p>
          <a:p>
            <a:pPr>
              <a:spcBef>
                <a:spcPts val="0"/>
              </a:spcBef>
            </a:pPr>
            <a:r>
              <a:rPr lang="en-US" altLang="zh-TW" sz="4000" dirty="0">
                <a:ea typeface="華康儷中黑" panose="020B0509000000000000" pitchFamily="49" charset="-120"/>
              </a:rPr>
              <a:t>I entered the Holy Spirit Minor Seminary at the age of thirteen, not fully understanding what it meant to be a priest at that time. But this also fulfilled Jesus' words: “</a:t>
            </a:r>
            <a:r>
              <a:rPr lang="en-US" altLang="zh-TW" sz="4000" dirty="0">
                <a:solidFill>
                  <a:srgbClr val="FF0000"/>
                </a:solidFill>
                <a:highlight>
                  <a:srgbClr val="FFFF00"/>
                </a:highlight>
                <a:ea typeface="華康儷中黑" panose="020B0509000000000000" pitchFamily="49" charset="-120"/>
              </a:rPr>
              <a:t>You did not choose me, but I chose you</a:t>
            </a:r>
            <a:r>
              <a:rPr lang="en-US" altLang="zh-TW" sz="4000" dirty="0">
                <a:ea typeface="華康儷中黑" panose="020B0509000000000000" pitchFamily="49" charset="-120"/>
              </a:rPr>
              <a:t>.” </a:t>
            </a:r>
            <a:r>
              <a:rPr lang="en-US" altLang="zh-TW" sz="2800" dirty="0">
                <a:ea typeface="華康儷中黑" panose="020B0509000000000000" pitchFamily="49" charset="-120"/>
              </a:rPr>
              <a:t>(John 15:16) </a:t>
            </a:r>
          </a:p>
        </p:txBody>
      </p:sp>
    </p:spTree>
    <p:extLst>
      <p:ext uri="{BB962C8B-B14F-4D97-AF65-F5344CB8AC3E}">
        <p14:creationId xmlns:p14="http://schemas.microsoft.com/office/powerpoint/2010/main" val="1298911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spcAft>
                <a:spcPts val="600"/>
              </a:spcAft>
            </a:pPr>
            <a:r>
              <a:rPr lang="zh-TW" altLang="en-US" sz="3600" dirty="0">
                <a:solidFill>
                  <a:srgbClr val="FF0000"/>
                </a:solidFill>
                <a:ea typeface="華康儷中黑" panose="020B0509000000000000" pitchFamily="49" charset="-120"/>
              </a:rPr>
              <a:t>我的母親和所有親戚</a:t>
            </a:r>
            <a:r>
              <a:rPr lang="en-US" altLang="zh-TW" sz="3600" dirty="0">
                <a:solidFill>
                  <a:srgbClr val="FF0000"/>
                </a:solidFill>
                <a:ea typeface="華康儷中黑" panose="020B0509000000000000" pitchFamily="49" charset="-120"/>
              </a:rPr>
              <a:t>,</a:t>
            </a:r>
            <a:r>
              <a:rPr lang="zh-TW" altLang="en-US" sz="3600" dirty="0">
                <a:solidFill>
                  <a:srgbClr val="FF0000"/>
                </a:solidFill>
                <a:ea typeface="華康儷中黑" panose="020B0509000000000000" pitchFamily="49" charset="-120"/>
              </a:rPr>
              <a:t>都反對我入修院</a:t>
            </a:r>
            <a:r>
              <a:rPr lang="en-US" altLang="zh-TW" sz="3600" dirty="0">
                <a:ea typeface="華康儷中黑" panose="020B0509000000000000" pitchFamily="49" charset="-120"/>
              </a:rPr>
              <a:t>.</a:t>
            </a:r>
            <a:r>
              <a:rPr lang="zh-TW" altLang="en-US" sz="3600" dirty="0">
                <a:ea typeface="華康儷中黑" panose="020B0509000000000000" pitchFamily="49" charset="-120"/>
              </a:rPr>
              <a:t>因為我讀小學時年年考第一</a:t>
            </a:r>
            <a:r>
              <a:rPr lang="en-US" altLang="zh-TW" sz="3600" dirty="0">
                <a:ea typeface="華康儷中黑" panose="020B0509000000000000" pitchFamily="49" charset="-120"/>
              </a:rPr>
              <a:t>,</a:t>
            </a:r>
            <a:r>
              <a:rPr lang="zh-TW" altLang="en-US" sz="3600" dirty="0">
                <a:ea typeface="華康儷中黑" panose="020B0509000000000000" pitchFamily="49" charset="-120"/>
              </a:rPr>
              <a:t>加上我在小學會考中能考到去香港升學的機會</a:t>
            </a:r>
            <a:r>
              <a:rPr lang="en-US" altLang="zh-TW" sz="3600" dirty="0">
                <a:ea typeface="華康儷中黑" panose="020B0509000000000000" pitchFamily="49" charset="-120"/>
              </a:rPr>
              <a:t>,</a:t>
            </a:r>
            <a:r>
              <a:rPr lang="zh-TW" altLang="en-US" sz="3600" dirty="0">
                <a:ea typeface="華康儷中黑" panose="020B0509000000000000" pitchFamily="49" charset="-120"/>
              </a:rPr>
              <a:t>所以母親和所有親友都把我看作是</a:t>
            </a:r>
            <a:r>
              <a:rPr lang="zh-TW" altLang="en-US" sz="3600" dirty="0">
                <a:highlight>
                  <a:srgbClr val="FFFF00"/>
                </a:highlight>
                <a:ea typeface="華康儷中黑" panose="020B0509000000000000" pitchFamily="49" charset="-120"/>
              </a:rPr>
              <a:t>徐家的希望</a:t>
            </a:r>
            <a:r>
              <a:rPr lang="en-US" altLang="zh-TW" sz="3600" dirty="0">
                <a:ea typeface="華康儷中黑" panose="020B0509000000000000" pitchFamily="49" charset="-120"/>
              </a:rPr>
              <a:t>. </a:t>
            </a:r>
          </a:p>
          <a:p>
            <a:pPr>
              <a:lnSpc>
                <a:spcPts val="3900"/>
              </a:lnSpc>
              <a:spcBef>
                <a:spcPts val="0"/>
              </a:spcBef>
            </a:pPr>
            <a:r>
              <a:rPr lang="en-US" altLang="zh-TW" sz="3600" dirty="0">
                <a:ea typeface="華康儷中黑" panose="020B0509000000000000" pitchFamily="49" charset="-120"/>
              </a:rPr>
              <a:t>My mother and </a:t>
            </a:r>
            <a:r>
              <a:rPr lang="en-US" altLang="zh-TW" sz="3600" b="1" dirty="0">
                <a:solidFill>
                  <a:srgbClr val="FF0000"/>
                </a:solidFill>
                <a:ea typeface="華康儷中黑" panose="020B0509000000000000" pitchFamily="49" charset="-120"/>
              </a:rPr>
              <a:t>ALL </a:t>
            </a:r>
            <a:r>
              <a:rPr lang="en-US" altLang="zh-TW" sz="3600" dirty="0">
                <a:solidFill>
                  <a:srgbClr val="FF0000"/>
                </a:solidFill>
                <a:ea typeface="華康儷中黑" panose="020B0509000000000000" pitchFamily="49" charset="-120"/>
              </a:rPr>
              <a:t>my relatives </a:t>
            </a:r>
            <a:r>
              <a:rPr lang="en-US" altLang="zh-TW" sz="3600" dirty="0">
                <a:ea typeface="華康儷中黑" panose="020B0509000000000000" pitchFamily="49" charset="-120"/>
              </a:rPr>
              <a:t>were against my entering the seminary. As I was always at the top of my class throughout my primary school years, and my scores in the certificate exams were outstanding enough to secure me </a:t>
            </a:r>
            <a:r>
              <a:rPr lang="en-US" altLang="zh-TW" sz="3600" dirty="0">
                <a:solidFill>
                  <a:srgbClr val="FF0000"/>
                </a:solidFill>
                <a:ea typeface="華康儷中黑" panose="020B0509000000000000" pitchFamily="49" charset="-120"/>
              </a:rPr>
              <a:t>a place at a Hong Kong school in town</a:t>
            </a:r>
            <a:r>
              <a:rPr lang="en-US" altLang="zh-TW" sz="3600" dirty="0">
                <a:ea typeface="華康儷中黑" panose="020B0509000000000000" pitchFamily="49" charset="-120"/>
              </a:rPr>
              <a:t>, my mother and relatives regarded me as </a:t>
            </a:r>
            <a:r>
              <a:rPr lang="en-US" altLang="zh-TW" sz="3600" dirty="0">
                <a:solidFill>
                  <a:srgbClr val="FF0000"/>
                </a:solidFill>
                <a:ea typeface="華康儷中黑" panose="020B0509000000000000" pitchFamily="49" charset="-120"/>
              </a:rPr>
              <a:t>the hope of the Xu family</a:t>
            </a:r>
            <a:r>
              <a:rPr lang="en-US" altLang="zh-TW" sz="3600" dirty="0">
                <a:ea typeface="華康儷中黑" panose="020B0509000000000000" pitchFamily="49" charset="-120"/>
              </a:rPr>
              <a:t>. </a:t>
            </a:r>
          </a:p>
        </p:txBody>
      </p:sp>
    </p:spTree>
    <p:extLst>
      <p:ext uri="{BB962C8B-B14F-4D97-AF65-F5344CB8AC3E}">
        <p14:creationId xmlns:p14="http://schemas.microsoft.com/office/powerpoint/2010/main" val="2109704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spcAft>
                <a:spcPts val="600"/>
              </a:spcAft>
            </a:pPr>
            <a:r>
              <a:rPr lang="zh-TW" altLang="en-US" sz="4000" dirty="0">
                <a:solidFill>
                  <a:srgbClr val="FF0000"/>
                </a:solidFill>
                <a:highlight>
                  <a:srgbClr val="FFFF00"/>
                </a:highlight>
                <a:ea typeface="華康儷中黑" panose="020B0509000000000000" pitchFamily="49" charset="-120"/>
              </a:rPr>
              <a:t>入修院便等於使這希望幻滅</a:t>
            </a:r>
            <a:r>
              <a:rPr lang="en-US" altLang="zh-TW" sz="4000" dirty="0">
                <a:ea typeface="華康儷中黑" panose="020B0509000000000000" pitchFamily="49" charset="-120"/>
              </a:rPr>
              <a:t>.</a:t>
            </a:r>
            <a:r>
              <a:rPr lang="zh-TW" altLang="en-US" sz="4000" dirty="0">
                <a:ea typeface="華康儷中黑" panose="020B0509000000000000" pitchFamily="49" charset="-120"/>
              </a:rPr>
              <a:t>何況</a:t>
            </a:r>
            <a:r>
              <a:rPr lang="zh-TW" altLang="en-US" sz="4000" dirty="0">
                <a:solidFill>
                  <a:srgbClr val="FF0000"/>
                </a:solidFill>
                <a:ea typeface="華康儷中黑" panose="020B0509000000000000" pitchFamily="49" charset="-120"/>
              </a:rPr>
              <a:t>不孝有三</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無後為大</a:t>
            </a:r>
            <a:r>
              <a:rPr lang="en-US" altLang="zh-TW" sz="4000" dirty="0">
                <a:ea typeface="華康儷中黑" panose="020B0509000000000000" pitchFamily="49" charset="-120"/>
              </a:rPr>
              <a:t>,</a:t>
            </a:r>
            <a:r>
              <a:rPr lang="zh-TW" altLang="en-US" sz="4000" dirty="0">
                <a:ea typeface="華康儷中黑" panose="020B0509000000000000" pitchFamily="49" charset="-120"/>
              </a:rPr>
              <a:t>這對一位外教的寡婦母親來說</a:t>
            </a:r>
            <a:r>
              <a:rPr lang="en-US" altLang="zh-TW" sz="4000" dirty="0">
                <a:ea typeface="華康儷中黑" panose="020B0509000000000000" pitchFamily="49" charset="-120"/>
              </a:rPr>
              <a:t>,</a:t>
            </a:r>
            <a:r>
              <a:rPr lang="zh-TW" altLang="en-US" sz="4000" dirty="0">
                <a:ea typeface="華康儷中黑" panose="020B0509000000000000" pitchFamily="49" charset="-120"/>
              </a:rPr>
              <a:t>讓獨子作神父確實太不可思議了</a:t>
            </a:r>
            <a:r>
              <a:rPr lang="en-US" altLang="zh-TW" sz="4000" dirty="0">
                <a:ea typeface="華康儷中黑" panose="020B0509000000000000" pitchFamily="49" charset="-120"/>
              </a:rPr>
              <a:t>! </a:t>
            </a:r>
          </a:p>
          <a:p>
            <a:pPr>
              <a:spcBef>
                <a:spcPts val="0"/>
              </a:spcBef>
            </a:pPr>
            <a:r>
              <a:rPr lang="en-US" altLang="zh-TW" sz="4000" spc="-100" dirty="0">
                <a:ea typeface="華康儷中黑" panose="020B0509000000000000" pitchFamily="49" charset="-120"/>
              </a:rPr>
              <a:t>Entering the seminary was equivalent to shattering this hope. Moreover, in our culture, “</a:t>
            </a:r>
            <a:r>
              <a:rPr lang="en-US" altLang="zh-TW" sz="4000" spc="-100" dirty="0">
                <a:solidFill>
                  <a:srgbClr val="FF0000"/>
                </a:solidFill>
                <a:ea typeface="華康儷中黑" panose="020B0509000000000000" pitchFamily="49" charset="-120"/>
              </a:rPr>
              <a:t>There are three ways to be unfilial, and having no offspring is the worst</a:t>
            </a:r>
            <a:r>
              <a:rPr lang="en-US" altLang="zh-TW" sz="4000" spc="-100" dirty="0">
                <a:ea typeface="華康儷中黑" panose="020B0509000000000000" pitchFamily="49" charset="-120"/>
              </a:rPr>
              <a:t>”. For a non-Christian widowed mother, allowing her only son to become a </a:t>
            </a:r>
            <a:r>
              <a:rPr lang="en-US" altLang="zh-TW" sz="2800" spc="-100" dirty="0">
                <a:ea typeface="華康儷中黑" panose="020B0509000000000000" pitchFamily="49" charset="-120"/>
              </a:rPr>
              <a:t>(celibate) </a:t>
            </a:r>
            <a:r>
              <a:rPr lang="en-US" altLang="zh-TW" sz="4000" spc="-100" dirty="0">
                <a:ea typeface="華康儷中黑" panose="020B0509000000000000" pitchFamily="49" charset="-120"/>
              </a:rPr>
              <a:t>priest was indeed unthinkable! </a:t>
            </a:r>
          </a:p>
        </p:txBody>
      </p:sp>
    </p:spTree>
    <p:extLst>
      <p:ext uri="{BB962C8B-B14F-4D97-AF65-F5344CB8AC3E}">
        <p14:creationId xmlns:p14="http://schemas.microsoft.com/office/powerpoint/2010/main" val="3500549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pPr>
            <a:r>
              <a:rPr lang="zh-TW" altLang="en-US" sz="4000" dirty="0">
                <a:ea typeface="華康儷中黑" panose="020B0509000000000000" pitchFamily="49" charset="-120"/>
              </a:rPr>
              <a:t>但「在人不可能</a:t>
            </a:r>
            <a:r>
              <a:rPr lang="en-US" altLang="zh-TW" sz="4000" dirty="0">
                <a:ea typeface="華康儷中黑" panose="020B0509000000000000" pitchFamily="49" charset="-120"/>
              </a:rPr>
              <a:t>,</a:t>
            </a:r>
            <a:r>
              <a:rPr lang="zh-TW" altLang="en-US" sz="4000" dirty="0">
                <a:ea typeface="華康儷中黑" panose="020B0509000000000000" pitchFamily="49" charset="-120"/>
              </a:rPr>
              <a:t>在天主卻不然</a:t>
            </a:r>
            <a:r>
              <a:rPr lang="en-US" altLang="zh-TW" sz="4000" dirty="0">
                <a:ea typeface="華康儷中黑" panose="020B0509000000000000" pitchFamily="49" charset="-120"/>
              </a:rPr>
              <a:t>.</a:t>
            </a:r>
            <a:r>
              <a:rPr lang="zh-TW" altLang="en-US" sz="4000" dirty="0">
                <a:ea typeface="華康儷中黑" panose="020B0509000000000000" pitchFamily="49" charset="-120"/>
              </a:rPr>
              <a:t>」</a:t>
            </a:r>
            <a:r>
              <a:rPr lang="en-US" altLang="zh-TW" sz="2800" dirty="0">
                <a:ea typeface="華康儷中黑" panose="020B0509000000000000" pitchFamily="49" charset="-120"/>
              </a:rPr>
              <a:t>(</a:t>
            </a:r>
            <a:r>
              <a:rPr lang="zh-TW" altLang="en-US" sz="2800" dirty="0">
                <a:ea typeface="華康儷中黑" panose="020B0509000000000000" pitchFamily="49" charset="-120"/>
              </a:rPr>
              <a:t>谷</a:t>
            </a:r>
            <a:r>
              <a:rPr lang="en-US" altLang="zh-TW" sz="2800" dirty="0">
                <a:ea typeface="華康儷中黑" panose="020B0509000000000000" pitchFamily="49" charset="-120"/>
              </a:rPr>
              <a:t>10:27)</a:t>
            </a:r>
            <a:r>
              <a:rPr lang="en-US" altLang="zh-TW" sz="4000" dirty="0">
                <a:ea typeface="華康儷中黑" panose="020B0509000000000000" pitchFamily="49" charset="-120"/>
              </a:rPr>
              <a:t> </a:t>
            </a:r>
            <a:r>
              <a:rPr lang="zh-TW" altLang="en-US" sz="4000" dirty="0">
                <a:ea typeface="華康儷中黑" panose="020B0509000000000000" pitchFamily="49" charset="-120"/>
              </a:rPr>
              <a:t>我終於獲得了母親的勉強同意</a:t>
            </a:r>
            <a:r>
              <a:rPr lang="en-US" altLang="zh-TW" sz="4000" dirty="0">
                <a:ea typeface="華康儷中黑" panose="020B0509000000000000" pitchFamily="49" charset="-120"/>
              </a:rPr>
              <a:t>,</a:t>
            </a:r>
            <a:r>
              <a:rPr lang="zh-TW" altLang="en-US" sz="4000" dirty="0">
                <a:ea typeface="華康儷中黑" panose="020B0509000000000000" pitchFamily="49" charset="-120"/>
              </a:rPr>
              <a:t>進了香港西貢</a:t>
            </a:r>
            <a:r>
              <a:rPr lang="zh-TW" altLang="en-US" sz="4000" dirty="0">
                <a:solidFill>
                  <a:srgbClr val="FF0000"/>
                </a:solidFill>
                <a:ea typeface="華康儷中黑" panose="020B0509000000000000" pitchFamily="49" charset="-120"/>
              </a:rPr>
              <a:t>聖神修院</a:t>
            </a:r>
            <a:r>
              <a:rPr lang="en-US" altLang="zh-TW" sz="4000" dirty="0">
                <a:ea typeface="華康儷中黑" panose="020B0509000000000000" pitchFamily="49" charset="-120"/>
              </a:rPr>
              <a:t>.</a:t>
            </a:r>
            <a:r>
              <a:rPr lang="zh-TW" altLang="en-US" sz="4000" dirty="0">
                <a:ea typeface="華康儷中黑" panose="020B0509000000000000" pitchFamily="49" charset="-120"/>
              </a:rPr>
              <a:t>更戲劇化的是</a:t>
            </a:r>
            <a:r>
              <a:rPr lang="en-US" altLang="zh-TW" sz="4000" dirty="0">
                <a:ea typeface="華康儷中黑" panose="020B0509000000000000" pitchFamily="49" charset="-120"/>
              </a:rPr>
              <a:t>,</a:t>
            </a:r>
            <a:r>
              <a:rPr lang="zh-TW" altLang="en-US" sz="4000" dirty="0">
                <a:ea typeface="華康儷中黑" panose="020B0509000000000000" pitchFamily="49" charset="-120"/>
              </a:rPr>
              <a:t>她和我的兩個妹妹</a:t>
            </a:r>
            <a:r>
              <a:rPr lang="en-US" altLang="zh-TW" sz="4000" dirty="0">
                <a:ea typeface="華康儷中黑" panose="020B0509000000000000" pitchFamily="49" charset="-120"/>
              </a:rPr>
              <a:t>,</a:t>
            </a:r>
            <a:r>
              <a:rPr lang="zh-TW" altLang="en-US" sz="4000" dirty="0">
                <a:ea typeface="華康儷中黑" panose="020B0509000000000000" pitchFamily="49" charset="-120"/>
              </a:rPr>
              <a:t>在我入了修院後的第二年領洗了</a:t>
            </a:r>
            <a:r>
              <a:rPr lang="en-US" altLang="zh-TW" sz="4000" dirty="0">
                <a:ea typeface="華康儷中黑" panose="020B0509000000000000" pitchFamily="49" charset="-120"/>
              </a:rPr>
              <a:t>. </a:t>
            </a:r>
          </a:p>
          <a:p>
            <a:pPr>
              <a:lnSpc>
                <a:spcPts val="3900"/>
              </a:lnSpc>
              <a:spcBef>
                <a:spcPts val="0"/>
              </a:spcBef>
            </a:pPr>
            <a:r>
              <a:rPr lang="en-US" altLang="zh-TW" sz="3600" spc="-100" dirty="0">
                <a:ea typeface="華康儷中黑" panose="020B0509000000000000" pitchFamily="49" charset="-120"/>
              </a:rPr>
              <a:t>But “For man it is impossible, it is not so for God; </a:t>
            </a:r>
            <a:r>
              <a:rPr lang="en-US" altLang="zh-TW" sz="3600" spc="-100" dirty="0">
                <a:solidFill>
                  <a:srgbClr val="FF0000"/>
                </a:solidFill>
                <a:ea typeface="華康儷中黑" panose="020B0509000000000000" pitchFamily="49" charset="-120"/>
              </a:rPr>
              <a:t>for God all things are possible</a:t>
            </a:r>
            <a:r>
              <a:rPr lang="en-US" altLang="zh-TW" sz="3600" spc="-100" dirty="0">
                <a:ea typeface="華康儷中黑" panose="020B0509000000000000" pitchFamily="49" charset="-120"/>
              </a:rPr>
              <a:t>”. </a:t>
            </a:r>
            <a:r>
              <a:rPr lang="en-US" altLang="zh-TW" sz="2800" spc="-100" dirty="0">
                <a:ea typeface="華康儷中黑" panose="020B0509000000000000" pitchFamily="49" charset="-120"/>
              </a:rPr>
              <a:t>(Mk10:27).</a:t>
            </a:r>
            <a:r>
              <a:rPr lang="en-US" altLang="zh-TW" sz="3600" spc="-100" dirty="0">
                <a:ea typeface="華康儷中黑" panose="020B0509000000000000" pitchFamily="49" charset="-120"/>
              </a:rPr>
              <a:t> Eventually, I managed to obtain my mother's reluctant 'consent' and entered the Holy Spirit Seminary in Sai Kung, New Territories. </a:t>
            </a:r>
          </a:p>
          <a:p>
            <a:pPr>
              <a:lnSpc>
                <a:spcPts val="3900"/>
              </a:lnSpc>
              <a:spcBef>
                <a:spcPts val="0"/>
              </a:spcBef>
            </a:pPr>
            <a:r>
              <a:rPr lang="en-US" altLang="zh-TW" sz="3600" spc="-100" dirty="0">
                <a:ea typeface="華康儷中黑" panose="020B0509000000000000" pitchFamily="49" charset="-120"/>
              </a:rPr>
              <a:t>Things took an even more dramatic turn when </a:t>
            </a:r>
          </a:p>
          <a:p>
            <a:pPr>
              <a:lnSpc>
                <a:spcPts val="3900"/>
              </a:lnSpc>
              <a:spcBef>
                <a:spcPts val="0"/>
              </a:spcBef>
            </a:pPr>
            <a:r>
              <a:rPr lang="en-US" altLang="zh-TW" sz="3600" spc="-100" dirty="0">
                <a:solidFill>
                  <a:srgbClr val="FF0000"/>
                </a:solidFill>
                <a:ea typeface="華康儷中黑" panose="020B0509000000000000" pitchFamily="49" charset="-120"/>
              </a:rPr>
              <a:t>mother and my two sisters were baptized </a:t>
            </a:r>
          </a:p>
          <a:p>
            <a:pPr>
              <a:lnSpc>
                <a:spcPts val="3900"/>
              </a:lnSpc>
              <a:spcBef>
                <a:spcPts val="0"/>
              </a:spcBef>
            </a:pPr>
            <a:r>
              <a:rPr lang="en-US" altLang="zh-TW" sz="3600" spc="-100" dirty="0">
                <a:solidFill>
                  <a:srgbClr val="FF0000"/>
                </a:solidFill>
                <a:ea typeface="華康儷中黑" panose="020B0509000000000000" pitchFamily="49" charset="-120"/>
              </a:rPr>
              <a:t>the year after I entered the seminary. </a:t>
            </a:r>
          </a:p>
        </p:txBody>
      </p:sp>
    </p:spTree>
    <p:extLst>
      <p:ext uri="{BB962C8B-B14F-4D97-AF65-F5344CB8AC3E}">
        <p14:creationId xmlns:p14="http://schemas.microsoft.com/office/powerpoint/2010/main" val="1179020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F0249398-D143-4DC1-B92B-08F96BBC056B}"/>
              </a:ext>
            </a:extLst>
          </p:cNvPr>
          <p:cNvSpPr>
            <a:spLocks noGrp="1"/>
          </p:cNvSpPr>
          <p:nvPr>
            <p:ph type="subTitle" idx="1"/>
          </p:nvPr>
        </p:nvSpPr>
        <p:spPr>
          <a:xfrm>
            <a:off x="0" y="116632"/>
            <a:ext cx="9144000" cy="6552728"/>
          </a:xfrm>
        </p:spPr>
        <p:txBody>
          <a:bodyPr/>
          <a:lstStyle/>
          <a:p>
            <a:pPr>
              <a:spcBef>
                <a:spcPts val="0"/>
              </a:spcBef>
            </a:pPr>
            <a:r>
              <a:rPr lang="zh-TW" altLang="en-US" sz="4200" dirty="0">
                <a:ea typeface="華康儷中黑" panose="020B0509000000000000" pitchFamily="49" charset="-120"/>
              </a:rPr>
              <a:t>這一切都讓我喜歡上了</a:t>
            </a:r>
            <a:r>
              <a:rPr lang="zh-TW" altLang="en-US" sz="4200" dirty="0">
                <a:solidFill>
                  <a:srgbClr val="FF0000"/>
                </a:solidFill>
                <a:ea typeface="華康儷中黑" panose="020B0509000000000000" pitchFamily="49" charset="-120"/>
              </a:rPr>
              <a:t>小先知中的</a:t>
            </a:r>
            <a:endParaRPr lang="en-US" altLang="zh-TW" sz="4200" dirty="0">
              <a:solidFill>
                <a:srgbClr val="FF0000"/>
              </a:solidFill>
              <a:ea typeface="華康儷中黑" panose="020B0509000000000000" pitchFamily="49" charset="-120"/>
            </a:endParaRPr>
          </a:p>
          <a:p>
            <a:pPr>
              <a:spcBef>
                <a:spcPts val="0"/>
              </a:spcBef>
            </a:pPr>
            <a:r>
              <a:rPr lang="zh-TW" altLang="en-US" sz="4200" dirty="0">
                <a:solidFill>
                  <a:srgbClr val="FF0000"/>
                </a:solidFill>
                <a:ea typeface="華康儷中黑" panose="020B0509000000000000" pitchFamily="49" charset="-120"/>
              </a:rPr>
              <a:t>「絕代雙驕」</a:t>
            </a:r>
            <a:r>
              <a:rPr lang="en-US" altLang="zh-TW" dirty="0">
                <a:ea typeface="華康儷中黑" panose="020B0509000000000000" pitchFamily="49" charset="-120"/>
              </a:rPr>
              <a:t>——</a:t>
            </a:r>
            <a:r>
              <a:rPr lang="en-US" altLang="zh-TW" sz="4200" dirty="0">
                <a:ea typeface="華康儷中黑" panose="020B0509000000000000" pitchFamily="49" charset="-120"/>
              </a:rPr>
              <a:t> </a:t>
            </a:r>
            <a:r>
              <a:rPr lang="zh-TW" altLang="en-US" sz="4200" dirty="0">
                <a:ea typeface="華康儷中黑" panose="020B0509000000000000" pitchFamily="49" charset="-120"/>
              </a:rPr>
              <a:t>亞毛斯和約納</a:t>
            </a:r>
            <a:r>
              <a:rPr lang="en-US" altLang="zh-TW" sz="4200" dirty="0">
                <a:ea typeface="華康儷中黑" panose="020B0509000000000000" pitchFamily="49" charset="-120"/>
              </a:rPr>
              <a:t>,</a:t>
            </a:r>
          </a:p>
          <a:p>
            <a:pPr>
              <a:spcBef>
                <a:spcPts val="0"/>
              </a:spcBef>
            </a:pPr>
            <a:r>
              <a:rPr lang="zh-TW" altLang="en-US" sz="4200" dirty="0">
                <a:ea typeface="華康儷中黑" panose="020B0509000000000000" pitchFamily="49" charset="-120"/>
              </a:rPr>
              <a:t>他們都說</a:t>
            </a:r>
            <a:r>
              <a:rPr lang="en-US" altLang="zh-TW" sz="4200" dirty="0">
                <a:ea typeface="華康儷中黑" panose="020B0509000000000000" pitchFamily="49" charset="-120"/>
              </a:rPr>
              <a:t>:</a:t>
            </a:r>
            <a:r>
              <a:rPr lang="zh-TW" altLang="en-US" sz="4200" dirty="0">
                <a:ea typeface="華康儷中黑" panose="020B0509000000000000" pitchFamily="49" charset="-120"/>
              </a:rPr>
              <a:t>「不是我想做先知的</a:t>
            </a:r>
            <a:r>
              <a:rPr lang="en-US" altLang="zh-TW" sz="4200" dirty="0">
                <a:ea typeface="華康儷中黑" panose="020B0509000000000000" pitchFamily="49" charset="-120"/>
              </a:rPr>
              <a:t>,</a:t>
            </a:r>
            <a:r>
              <a:rPr lang="zh-TW" altLang="en-US" sz="4200" dirty="0">
                <a:ea typeface="華康儷中黑" panose="020B0509000000000000" pitchFamily="49" charset="-120"/>
              </a:rPr>
              <a:t>而是</a:t>
            </a:r>
            <a:endParaRPr lang="en-US" altLang="zh-TW" sz="4200" dirty="0">
              <a:ea typeface="華康儷中黑" panose="020B0509000000000000" pitchFamily="49" charset="-120"/>
            </a:endParaRPr>
          </a:p>
          <a:p>
            <a:pPr>
              <a:spcBef>
                <a:spcPts val="0"/>
              </a:spcBef>
              <a:spcAft>
                <a:spcPts val="600"/>
              </a:spcAft>
            </a:pPr>
            <a:r>
              <a:rPr lang="zh-TW" altLang="en-US" sz="4200" dirty="0">
                <a:solidFill>
                  <a:srgbClr val="FFFF00"/>
                </a:solidFill>
                <a:highlight>
                  <a:srgbClr val="FF0000"/>
                </a:highlight>
                <a:ea typeface="華康儷中黑" panose="020B0509000000000000" pitchFamily="49" charset="-120"/>
              </a:rPr>
              <a:t>天主找上了我</a:t>
            </a:r>
            <a:r>
              <a:rPr lang="en-US" altLang="zh-TW" sz="4200" dirty="0">
                <a:solidFill>
                  <a:srgbClr val="FFFF00"/>
                </a:solidFill>
                <a:highlight>
                  <a:srgbClr val="FF0000"/>
                </a:highlight>
                <a:ea typeface="華康儷中黑" panose="020B0509000000000000" pitchFamily="49" charset="-120"/>
              </a:rPr>
              <a:t>; </a:t>
            </a:r>
            <a:r>
              <a:rPr lang="zh-TW" altLang="en-US" sz="4200" dirty="0">
                <a:solidFill>
                  <a:srgbClr val="FFFF00"/>
                </a:solidFill>
                <a:highlight>
                  <a:srgbClr val="FF0000"/>
                </a:highlight>
                <a:ea typeface="華康儷中黑" panose="020B0509000000000000" pitchFamily="49" charset="-120"/>
              </a:rPr>
              <a:t>我有什麼辦法抗拒</a:t>
            </a:r>
            <a:r>
              <a:rPr lang="en-US" altLang="zh-TW" sz="4200" dirty="0">
                <a:solidFill>
                  <a:srgbClr val="FFFF00"/>
                </a:solidFill>
                <a:highlight>
                  <a:srgbClr val="FF0000"/>
                </a:highlight>
                <a:ea typeface="華康儷中黑" panose="020B0509000000000000" pitchFamily="49" charset="-120"/>
              </a:rPr>
              <a:t>?</a:t>
            </a:r>
            <a:r>
              <a:rPr lang="zh-TW" altLang="en-US" sz="4200" dirty="0">
                <a:ea typeface="華康儷中黑" panose="020B0509000000000000" pitchFamily="49" charset="-120"/>
              </a:rPr>
              <a:t>」 </a:t>
            </a:r>
          </a:p>
          <a:p>
            <a:pPr>
              <a:spcBef>
                <a:spcPts val="0"/>
              </a:spcBef>
            </a:pPr>
            <a:r>
              <a:rPr lang="en-US" altLang="zh-TW" sz="4200" dirty="0">
                <a:ea typeface="華康儷中黑" panose="020B0509000000000000" pitchFamily="49" charset="-120"/>
              </a:rPr>
              <a:t>This explains why I am fond of Amos and Jonas - the </a:t>
            </a:r>
            <a:r>
              <a:rPr lang="en-US" altLang="zh-TW" sz="4200" dirty="0">
                <a:solidFill>
                  <a:srgbClr val="FF0000"/>
                </a:solidFill>
                <a:ea typeface="華康儷中黑" panose="020B0509000000000000" pitchFamily="49" charset="-120"/>
              </a:rPr>
              <a:t>'unparalleled pair' </a:t>
            </a:r>
            <a:r>
              <a:rPr lang="en-US" altLang="zh-TW" sz="4200" dirty="0">
                <a:ea typeface="華康儷中黑" panose="020B0509000000000000" pitchFamily="49" charset="-120"/>
              </a:rPr>
              <a:t>among the minor prophets. Both had said: “I didn't want to be a prophet, but </a:t>
            </a:r>
            <a:r>
              <a:rPr lang="en-US" altLang="zh-TW" sz="4200" dirty="0">
                <a:highlight>
                  <a:srgbClr val="FFFF00"/>
                </a:highlight>
                <a:ea typeface="華康儷中黑" panose="020B0509000000000000" pitchFamily="49" charset="-120"/>
              </a:rPr>
              <a:t>God found me; what could I do?</a:t>
            </a:r>
            <a:r>
              <a:rPr lang="en-US" altLang="zh-TW" sz="4200" dirty="0">
                <a:ea typeface="華康儷中黑" panose="020B0509000000000000" pitchFamily="49" charset="-120"/>
              </a:rPr>
              <a:t>”</a:t>
            </a:r>
          </a:p>
        </p:txBody>
      </p:sp>
      <p:sp>
        <p:nvSpPr>
          <p:cNvPr id="6" name="文字方塊 5">
            <a:extLst>
              <a:ext uri="{FF2B5EF4-FFF2-40B4-BE49-F238E27FC236}">
                <a16:creationId xmlns:a16="http://schemas.microsoft.com/office/drawing/2014/main" id="{5FCFBD6B-1629-4855-B7A0-10B44BA8357B}"/>
              </a:ext>
            </a:extLst>
          </p:cNvPr>
          <p:cNvSpPr txBox="1"/>
          <p:nvPr/>
        </p:nvSpPr>
        <p:spPr>
          <a:xfrm>
            <a:off x="5091484" y="6125234"/>
            <a:ext cx="3873004" cy="523220"/>
          </a:xfrm>
          <a:prstGeom prst="rect">
            <a:avLst/>
          </a:prstGeom>
          <a:noFill/>
          <a:ln>
            <a:solidFill>
              <a:srgbClr val="FF0000"/>
            </a:solidFill>
          </a:ln>
        </p:spPr>
        <p:txBody>
          <a:bodyPr wrap="square">
            <a:spAutoFit/>
          </a:bodyPr>
          <a:lstStyle/>
          <a:p>
            <a:pPr algn="ct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為福傳</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請上網點讚</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4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留言</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8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轉發</a:t>
            </a:r>
            <a:endParaRPr lang="zh-TW" altLang="en-US" sz="2800" dirty="0">
              <a:solidFill>
                <a:srgbClr val="FF0000"/>
              </a:solidFill>
            </a:endParaRPr>
          </a:p>
        </p:txBody>
      </p:sp>
    </p:spTree>
    <p:extLst>
      <p:ext uri="{BB962C8B-B14F-4D97-AF65-F5344CB8AC3E}">
        <p14:creationId xmlns:p14="http://schemas.microsoft.com/office/powerpoint/2010/main" val="304110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54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幫助你戰勝各種疾病和困難</a:t>
            </a:r>
            <a:endParaRPr lang="en-US" altLang="zh-TW" sz="54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98926"/>
            <a:ext cx="9108504" cy="6148358"/>
          </a:xfrm>
        </p:spPr>
        <p:txBody>
          <a:bodyPr/>
          <a:lstStyle/>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當我正在趕羊時，上主提拔了我。</a:t>
            </a:r>
            <a:r>
              <a:rPr lang="zh-TW" altLang="en-US" sz="4000" dirty="0">
                <a:solidFill>
                  <a:schemeClr val="bg1"/>
                </a:solidFill>
                <a:latin typeface="華康儷中黑" panose="020B0509000000000000" pitchFamily="49" charset="-120"/>
                <a:ea typeface="華康儷中黑" panose="020B0509000000000000" pitchFamily="49" charset="-120"/>
              </a:rPr>
              <a:t>上主對我說：你去向我的百姓以色列，講預言吧！」。</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8479"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恭讀聖保祿宗徒致厄弗所人書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1:3-10</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願我們的主耶穌基督的天主和父受讚美！</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他在天上，在基督內，以各種屬神的祝福，祝福了我們，因為他於創世以前，在基督內，已揀選了我們，為使我們在他面前，成為聖潔無瑕疵的；</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又由於愛，按照自己旨意的決定，預定了我們藉著耶穌基督，獲得義子的名分，而歸於他，為頌揚他恩寵的光榮；這恩寵</a:t>
            </a: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341258"/>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44624"/>
            <a:ext cx="9108504" cy="6330652"/>
          </a:xfrm>
        </p:spPr>
        <p:txBody>
          <a:bodyPr/>
          <a:lstStyle/>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237312"/>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7" name="Rectangle 2">
            <a:extLst>
              <a:ext uri="{FF2B5EF4-FFF2-40B4-BE49-F238E27FC236}">
                <a16:creationId xmlns:a16="http://schemas.microsoft.com/office/drawing/2014/main" id="{06EAB92F-A793-A244-AD23-D9EC996CD8BD}"/>
              </a:ext>
            </a:extLst>
          </p:cNvPr>
          <p:cNvSpPr txBox="1">
            <a:spLocks noChangeArrowheads="1"/>
          </p:cNvSpPr>
          <p:nvPr/>
        </p:nvSpPr>
        <p:spPr bwMode="auto">
          <a:xfrm>
            <a:off x="35496" y="44624"/>
            <a:ext cx="9108504" cy="633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a:spcBef>
                <a:spcPts val="0"/>
              </a:spcBef>
              <a:spcAft>
                <a:spcPts val="600"/>
              </a:spcAft>
              <a:buFontTx/>
              <a:buNone/>
            </a:pPr>
            <a:r>
              <a:rPr lang="zh-TW" altLang="en-US" sz="40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是他在自己的愛子內賜與我們的。</a:t>
            </a:r>
          </a:p>
          <a:p>
            <a:pPr marL="0" indent="0" algn="just" eaLnBrk="1">
              <a:spcBef>
                <a:spcPts val="0"/>
              </a:spcBef>
              <a:spcAft>
                <a:spcPts val="600"/>
              </a:spcAft>
              <a:buFontTx/>
              <a:buNone/>
            </a:pPr>
            <a:r>
              <a:rPr lang="zh-TW" altLang="en-US" sz="40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們就是全憑天主豐厚的恩寵，在他的愛子內，藉他愛子的血，獲得了救贖，罪過的赦免。的確，天主豐厚地把這恩寵，傾注在我們身上，賜與我們各種智慧和明達，為使我們知道，他旨意的奧秘，是全照他在愛子內所定的計劃：就是依照他的措施，當時期一滿，就使天上和地上的萬有，總歸於基督元首。</a:t>
            </a:r>
            <a:endParaRPr lang="en-US" altLang="zh-TW" sz="40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FontTx/>
              <a:buNone/>
            </a:pPr>
            <a:r>
              <a:rPr lang="en-US" altLang="zh-TW" sz="36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r>
              <a:rPr lang="en-US" altLang="zh-TW" sz="3600" kern="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kern="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FontTx/>
              <a:buNone/>
            </a:pPr>
            <a:endParaRPr lang="zh-TW" altLang="en-US" sz="4000" kern="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88640"/>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恭讀聖馬爾谷福音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6:7-13</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那時候，耶穌召集那十二人，開始派遣他們兩個兩個出去，賜給他們制伏邪魔的權柄。</a:t>
            </a:r>
          </a:p>
          <a:p>
            <a:pPr marL="0" indent="0" algn="just" eaLnBrk="1">
              <a:lnSpc>
                <a:spcPts val="4800"/>
              </a:lnSpc>
              <a:spcBef>
                <a:spcPts val="600"/>
              </a:spcBef>
              <a:spcAft>
                <a:spcPts val="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耶穌囑咐他們在路上，除了一根棍杖外，什麼也不要帶：不要帶食物，不要帶口袋，也不要在腰帶裡帶銅錢；卻要穿鞋，不要穿兩件內衣。</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耶穌又對他們說：「你們無論在那裡，進入那一家，就住在那裡，</a:t>
            </a:r>
          </a:p>
          <a:p>
            <a:pPr marL="0" indent="0" algn="just" eaLnBrk="1">
              <a:lnSpc>
                <a:spcPts val="4800"/>
              </a:lnSpc>
              <a:spcBef>
                <a:spcPts val="600"/>
              </a:spcBef>
              <a:spcAft>
                <a:spcPts val="0"/>
              </a:spcAft>
              <a:buNone/>
            </a:pPr>
            <a:endPar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直到離開那裡。無論何處，不接待你們，或不聽從你們，你們就離開那裡，拍去你們腳上的塵土，作為反對他們的證據。」</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那十二人就出去宣講，使人悔改，並驅逐了許多魔鬼，且給許多病人傅油，治好了他們。</a:t>
            </a: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691313"/>
          </a:xfrm>
        </p:spPr>
        <p: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1" lang="zh-TW" altLang="en-US"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rPr>
              <a:t>常年期第十五主日</a:t>
            </a:r>
            <a:endParaRPr kumimoji="1" lang="en-US" altLang="zh-TW" sz="3600" b="0" i="0" u="none" strike="noStrike" kern="0" cap="none" spc="0" normalizeH="0" baseline="0" noProof="0" dirty="0">
              <a:ln>
                <a:noFill/>
              </a:ln>
              <a:solidFill>
                <a:srgbClr val="FFFF00"/>
              </a:solidFill>
              <a:effectLst/>
              <a:uLnTx/>
              <a:uFillTx/>
              <a:latin typeface="Arial"/>
              <a:ea typeface="華康儷中黑" panose="020B0509000000000000" pitchFamily="49" charset="-120"/>
              <a:cs typeface="+mn-cs"/>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7</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14</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18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buFontTx/>
              <a:buNone/>
            </a:pPr>
            <a:r>
              <a:rPr lang="zh-TW" altLang="en-US" sz="8800" dirty="0">
                <a:solidFill>
                  <a:srgbClr val="FFFF00"/>
                </a:solidFill>
                <a:ea typeface="華康粗黑體" panose="020B0709000000000000" pitchFamily="49" charset="-120"/>
              </a:rPr>
              <a:t>我怎能抗拒天主</a:t>
            </a:r>
            <a:r>
              <a:rPr lang="en-US" altLang="zh-TW" sz="8800" dirty="0">
                <a:solidFill>
                  <a:srgbClr val="FFFF00"/>
                </a:solidFill>
                <a:ea typeface="華康粗黑體" panose="020B0709000000000000" pitchFamily="49" charset="-120"/>
              </a:rPr>
              <a:t>!</a:t>
            </a:r>
            <a:endParaRPr lang="zh-TW" altLang="en-US" sz="88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1691600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59EB3909-2B2C-4BE7-8B40-57E7EA7CEE9A}"/>
              </a:ext>
            </a:extLst>
          </p:cNvPr>
          <p:cNvSpPr>
            <a:spLocks noGrp="1"/>
          </p:cNvSpPr>
          <p:nvPr>
            <p:ph type="subTitle" idx="1"/>
          </p:nvPr>
        </p:nvSpPr>
        <p:spPr>
          <a:xfrm>
            <a:off x="0" y="188640"/>
            <a:ext cx="9144000" cy="6552728"/>
          </a:xfrm>
        </p:spPr>
        <p:txBody>
          <a:bodyPr/>
          <a:lstStyle/>
          <a:p>
            <a:pPr algn="l">
              <a:spcBef>
                <a:spcPts val="0"/>
              </a:spcBef>
              <a:spcAft>
                <a:spcPts val="1800"/>
              </a:spcAft>
            </a:pPr>
            <a:r>
              <a:rPr lang="zh-TW" altLang="en-US" sz="4000" dirty="0">
                <a:ea typeface="華康儷粗宋" panose="02020709000000000000" pitchFamily="49" charset="-120"/>
                <a:cs typeface="華康中黑體" panose="020B0509000000000000" pitchFamily="49" charset="-120"/>
              </a:rPr>
              <a:t>我</a:t>
            </a:r>
            <a:r>
              <a:rPr lang="zh-TW" altLang="en-US" sz="4000" dirty="0">
                <a:solidFill>
                  <a:srgbClr val="FF0000"/>
                </a:solidFill>
                <a:ea typeface="華康儷粗宋" panose="02020709000000000000" pitchFamily="49" charset="-120"/>
                <a:cs typeface="華康中黑體" panose="020B0509000000000000" pitchFamily="49" charset="-120"/>
              </a:rPr>
              <a:t>原來不是先知</a:t>
            </a:r>
            <a:r>
              <a:rPr lang="en-US" altLang="zh-TW" sz="4000" dirty="0">
                <a:ea typeface="華康儷粗宋" panose="02020709000000000000" pitchFamily="49" charset="-120"/>
                <a:cs typeface="華康中黑體" panose="020B0509000000000000" pitchFamily="49" charset="-120"/>
              </a:rPr>
              <a:t>,</a:t>
            </a:r>
            <a:r>
              <a:rPr lang="zh-TW" altLang="en-US" sz="4000" dirty="0">
                <a:ea typeface="華康儷粗宋" panose="02020709000000000000" pitchFamily="49" charset="-120"/>
                <a:cs typeface="華康中黑體" panose="020B0509000000000000" pitchFamily="49" charset="-120"/>
              </a:rPr>
              <a:t>我只是一個放羊</a:t>
            </a:r>
            <a:r>
              <a:rPr lang="en-US" altLang="zh-TW" sz="4000" dirty="0">
                <a:ea typeface="華康儷粗宋" panose="02020709000000000000" pitchFamily="49" charset="-120"/>
                <a:cs typeface="華康中黑體" panose="020B0509000000000000" pitchFamily="49" charset="-120"/>
              </a:rPr>
              <a:t>,</a:t>
            </a:r>
            <a:r>
              <a:rPr lang="zh-TW" altLang="en-US" sz="4000" dirty="0">
                <a:ea typeface="華康儷粗宋" panose="02020709000000000000" pitchFamily="49" charset="-120"/>
                <a:cs typeface="華康中黑體" panose="020B0509000000000000" pitchFamily="49" charset="-120"/>
              </a:rPr>
              <a:t>兼修剪野無花果的人</a:t>
            </a:r>
            <a:r>
              <a:rPr lang="en-US" altLang="zh-TW" sz="4000" dirty="0">
                <a:ea typeface="華康儷粗宋" panose="02020709000000000000" pitchFamily="49" charset="-120"/>
                <a:cs typeface="華康中黑體" panose="020B0509000000000000" pitchFamily="49" charset="-120"/>
              </a:rPr>
              <a:t>.</a:t>
            </a:r>
            <a:r>
              <a:rPr lang="zh-TW" altLang="en-US" sz="4000" dirty="0">
                <a:ea typeface="華康儷粗宋" panose="02020709000000000000" pitchFamily="49" charset="-120"/>
                <a:cs typeface="華康中黑體" panose="020B0509000000000000" pitchFamily="49" charset="-120"/>
              </a:rPr>
              <a:t>但是</a:t>
            </a:r>
            <a:r>
              <a:rPr lang="en-US" altLang="zh-TW" sz="4000" dirty="0">
                <a:ea typeface="華康儷粗宋" panose="02020709000000000000" pitchFamily="49" charset="-120"/>
                <a:cs typeface="華康中黑體" panose="020B0509000000000000" pitchFamily="49" charset="-120"/>
              </a:rPr>
              <a:t>,</a:t>
            </a:r>
            <a:r>
              <a:rPr lang="zh-TW" altLang="en-US" sz="4000" dirty="0">
                <a:ea typeface="華康儷粗宋" panose="02020709000000000000" pitchFamily="49" charset="-120"/>
                <a:cs typeface="華康中黑體" panose="020B0509000000000000" pitchFamily="49" charset="-120"/>
              </a:rPr>
              <a:t>當我正在趕羊時</a:t>
            </a:r>
            <a:r>
              <a:rPr lang="en-US" altLang="zh-TW" sz="4000" dirty="0">
                <a:ea typeface="華康儷粗宋" panose="02020709000000000000" pitchFamily="49" charset="-120"/>
                <a:cs typeface="華康中黑體" panose="020B0509000000000000" pitchFamily="49" charset="-120"/>
              </a:rPr>
              <a:t>,</a:t>
            </a:r>
            <a:r>
              <a:rPr lang="zh-TW" altLang="en-US" sz="4000" dirty="0">
                <a:solidFill>
                  <a:srgbClr val="FF0000"/>
                </a:solidFill>
                <a:ea typeface="華康儷粗宋" panose="02020709000000000000" pitchFamily="49" charset="-120"/>
                <a:cs typeface="華康中黑體" panose="020B0509000000000000" pitchFamily="49" charset="-120"/>
              </a:rPr>
              <a:t>上主提拔了我</a:t>
            </a:r>
            <a:r>
              <a:rPr lang="en-US" altLang="zh-TW" sz="4000" dirty="0">
                <a:ea typeface="華康儷粗宋" panose="02020709000000000000" pitchFamily="49" charset="-120"/>
                <a:cs typeface="華康中黑體" panose="020B0509000000000000" pitchFamily="49" charset="-120"/>
              </a:rPr>
              <a:t>.</a:t>
            </a:r>
          </a:p>
          <a:p>
            <a:pPr algn="l">
              <a:spcBef>
                <a:spcPts val="0"/>
              </a:spcBef>
              <a:spcAft>
                <a:spcPts val="1800"/>
              </a:spcAft>
            </a:pPr>
            <a:r>
              <a:rPr lang="zh-TW" altLang="en-US" sz="4000" dirty="0">
                <a:ea typeface="華康正顏楷體W7(P)" panose="03000700000000000000" pitchFamily="66" charset="-120"/>
                <a:cs typeface="華康中黑體" panose="020B0509000000000000" pitchFamily="49" charset="-120"/>
              </a:rPr>
              <a:t>天父在基督內</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以各種屬神的祝福</a:t>
            </a:r>
            <a:r>
              <a:rPr lang="en-US" altLang="zh-TW" sz="4000" dirty="0">
                <a:ea typeface="華康正顏楷體W7(P)" panose="03000700000000000000" pitchFamily="66" charset="-120"/>
                <a:cs typeface="華康中黑體" panose="020B0509000000000000" pitchFamily="49" charset="-120"/>
              </a:rPr>
              <a:t>,</a:t>
            </a:r>
            <a:r>
              <a:rPr lang="zh-TW" altLang="en-US" sz="4000" dirty="0">
                <a:solidFill>
                  <a:srgbClr val="FF0000"/>
                </a:solidFill>
                <a:ea typeface="華康正顏楷體W7(P)" panose="03000700000000000000" pitchFamily="66" charset="-120"/>
                <a:cs typeface="華康中黑體" panose="020B0509000000000000" pitchFamily="49" charset="-120"/>
              </a:rPr>
              <a:t>祝福了我們</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因為他於創世以前</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已</a:t>
            </a:r>
            <a:r>
              <a:rPr lang="zh-TW" altLang="en-US" sz="4000" dirty="0">
                <a:solidFill>
                  <a:srgbClr val="FF0000"/>
                </a:solidFill>
                <a:ea typeface="華康正顏楷體W7(P)" panose="03000700000000000000" pitchFamily="66" charset="-120"/>
                <a:cs typeface="華康中黑體" panose="020B0509000000000000" pitchFamily="49" charset="-120"/>
              </a:rPr>
              <a:t>揀選了我們</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為使我們在他面前</a:t>
            </a:r>
            <a:r>
              <a:rPr lang="en-US" altLang="zh-TW" sz="4000" dirty="0">
                <a:ea typeface="華康正顏楷體W7(P)" panose="03000700000000000000" pitchFamily="66" charset="-120"/>
                <a:cs typeface="華康中黑體" panose="020B0509000000000000" pitchFamily="49" charset="-120"/>
              </a:rPr>
              <a:t>,</a:t>
            </a:r>
            <a:r>
              <a:rPr lang="zh-TW" altLang="en-US" sz="4000" dirty="0">
                <a:ea typeface="華康正顏楷體W7(P)" panose="03000700000000000000" pitchFamily="66" charset="-120"/>
                <a:cs typeface="華康中黑體" panose="020B0509000000000000" pitchFamily="49" charset="-120"/>
              </a:rPr>
              <a:t>成為聖潔無瑕疵的</a:t>
            </a:r>
            <a:r>
              <a:rPr lang="en-US" altLang="zh-TW" sz="4000" dirty="0">
                <a:ea typeface="華康正顏楷體W7(P)" panose="03000700000000000000" pitchFamily="66" charset="-120"/>
                <a:cs typeface="華康中黑體" panose="020B0509000000000000" pitchFamily="49" charset="-120"/>
              </a:rPr>
              <a:t>.</a:t>
            </a:r>
          </a:p>
          <a:p>
            <a:pPr algn="l">
              <a:spcBef>
                <a:spcPts val="0"/>
              </a:spcBef>
              <a:spcAft>
                <a:spcPts val="1800"/>
              </a:spcAft>
            </a:pPr>
            <a:r>
              <a:rPr lang="zh-TW" altLang="en-US" sz="4000" dirty="0">
                <a:ea typeface="華康儷粗宋" panose="02020709000000000000" pitchFamily="49" charset="-120"/>
              </a:rPr>
              <a:t>耶穌囑咐他們在路上</a:t>
            </a:r>
            <a:r>
              <a:rPr lang="en-US" altLang="zh-TW" sz="4000" dirty="0">
                <a:ea typeface="華康儷粗宋" panose="02020709000000000000" pitchFamily="49" charset="-120"/>
              </a:rPr>
              <a:t>,</a:t>
            </a:r>
            <a:r>
              <a:rPr lang="zh-TW" altLang="en-US" sz="4000" dirty="0">
                <a:ea typeface="華康儷粗宋" panose="02020709000000000000" pitchFamily="49" charset="-120"/>
              </a:rPr>
              <a:t>除了一根棍杖外</a:t>
            </a:r>
            <a:r>
              <a:rPr lang="en-US" altLang="zh-TW" sz="4000" dirty="0">
                <a:ea typeface="華康儷粗宋" panose="02020709000000000000" pitchFamily="49" charset="-120"/>
              </a:rPr>
              <a:t>,</a:t>
            </a:r>
            <a:br>
              <a:rPr lang="en-US" altLang="zh-TW" sz="4000" dirty="0">
                <a:ea typeface="華康儷粗宋" panose="02020709000000000000" pitchFamily="49" charset="-120"/>
              </a:rPr>
            </a:br>
            <a:r>
              <a:rPr lang="zh-TW" altLang="en-US" sz="4000" dirty="0">
                <a:solidFill>
                  <a:srgbClr val="FF0000"/>
                </a:solidFill>
                <a:highlight>
                  <a:srgbClr val="FFFF00"/>
                </a:highlight>
                <a:ea typeface="華康儷粗宋" panose="02020709000000000000" pitchFamily="49" charset="-120"/>
              </a:rPr>
              <a:t>什麼也不要帶</a:t>
            </a:r>
            <a:r>
              <a:rPr lang="en-US" altLang="zh-TW" sz="4000" dirty="0">
                <a:ea typeface="華康儷粗宋" panose="02020709000000000000" pitchFamily="49" charset="-120"/>
              </a:rPr>
              <a:t>:</a:t>
            </a:r>
            <a:r>
              <a:rPr lang="zh-TW" altLang="en-US" sz="4000" dirty="0">
                <a:ea typeface="華康儷粗宋" panose="02020709000000000000" pitchFamily="49" charset="-120"/>
              </a:rPr>
              <a:t>不要帶食物</a:t>
            </a:r>
            <a:r>
              <a:rPr lang="en-US" altLang="zh-TW" sz="4000" dirty="0">
                <a:ea typeface="華康儷粗宋" panose="02020709000000000000" pitchFamily="49" charset="-120"/>
              </a:rPr>
              <a:t>,</a:t>
            </a:r>
            <a:r>
              <a:rPr lang="zh-TW" altLang="en-US" sz="4000" dirty="0">
                <a:ea typeface="華康儷粗宋" panose="02020709000000000000" pitchFamily="49" charset="-120"/>
              </a:rPr>
              <a:t>不要帶口袋</a:t>
            </a:r>
            <a:r>
              <a:rPr lang="en-US" altLang="zh-TW" sz="4000" dirty="0">
                <a:ea typeface="華康儷粗宋" panose="02020709000000000000" pitchFamily="49" charset="-120"/>
              </a:rPr>
              <a:t>,</a:t>
            </a:r>
            <a:r>
              <a:rPr lang="zh-TW" altLang="en-US" sz="4000" dirty="0">
                <a:ea typeface="華康儷粗宋" panose="02020709000000000000" pitchFamily="49" charset="-120"/>
              </a:rPr>
              <a:t>也不要在腰帶裡帶銅錢</a:t>
            </a:r>
            <a:r>
              <a:rPr lang="en-US" altLang="zh-TW" sz="4000" dirty="0">
                <a:ea typeface="華康儷粗宋" panose="02020709000000000000" pitchFamily="49" charset="-120"/>
              </a:rPr>
              <a:t>,</a:t>
            </a:r>
            <a:r>
              <a:rPr lang="zh-TW" altLang="en-US" sz="4000" dirty="0">
                <a:ea typeface="華康儷粗宋" panose="02020709000000000000" pitchFamily="49" charset="-120"/>
              </a:rPr>
              <a:t>不要穿兩件內衣</a:t>
            </a:r>
            <a:r>
              <a:rPr lang="en-US" altLang="zh-TW" sz="4000" dirty="0">
                <a:ea typeface="華康儷粗宋" panose="02020709000000000000" pitchFamily="49" charset="-120"/>
              </a:rPr>
              <a:t>.</a:t>
            </a:r>
            <a:endParaRPr lang="zh-TW" altLang="en-US" sz="4000" dirty="0">
              <a:ea typeface="華康儷粗宋" panose="02020709000000000000" pitchFamily="49" charset="-120"/>
            </a:endParaRPr>
          </a:p>
        </p:txBody>
      </p:sp>
    </p:spTree>
    <p:extLst>
      <p:ext uri="{BB962C8B-B14F-4D97-AF65-F5344CB8AC3E}">
        <p14:creationId xmlns:p14="http://schemas.microsoft.com/office/powerpoint/2010/main" val="368123069"/>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32438</TotalTime>
  <Words>2690</Words>
  <Application>Microsoft Office PowerPoint</Application>
  <PresentationFormat>如螢幕大小 (4:3)</PresentationFormat>
  <Paragraphs>111</Paragraphs>
  <Slides>26</Slides>
  <Notes>2</Notes>
  <HiddenSlides>0</HiddenSlides>
  <MMClips>0</MMClips>
  <ScaleCrop>false</ScaleCrop>
  <HeadingPairs>
    <vt:vector size="6" baseType="variant">
      <vt:variant>
        <vt:lpstr>使用字型</vt:lpstr>
      </vt:variant>
      <vt:variant>
        <vt:i4>13</vt:i4>
      </vt:variant>
      <vt:variant>
        <vt:lpstr>佈景主題</vt:lpstr>
      </vt:variant>
      <vt:variant>
        <vt:i4>3</vt:i4>
      </vt:variant>
      <vt:variant>
        <vt:lpstr>投影片標題</vt:lpstr>
      </vt:variant>
      <vt:variant>
        <vt:i4>26</vt:i4>
      </vt:variant>
    </vt:vector>
  </HeadingPairs>
  <TitlesOfParts>
    <vt:vector size="42" baseType="lpstr">
      <vt:lpstr>華康中黑體</vt:lpstr>
      <vt:lpstr>華康中黑體(P)</vt:lpstr>
      <vt:lpstr>華康正顏楷體W7</vt:lpstr>
      <vt:lpstr>華康正顏楷體W7(P)</vt:lpstr>
      <vt:lpstr>華康粗黑體</vt:lpstr>
      <vt:lpstr>華康儷中黑</vt:lpstr>
      <vt:lpstr>華康儷中黑(P)</vt:lpstr>
      <vt:lpstr>華康儷粗宋</vt:lpstr>
      <vt:lpstr>新細明體</vt:lpstr>
      <vt:lpstr>Arial</vt:lpstr>
      <vt:lpstr>Calibri</vt:lpstr>
      <vt:lpstr>Times New Roman</vt:lpstr>
      <vt:lpstr>Wingdings</vt:lpstr>
      <vt:lpstr>預設簡報設計</vt:lpstr>
      <vt:lpstr>3_預設簡報設計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1739</cp:revision>
  <dcterms:created xsi:type="dcterms:W3CDTF">2006-09-26T01:05:23Z</dcterms:created>
  <dcterms:modified xsi:type="dcterms:W3CDTF">2024-07-09T02:56:23Z</dcterms:modified>
</cp:coreProperties>
</file>