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914" r:id="rId2"/>
    <p:sldId id="1050" r:id="rId3"/>
    <p:sldId id="1178" r:id="rId4"/>
    <p:sldId id="1053" r:id="rId5"/>
    <p:sldId id="1179" r:id="rId6"/>
    <p:sldId id="1180" r:id="rId7"/>
    <p:sldId id="1054" r:id="rId8"/>
    <p:sldId id="1181" r:id="rId9"/>
    <p:sldId id="930" r:id="rId10"/>
    <p:sldId id="1029" r:id="rId11"/>
    <p:sldId id="1183" r:id="rId12"/>
    <p:sldId id="1184" r:id="rId13"/>
    <p:sldId id="1185" r:id="rId14"/>
    <p:sldId id="1186" r:id="rId15"/>
    <p:sldId id="1187" r:id="rId16"/>
    <p:sldId id="1188" r:id="rId17"/>
    <p:sldId id="1189" r:id="rId18"/>
    <p:sldId id="1190" r:id="rId19"/>
    <p:sldId id="1191" r:id="rId20"/>
    <p:sldId id="1192" r:id="rId21"/>
    <p:sldId id="1193" r:id="rId22"/>
    <p:sldId id="1194" r:id="rId23"/>
    <p:sldId id="1195" r:id="rId24"/>
    <p:sldId id="1196" r:id="rId25"/>
    <p:sldId id="1045" r:id="rId26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99FF"/>
    <a:srgbClr val="9900CC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234" autoAdjust="0"/>
    <p:restoredTop sz="94087" autoAdjust="0"/>
  </p:normalViewPr>
  <p:slideViewPr>
    <p:cSldViewPr>
      <p:cViewPr varScale="1">
        <p:scale>
          <a:sx n="61" d="100"/>
          <a:sy n="61" d="100"/>
        </p:scale>
        <p:origin x="-1248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xmlns="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xmlns="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xmlns="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xmlns="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xmlns="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xmlns="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xmlns="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xmlns="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xmlns="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52402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5377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9583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1946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46542FFF-654F-44D5-9C7F-C24429BF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9"/>
            <a:ext cx="9144000" cy="640871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為準備作準備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5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原來不是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先知</a:t>
            </a:r>
            <a:r>
              <a:rPr lang="en-US" altLang="zh-TW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不是先知的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弟子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只是一個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放羊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兼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修剪野無花果的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</a:t>
            </a:r>
            <a:r>
              <a:rPr lang="zh-TW" altLang="en-US" sz="35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我正在趕羊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時</a:t>
            </a:r>
            <a:r>
              <a:rPr lang="en-US" altLang="zh-TW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</a:t>
            </a:r>
            <a:r>
              <a:rPr lang="zh-TW" altLang="en-US" sz="35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主提拔了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en-US" altLang="zh-TW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天主豐厚地把這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恩寵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傾注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在我們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身上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賜與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我們各種智慧和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明達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</a:t>
            </a:r>
            <a:r>
              <a:rPr lang="zh-TW" altLang="en-US" sz="35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使我們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知道</a:t>
            </a:r>
            <a:r>
              <a:rPr lang="en-US" altLang="zh-TW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35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旨意的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奧秘</a:t>
            </a:r>
            <a:r>
              <a:rPr lang="en-US" altLang="zh-TW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依照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措施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時期一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滿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使天上和地上的萬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總歸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於基督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元首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耶穌囑咐他們在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路上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</a:t>
            </a:r>
            <a:r>
              <a:rPr lang="zh-TW" altLang="en-US" sz="35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一根棍杖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外</a:t>
            </a:r>
            <a:r>
              <a:rPr lang="en-US" altLang="zh-TW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</a:t>
            </a:r>
            <a:r>
              <a:rPr lang="zh-TW" altLang="en-US" sz="35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也不要</a:t>
            </a:r>
            <a:r>
              <a:rPr lang="zh-TW" altLang="en-US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</a:t>
            </a:r>
            <a:r>
              <a:rPr lang="en-US" altLang="zh-TW" sz="35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食物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口袋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不要在腰帶裡帶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銅錢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穿鞋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穿兩件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內衣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那十二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人就出去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宣講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</a:t>
            </a:r>
            <a:r>
              <a:rPr lang="zh-TW" altLang="en-US" sz="35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 sz="35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5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zh-TW" altLang="en-US" sz="28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原來不是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先知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不是先知的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弟子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只是一個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放羊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兼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修剪野無花果的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當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我正在趕羊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時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主提拔了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亞毛斯：生於南猶大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去北以色列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北富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政教不分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拜天主同時拜客納罕的神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倫理道德都敗壞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責斥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被逐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(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信基督的重要性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趟平主義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?)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原不是先知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被召才作先知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提拔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立刻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回應</a:t>
            </a:r>
            <a:endParaRPr lang="en-US" altLang="zh-TW" sz="3600" dirty="0" smtClean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個人條件</a:t>
            </a:r>
            <a:r>
              <a:rPr lang="en-US" altLang="zh-TW" sz="3600" b="1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天主召叫 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老子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知者不言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2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五四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文言白話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xmlns="" val="21755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豐厚地把這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恩寵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傾注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在我們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身上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賜與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我們各種智慧和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明達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使我們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知道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旨意的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奧秘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依照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措施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當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時期一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滿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使天上和地上的萬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總歸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於基督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元首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任何當下的準備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都需要以長遠的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一生的</a:t>
            </a:r>
            <a:r>
              <a:rPr lang="en-US" altLang="zh-TW" sz="28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/>
            </a:r>
            <a:br>
              <a:rPr lang="en-US" altLang="zh-TW" sz="28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28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準備為基礎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360000" indent="-360000" eaLnBrk="1" hangingPunct="1">
              <a:spcBef>
                <a:spcPct val="0"/>
              </a:spcBef>
              <a:buNone/>
            </a:pP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信天主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天主的揀選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恩寵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智慧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內動力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360000" eaLnBrk="1" hangingPunct="1">
              <a:spcBef>
                <a:spcPct val="0"/>
              </a:spcBef>
              <a:buNone/>
            </a:pP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有目標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基督和基督的旨意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有方向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32000" indent="-432000" eaLnBrk="1" hangingPunct="1">
              <a:spcBef>
                <a:spcPct val="0"/>
              </a:spcBef>
              <a:buNone/>
            </a:pP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我講道的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努力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一個月前的禮儀組分享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一週前的個人思考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三段聖經的默想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中國文化的回憶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一輩子的經歷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xmlns="" val="21755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7417104-22C5-4359-8208-2052B4C723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囑咐他們在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路上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除了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一根棍杖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外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什麼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也不要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帶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帶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食物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帶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口袋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不要在腰帶裡帶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銅錢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卻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穿鞋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穿兩件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內衣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那十二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人就出去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宣講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福傳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什麼都不要帶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不要靠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不要靠麵粉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不要靠天主教墳塲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也不要靠入讀天主教學校的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分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甚至也不要靠天堂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地獄來嚇人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唯一要靠的是耶穌和他講的道理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福音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悔改：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雙方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改心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改生命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用信仰去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指導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用生活印證信仰之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可信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可行</a:t>
            </a:r>
            <a:endParaRPr lang="zh-TW" altLang="en-US" sz="36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5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800" dirty="0" smtClean="0"/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很</a:t>
            </a:r>
            <a:r>
              <a:rPr lang="zh-TW" altLang="zh-HK" sz="3600" dirty="0">
                <a:ea typeface="華康儷中黑" panose="020B0509000000000000" pitchFamily="49" charset="-120"/>
              </a:rPr>
              <a:t>想告訴你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為什麼讀聖經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不能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斷章取義</a:t>
            </a:r>
            <a:r>
              <a:rPr lang="en-US" altLang="zh-HK" dirty="0">
                <a:ea typeface="華康儷中黑" panose="020B0509000000000000" pitchFamily="49" charset="-120"/>
              </a:rPr>
              <a:t>(</a:t>
            </a:r>
            <a:r>
              <a:rPr lang="zh-TW" altLang="zh-HK" dirty="0">
                <a:ea typeface="華康儷中黑" panose="020B0509000000000000" pitchFamily="49" charset="-120"/>
              </a:rPr>
              <a:t>即一句一句的讀</a:t>
            </a:r>
            <a:r>
              <a:rPr lang="en-US" altLang="zh-HK" dirty="0" smtClean="0">
                <a:ea typeface="華康儷中黑" panose="020B0509000000000000" pitchFamily="49" charset="-12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甚至</a:t>
            </a:r>
            <a:r>
              <a:rPr lang="zh-TW" altLang="zh-HK" sz="3600" dirty="0">
                <a:ea typeface="華康儷中黑" panose="020B0509000000000000" pitchFamily="49" charset="-120"/>
              </a:rPr>
              <a:t>不能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斷「書」取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義</a:t>
            </a:r>
            <a:endParaRPr lang="en-US" altLang="zh-TW" sz="36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dirty="0" smtClean="0">
                <a:ea typeface="華康儷中黑" panose="020B0509000000000000" pitchFamily="49" charset="-120"/>
              </a:rPr>
              <a:t>(</a:t>
            </a:r>
            <a:r>
              <a:rPr lang="zh-TW" altLang="zh-HK" dirty="0">
                <a:ea typeface="華康儷中黑" panose="020B0509000000000000" pitchFamily="49" charset="-120"/>
              </a:rPr>
              <a:t>即將聖經的</a:t>
            </a:r>
            <a:r>
              <a:rPr lang="en-US" altLang="zh-HK" dirty="0">
                <a:ea typeface="華康儷中黑" panose="020B0509000000000000" pitchFamily="49" charset="-120"/>
              </a:rPr>
              <a:t>73</a:t>
            </a:r>
            <a:r>
              <a:rPr lang="zh-TW" altLang="zh-HK" dirty="0">
                <a:ea typeface="華康儷中黑" panose="020B0509000000000000" pitchFamily="49" charset="-120"/>
              </a:rPr>
              <a:t>卷</a:t>
            </a:r>
            <a:r>
              <a:rPr lang="en-US" altLang="zh-HK" dirty="0"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ea typeface="華康儷中黑" panose="020B0509000000000000" pitchFamily="49" charset="-120"/>
              </a:rPr>
              <a:t>只看一、兩卷</a:t>
            </a:r>
            <a:r>
              <a:rPr lang="en-US" altLang="zh-HK" dirty="0">
                <a:ea typeface="華康儷中黑" panose="020B0509000000000000" pitchFamily="49" charset="-120"/>
              </a:rPr>
              <a:t>).</a:t>
            </a:r>
            <a:endParaRPr lang="zh-TW" altLang="zh-HK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要明白聖經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就必須明白整本聖經</a:t>
            </a:r>
            <a:r>
              <a:rPr lang="en-US" altLang="zh-HK" sz="3600" dirty="0" smtClean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並且</a:t>
            </a:r>
            <a:r>
              <a:rPr lang="zh-TW" altLang="zh-HK" sz="3600" dirty="0">
                <a:ea typeface="華康儷中黑" panose="020B0509000000000000" pitchFamily="49" charset="-120"/>
              </a:rPr>
              <a:t>要超越聖經文字的局限</a:t>
            </a:r>
            <a:r>
              <a:rPr lang="en-US" altLang="zh-HK" sz="36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直達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聖經啟示的核心</a:t>
            </a: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TW" altLang="zh-HK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聖經內有太多前言不對後語的地方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連內容最接近的三本對觀福音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有些地方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也是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彼此</a:t>
            </a:r>
            <a:r>
              <a:rPr lang="zh-TW" altLang="zh-HK" sz="3600" dirty="0">
                <a:ea typeface="華康儷中黑" panose="020B0509000000000000" pitchFamily="49" charset="-120"/>
              </a:rPr>
              <a:t>矛盾至無法調和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下面是一個十分突出的例子</a:t>
            </a:r>
            <a:r>
              <a:rPr lang="en-US" altLang="zh-HK" dirty="0" smtClean="0">
                <a:ea typeface="華康儷中黑" panose="020B0509000000000000" pitchFamily="49" charset="-120"/>
              </a:rPr>
              <a:t>.</a:t>
            </a:r>
            <a:endParaRPr lang="zh-TW" altLang="zh-HK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7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今天</a:t>
            </a:r>
            <a:r>
              <a:rPr lang="zh-TW" altLang="zh-HK" sz="3600" dirty="0">
                <a:ea typeface="華康儷中黑" panose="020B0509000000000000" pitchFamily="49" charset="-120"/>
              </a:rPr>
              <a:t>的馬爾谷福音說</a:t>
            </a:r>
            <a:r>
              <a:rPr lang="en-US" altLang="zh-HK" sz="3600" dirty="0">
                <a:ea typeface="華康儷中黑" panose="020B0509000000000000" pitchFamily="49" charset="-120"/>
              </a:rPr>
              <a:t>:</a:t>
            </a:r>
            <a:r>
              <a:rPr lang="zh-TW" altLang="zh-HK" sz="3600" dirty="0">
                <a:ea typeface="華康儷中黑" panose="020B0509000000000000" pitchFamily="49" charset="-120"/>
              </a:rPr>
              <a:t>耶穌囑咐他們在路上</a:t>
            </a:r>
            <a:r>
              <a:rPr lang="en-US" altLang="zh-HK" sz="36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除了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一根棍杖外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什麼也不要帶</a:t>
            </a:r>
            <a:r>
              <a:rPr lang="en-US" altLang="zh-HK" sz="3600" dirty="0">
                <a:ea typeface="華康儷中黑" panose="020B0509000000000000" pitchFamily="49" charset="-120"/>
              </a:rPr>
              <a:t>. 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瑪竇福音卻說</a:t>
            </a:r>
            <a:r>
              <a:rPr lang="en-US" altLang="zh-HK" sz="3600" dirty="0">
                <a:ea typeface="華康儷中黑" panose="020B0509000000000000" pitchFamily="49" charset="-120"/>
              </a:rPr>
              <a:t>:</a:t>
            </a:r>
            <a:r>
              <a:rPr lang="zh-TW" altLang="zh-HK" sz="3600" dirty="0">
                <a:ea typeface="華康儷中黑" panose="020B0509000000000000" pitchFamily="49" charset="-120"/>
              </a:rPr>
              <a:t>「也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不要帶棍杖</a:t>
            </a:r>
            <a:r>
              <a:rPr lang="zh-TW" altLang="zh-HK" sz="3600" dirty="0">
                <a:ea typeface="華康儷中黑" panose="020B0509000000000000" pitchFamily="49" charset="-120"/>
              </a:rPr>
              <a:t>」。</a:t>
            </a: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路加福音又怎樣說呢：「你們在路上什麼也不要帶</a:t>
            </a:r>
            <a:r>
              <a:rPr lang="en-US" altLang="zh-HK" sz="3600" dirty="0">
                <a:ea typeface="華康儷中黑" panose="020B0509000000000000" pitchFamily="49" charset="-120"/>
              </a:rPr>
              <a:t>:</a:t>
            </a:r>
            <a:r>
              <a:rPr lang="zh-TW" altLang="zh-HK" sz="3600" dirty="0">
                <a:ea typeface="華康儷中黑" panose="020B0509000000000000" pitchFamily="49" charset="-120"/>
              </a:rPr>
              <a:t>也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不要帶棍杖</a:t>
            </a:r>
            <a:r>
              <a:rPr lang="zh-TW" altLang="zh-HK" sz="3600" dirty="0">
                <a:ea typeface="華康儷中黑" panose="020B0509000000000000" pitchFamily="49" charset="-120"/>
              </a:rPr>
              <a:t>」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如果你是門徒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要出門傳教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究竟帶不帶棍杖？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ea typeface="華康儷中黑" panose="020B0509000000000000" pitchFamily="49" charset="-120"/>
              </a:rPr>
              <a:t> 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耶穌</a:t>
            </a:r>
            <a:r>
              <a:rPr lang="zh-TW" altLang="zh-HK" sz="3600" dirty="0">
                <a:ea typeface="華康儷中黑" panose="020B0509000000000000" pitchFamily="49" charset="-120"/>
              </a:rPr>
              <a:t>的原話應該是「不可以帶」</a:t>
            </a:r>
            <a:r>
              <a:rPr lang="en-US" altLang="zh-HK" sz="36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以上</a:t>
            </a:r>
            <a:r>
              <a:rPr lang="zh-TW" altLang="zh-HK" sz="3600" dirty="0">
                <a:ea typeface="華康儷中黑" panose="020B0509000000000000" pitchFamily="49" charset="-120"/>
              </a:rPr>
              <a:t>三段說話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至少是</a:t>
            </a:r>
            <a:r>
              <a:rPr lang="en-US" altLang="zh-HK" sz="3600" dirty="0">
                <a:ea typeface="華康儷中黑" panose="020B0509000000000000" pitchFamily="49" charset="-120"/>
              </a:rPr>
              <a:t>2</a:t>
            </a:r>
            <a:r>
              <a:rPr lang="zh-TW" altLang="zh-HK" sz="3600" dirty="0">
                <a:ea typeface="華康儷中黑" panose="020B0509000000000000" pitchFamily="49" charset="-120"/>
              </a:rPr>
              <a:t>比</a:t>
            </a:r>
            <a:r>
              <a:rPr lang="en-US" altLang="zh-HK" sz="3600" dirty="0">
                <a:ea typeface="華康儷中黑" panose="020B0509000000000000" pitchFamily="49" charset="-120"/>
              </a:rPr>
              <a:t>1,</a:t>
            </a:r>
            <a:r>
              <a:rPr lang="zh-TW" altLang="zh-HK" sz="3600" dirty="0">
                <a:ea typeface="華康儷中黑" panose="020B0509000000000000" pitchFamily="49" charset="-120"/>
              </a:rPr>
              <a:t>谷輸了</a:t>
            </a:r>
            <a:r>
              <a:rPr lang="en-US" altLang="zh-HK" sz="3600" dirty="0" smtClean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所以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不可以帶棍杖</a:t>
            </a:r>
            <a:r>
              <a:rPr lang="en-US" altLang="zh-HK" sz="3600" dirty="0">
                <a:ea typeface="華康儷中黑" panose="020B0509000000000000" pitchFamily="49" charset="-120"/>
              </a:rPr>
              <a:t>!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馬</a:t>
            </a:r>
            <a:r>
              <a:rPr lang="zh-TW" altLang="zh-HK" sz="3600" dirty="0">
                <a:ea typeface="華康儷中黑" panose="020B0509000000000000" pitchFamily="49" charset="-120"/>
              </a:rPr>
              <a:t>爾谷是伯多祿的徒弟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zh-HK" sz="3600" dirty="0">
                <a:ea typeface="華康儷中黑" panose="020B0509000000000000" pitchFamily="49" charset="-120"/>
              </a:rPr>
              <a:t>他根據伯多祿的口述而寫了《馬爾谷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福</a:t>
            </a:r>
            <a:r>
              <a:rPr lang="zh-TW" altLang="en-US" sz="3600" dirty="0" smtClean="0">
                <a:ea typeface="華康儷中黑" panose="020B0509000000000000" pitchFamily="49" charset="-120"/>
              </a:rPr>
              <a:t>音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》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  <a:r>
              <a:rPr lang="zh-TW" altLang="zh-HK" sz="3600" dirty="0">
                <a:ea typeface="華康儷中黑" panose="020B0509000000000000" pitchFamily="49" charset="-120"/>
              </a:rPr>
              <a:t>他們兩人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其實</a:t>
            </a:r>
            <a:r>
              <a:rPr lang="zh-TW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都知道</a:t>
            </a:r>
            <a:endParaRPr lang="en-US" altLang="zh-TW" sz="3600" dirty="0" smtClean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7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說的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</a:t>
            </a:r>
            <a:r>
              <a:rPr lang="zh-TW" altLang="zh-HK" sz="35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不可</a:t>
            </a:r>
            <a:r>
              <a:rPr lang="zh-TW" altLang="zh-HK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帶棍</a:t>
            </a:r>
            <a:r>
              <a:rPr lang="zh-TW" altLang="zh-HK" sz="35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杖</a:t>
            </a:r>
            <a:r>
              <a:rPr lang="en-US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但伯多祿在引述耶穌的話時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卻是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手中拿著棍杖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所以馬爾谷就擅改成「</a:t>
            </a:r>
            <a:r>
              <a:rPr lang="zh-TW" altLang="zh-HK" sz="35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除了棍杖</a:t>
            </a:r>
            <a:r>
              <a:rPr lang="en-US" altLang="zh-HK" sz="35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什麼都不可帶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」了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35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其實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帶不帶棍杖</a:t>
            </a:r>
            <a:r>
              <a:rPr lang="en-US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並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不是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耶穌說話的原意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他要告訴門徒的是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zh-HK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福傳應是只靠天主的話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因為那是生命之言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它本身自有吸引力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而不是靠香港六零年代的麵粉</a:t>
            </a:r>
            <a:r>
              <a:rPr lang="en-US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今天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的死後葬</a:t>
            </a:r>
            <a:r>
              <a:rPr lang="zh-TW" altLang="zh-HK" sz="350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天主教</a:t>
            </a:r>
            <a:r>
              <a:rPr lang="zh-TW" altLang="zh-HK" sz="350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墳</a:t>
            </a:r>
            <a:r>
              <a:rPr lang="zh-TW" altLang="en-US" sz="350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場</a:t>
            </a:r>
            <a:r>
              <a:rPr lang="en-US" altLang="zh-HK" sz="350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endParaRPr lang="en-US" altLang="zh-HK" sz="35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或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孩子進入天主教學校的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五分</a:t>
            </a:r>
            <a:r>
              <a:rPr lang="en-US" altLang="zh-TW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35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 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信不信福音本身的力量呢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教會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能否</a:t>
            </a:r>
            <a:endParaRPr lang="en-US" altLang="zh-TW" sz="35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35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有效</a:t>
            </a:r>
            <a:r>
              <a:rPr lang="zh-TW" altLang="zh-HK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的活出福音</a:t>
            </a:r>
            <a:r>
              <a:rPr lang="en-US" altLang="zh-HK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讓人驚嘆呢</a:t>
            </a:r>
            <a:r>
              <a:rPr lang="en-US" altLang="zh-HK" sz="35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才是問題的核心</a:t>
            </a:r>
            <a:r>
              <a:rPr lang="en-US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願意活出福音的精神</a:t>
            </a:r>
            <a:r>
              <a:rPr lang="en-US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去</a:t>
            </a:r>
            <a:r>
              <a:rPr lang="zh-TW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吸引非基督徒對福音的嚮往嗎</a:t>
            </a:r>
            <a:r>
              <a:rPr lang="en-US" altLang="zh-HK" sz="35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endParaRPr lang="zh-TW" altLang="zh-HK" sz="35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7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很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想告訴你,為什麼讀聖經不能斷章取義(即一句一句的讀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),</a:t>
            </a: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甚至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不能斷「書」取義(即將聖經的73卷,只看一、兩卷).</a:t>
            </a:r>
          </a:p>
          <a:p>
            <a:pPr>
              <a:spcBef>
                <a:spcPts val="0"/>
              </a:spcBef>
            </a:pPr>
            <a:r>
              <a:rPr lang="zh-TW" altLang="zh-HK" sz="4000" dirty="0"/>
              <a:t>I would like to tell you, why you </a:t>
            </a:r>
            <a:r>
              <a:rPr lang="zh-TW" altLang="zh-HK" sz="4000" dirty="0" smtClean="0"/>
              <a:t>shouldn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t </a:t>
            </a:r>
            <a:r>
              <a:rPr lang="zh-TW" altLang="zh-HK" sz="4000" dirty="0"/>
              <a:t>take Biblical texts </a:t>
            </a:r>
            <a:r>
              <a:rPr lang="zh-TW" altLang="zh-HK" sz="4000" dirty="0">
                <a:solidFill>
                  <a:srgbClr val="FF0000"/>
                </a:solidFill>
              </a:rPr>
              <a:t>out of context</a:t>
            </a:r>
            <a:r>
              <a:rPr lang="zh-TW" altLang="zh-HK" sz="4000" dirty="0"/>
              <a:t> by </a:t>
            </a:r>
            <a:r>
              <a:rPr lang="zh-TW" altLang="zh-HK" sz="4000" dirty="0">
                <a:solidFill>
                  <a:srgbClr val="0000FF"/>
                </a:solidFill>
              </a:rPr>
              <a:t>interpreting verses on its own</a:t>
            </a:r>
            <a:r>
              <a:rPr lang="zh-TW" altLang="zh-HK" sz="4000" dirty="0"/>
              <a:t>, or by reading one or two books </a:t>
            </a:r>
            <a:endParaRPr lang="en-US" altLang="zh-TW" sz="40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/>
              <a:t>as </a:t>
            </a:r>
            <a:r>
              <a:rPr lang="zh-TW" altLang="zh-HK" sz="4000" dirty="0"/>
              <a:t>representing all </a:t>
            </a:r>
            <a:endParaRPr lang="en-US" altLang="zh-TW" sz="40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/>
              <a:t>73 </a:t>
            </a:r>
            <a:r>
              <a:rPr lang="en-US" altLang="zh-TW" sz="4000" dirty="0" smtClean="0"/>
              <a:t>volumes</a:t>
            </a:r>
            <a:r>
              <a:rPr lang="zh-TW" altLang="zh-HK" sz="4000" dirty="0" smtClean="0"/>
              <a:t> </a:t>
            </a:r>
            <a:r>
              <a:rPr lang="zh-TW" altLang="zh-HK" sz="4000" dirty="0"/>
              <a:t>of the Bible.  </a:t>
            </a:r>
          </a:p>
          <a:p>
            <a:pPr>
              <a:spcBef>
                <a:spcPts val="0"/>
              </a:spcBef>
            </a:pP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2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要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明白聖經,就必須明白整本聖經!並且要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超越</a:t>
            </a: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聖經文字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的局限,直達聖經啟示的核心.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zh-TW" altLang="zh-HK" sz="4000" dirty="0"/>
              <a:t>To understand the Bible, you must understand the whole Bible, go beyond the surface texts and reach into </a:t>
            </a:r>
            <a:endParaRPr lang="en-US" altLang="zh-TW" sz="4000" dirty="0" smtClean="0"/>
          </a:p>
          <a:p>
            <a:pPr>
              <a:lnSpc>
                <a:spcPts val="3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4000" b="1" dirty="0" smtClean="0">
                <a:solidFill>
                  <a:srgbClr val="FF0000"/>
                </a:solidFill>
              </a:rPr>
              <a:t>the </a:t>
            </a:r>
            <a:r>
              <a:rPr lang="zh-TW" altLang="zh-HK" sz="4000" b="1" dirty="0">
                <a:solidFill>
                  <a:srgbClr val="FF0000"/>
                </a:solidFill>
              </a:rPr>
              <a:t>core</a:t>
            </a:r>
            <a:r>
              <a:rPr lang="zh-TW" altLang="zh-HK" sz="4000" dirty="0">
                <a:solidFill>
                  <a:srgbClr val="FF0000"/>
                </a:solidFill>
              </a:rPr>
              <a:t> </a:t>
            </a:r>
            <a:r>
              <a:rPr lang="zh-TW" altLang="zh-HK" sz="4000" dirty="0"/>
              <a:t>of the biblical revelation.</a:t>
            </a:r>
          </a:p>
          <a:p>
            <a:pPr>
              <a:spcBef>
                <a:spcPts val="0"/>
              </a:spcBef>
            </a:pP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聖經內有太多前言不對後語的地方,連內容最接近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三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本對觀福音,有些地方也是彼此矛盾至無法調和.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4000" dirty="0"/>
              <a:t>There are many </a:t>
            </a:r>
            <a:r>
              <a:rPr lang="zh-TW" altLang="zh-HK" sz="4000" dirty="0">
                <a:solidFill>
                  <a:srgbClr val="0000FF"/>
                </a:solidFill>
              </a:rPr>
              <a:t>conflicting texts </a:t>
            </a:r>
            <a:r>
              <a:rPr lang="zh-TW" altLang="zh-HK" sz="4000" dirty="0"/>
              <a:t>in the Bible. Even the three synoptic gospels which are relatively close in their contents contain contradictions.</a:t>
            </a:r>
          </a:p>
          <a:p>
            <a:pPr>
              <a:spcBef>
                <a:spcPts val="0"/>
              </a:spcBef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下面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是一個十分突出的例子</a:t>
            </a:r>
            <a:r>
              <a:rPr lang="en-US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/>
              <a:t>Let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s </a:t>
            </a:r>
            <a:r>
              <a:rPr lang="zh-TW" altLang="zh-HK" sz="4000" dirty="0"/>
              <a:t>take for example </a:t>
            </a:r>
            <a:endParaRPr lang="en-US" altLang="zh-TW" sz="4000" dirty="0" smtClean="0"/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/>
              <a:t>an </a:t>
            </a:r>
            <a:r>
              <a:rPr lang="zh-TW" altLang="zh-HK" sz="4000" dirty="0"/>
              <a:t>obvious contradiction: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今天的馬爾谷福音說:耶穌囑咐他們在路上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除了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一根棍杖外,什麼也不要帶.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/>
              <a:t>The Gospel of Mark says</a:t>
            </a:r>
            <a:r>
              <a:rPr lang="zh-TW" altLang="zh-HK" sz="4000" dirty="0" smtClean="0"/>
              <a:t>:“</a:t>
            </a:r>
            <a:r>
              <a:rPr lang="zh-TW" altLang="zh-HK" sz="4000" dirty="0"/>
              <a:t>Jesus instructed them to take </a:t>
            </a:r>
            <a:r>
              <a:rPr lang="zh-TW" altLang="zh-HK" sz="4000" dirty="0">
                <a:solidFill>
                  <a:srgbClr val="FF0000"/>
                </a:solidFill>
              </a:rPr>
              <a:t>nothing</a:t>
            </a:r>
            <a:r>
              <a:rPr lang="zh-TW" altLang="zh-HK" sz="4000" dirty="0"/>
              <a:t> for the journey </a:t>
            </a:r>
            <a:r>
              <a:rPr lang="zh-TW" altLang="zh-HK" sz="4000" b="1" dirty="0">
                <a:solidFill>
                  <a:srgbClr val="FF0000"/>
                </a:solidFill>
              </a:rPr>
              <a:t>but a walking stick</a:t>
            </a:r>
            <a:r>
              <a:rPr lang="zh-TW" altLang="zh-HK" sz="4000" dirty="0"/>
              <a:t>.”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瑪竇福音卻說:「也不要帶棍杖」。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/>
              <a:t>But the Gospel of Matthew said</a:t>
            </a:r>
            <a:r>
              <a:rPr lang="zh-TW" altLang="zh-HK" sz="4000" dirty="0" smtClean="0"/>
              <a:t>:</a:t>
            </a:r>
            <a:endParaRPr lang="en-US" altLang="zh-TW" sz="4000" dirty="0" smtClean="0"/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/>
              <a:t> </a:t>
            </a:r>
            <a:r>
              <a:rPr lang="zh-TW" altLang="zh-HK" sz="4000" dirty="0"/>
              <a:t>“</a:t>
            </a:r>
            <a:r>
              <a:rPr lang="zh-TW" altLang="zh-HK" sz="4000" dirty="0">
                <a:solidFill>
                  <a:srgbClr val="FF0000"/>
                </a:solidFill>
              </a:rPr>
              <a:t>no walking stick</a:t>
            </a:r>
            <a:r>
              <a:rPr lang="zh-TW" altLang="zh-HK" sz="4000" dirty="0"/>
              <a:t>”</a:t>
            </a:r>
            <a:r>
              <a:rPr lang="zh-TW" altLang="zh-HK" sz="1800" dirty="0"/>
              <a:t>.</a:t>
            </a: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恭讀亞毛斯先知書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7:12-15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那時候，阿瑪責雅又向亞毛斯說：「先見者，你走吧！趕快到猶大國去，在那裡餬口，在那裡講預言。在貝特耳，不可再講預言，因為這裡是君王的聖所，王國的殿宇。」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亞毛斯回答阿瑪責雅，說：「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我原來不是先知，也不是先知的弟子，我只是一個放羊、兼修剪野無花果的人。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800" dirty="0" smtClean="0"/>
          </a:p>
          <a:p>
            <a:endParaRPr lang="en-US" altLang="zh-TW" sz="1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路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加福音又怎樣說呢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：</a:t>
            </a: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你們在路上什麼也不要帶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:也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不要帶棍杖」.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HK" sz="4000" dirty="0"/>
              <a:t>While the Gospel of Luke says</a:t>
            </a:r>
            <a:r>
              <a:rPr lang="zh-TW" altLang="zh-HK" sz="4000" dirty="0" smtClean="0"/>
              <a:t>:“Take </a:t>
            </a:r>
            <a:r>
              <a:rPr lang="zh-TW" altLang="zh-HK" sz="4000" dirty="0"/>
              <a:t>nothing for the journey, </a:t>
            </a:r>
            <a:endParaRPr lang="en-US" altLang="zh-TW" sz="4000" dirty="0" smtClean="0"/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HK" sz="4000" dirty="0" smtClean="0">
                <a:solidFill>
                  <a:srgbClr val="FF0000"/>
                </a:solidFill>
              </a:rPr>
              <a:t>neither </a:t>
            </a:r>
            <a:r>
              <a:rPr lang="zh-TW" altLang="zh-HK" sz="4000" dirty="0">
                <a:solidFill>
                  <a:srgbClr val="FF0000"/>
                </a:solidFill>
              </a:rPr>
              <a:t>walking stick</a:t>
            </a:r>
            <a:r>
              <a:rPr lang="zh-TW" altLang="zh-HK" sz="4000" dirty="0"/>
              <a:t>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如果你是門徒,要出門傳教,究竟帶不帶棍杖？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4000" dirty="0"/>
              <a:t>If you were the disciple going out for evangelization, </a:t>
            </a:r>
            <a:r>
              <a:rPr lang="zh-TW" altLang="zh-HK" sz="4000" b="1" dirty="0">
                <a:solidFill>
                  <a:srgbClr val="0000FF"/>
                </a:solidFill>
              </a:rPr>
              <a:t>should you take the walking stick or not?</a:t>
            </a:r>
          </a:p>
          <a:p>
            <a:pPr>
              <a:spcBef>
                <a:spcPts val="0"/>
              </a:spcBef>
            </a:pP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的原話應該是「不可以帶」,以上三段說話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至少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是2比1,谷輸了;所以,不可以帶棍杖!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HK" sz="4000" dirty="0"/>
              <a:t> </a:t>
            </a:r>
            <a:r>
              <a:rPr lang="zh-TW" altLang="zh-HK" sz="4000" dirty="0" smtClean="0"/>
              <a:t>Jesus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s </a:t>
            </a:r>
            <a:r>
              <a:rPr lang="zh-TW" altLang="zh-HK" sz="4000" dirty="0"/>
              <a:t>original words were</a:t>
            </a:r>
            <a:r>
              <a:rPr lang="zh-TW" altLang="zh-HK" sz="4000" dirty="0" smtClean="0"/>
              <a:t>:</a:t>
            </a:r>
            <a:r>
              <a:rPr lang="en-US" altLang="zh-TW" sz="4000" dirty="0" smtClean="0"/>
              <a:t> “</a:t>
            </a:r>
            <a:r>
              <a:rPr lang="zh-TW" altLang="zh-HK" sz="4000" dirty="0" smtClean="0"/>
              <a:t>do </a:t>
            </a:r>
            <a:r>
              <a:rPr lang="zh-TW" altLang="zh-HK" sz="4000" dirty="0"/>
              <a:t>not </a:t>
            </a:r>
            <a:r>
              <a:rPr lang="zh-TW" altLang="zh-HK" sz="4000" dirty="0" smtClean="0"/>
              <a:t>take</a:t>
            </a:r>
            <a:r>
              <a:rPr lang="en-US" altLang="zh-TW" sz="4000" dirty="0" smtClean="0"/>
              <a:t>”</a:t>
            </a:r>
            <a:r>
              <a:rPr lang="zh-TW" altLang="zh-HK" sz="4000" dirty="0" smtClean="0"/>
              <a:t>. </a:t>
            </a:r>
            <a:r>
              <a:rPr lang="zh-TW" altLang="zh-HK" sz="4000" dirty="0"/>
              <a:t>In the three quoted passages, Mark dissented from Matthew and Luke regarding the walking stick, </a:t>
            </a:r>
            <a:endParaRPr lang="en-US" altLang="zh-TW" sz="4000" dirty="0" smtClean="0"/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HK" sz="4000" dirty="0" smtClean="0"/>
              <a:t>which </a:t>
            </a:r>
            <a:r>
              <a:rPr lang="zh-TW" altLang="zh-HK" sz="4000" dirty="0"/>
              <a:t>implied that Mark was incorrect, so the conclusion is, </a:t>
            </a:r>
            <a:endParaRPr lang="en-US" altLang="zh-TW" sz="4000" dirty="0" smtClean="0"/>
          </a:p>
          <a:p>
            <a:pPr>
              <a:spcBef>
                <a:spcPts val="0"/>
              </a:spcBef>
            </a:pPr>
            <a:r>
              <a:rPr lang="en-US" altLang="zh-TW" sz="4000" b="1" dirty="0" smtClean="0">
                <a:solidFill>
                  <a:srgbClr val="FF0000"/>
                </a:solidFill>
              </a:rPr>
              <a:t>D</a:t>
            </a:r>
            <a:r>
              <a:rPr lang="zh-TW" altLang="zh-HK" sz="4000" b="1" dirty="0" smtClean="0">
                <a:solidFill>
                  <a:srgbClr val="FF0000"/>
                </a:solidFill>
              </a:rPr>
              <a:t>on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’</a:t>
            </a:r>
            <a:r>
              <a:rPr lang="zh-TW" altLang="zh-HK" sz="4000" b="1" dirty="0" smtClean="0">
                <a:solidFill>
                  <a:srgbClr val="FF0000"/>
                </a:solidFill>
              </a:rPr>
              <a:t>t </a:t>
            </a:r>
            <a:r>
              <a:rPr lang="zh-TW" altLang="zh-HK" sz="4000" b="1" dirty="0">
                <a:solidFill>
                  <a:srgbClr val="FF0000"/>
                </a:solidFill>
              </a:rPr>
              <a:t>take the walking stick</a:t>
            </a:r>
            <a:r>
              <a:rPr lang="zh-TW" altLang="zh-HK" sz="4000" dirty="0" smtClean="0">
                <a:solidFill>
                  <a:srgbClr val="FF0000"/>
                </a:solidFill>
              </a:rPr>
              <a:t>!</a:t>
            </a:r>
            <a:endParaRPr lang="zh-TW" altLang="zh-HK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200" dirty="0"/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馬爾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谷是伯多祿的徒弟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,根據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伯多祿的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口述寫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了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《谷》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.他們兩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人都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知道耶穌是說「不可帶棍杖」.但伯多祿在引述耶穌的話時,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卻是手中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拿著棍杖,所以馬爾谷就擅改成「除了棍杖,什麼都不可帶」了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4000" dirty="0"/>
              <a:t> 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zh-TW" altLang="zh-HK" sz="4000" dirty="0">
                <a:solidFill>
                  <a:srgbClr val="FF0000"/>
                </a:solidFill>
              </a:rPr>
              <a:t>Mark was a pupil of Peter</a:t>
            </a:r>
            <a:r>
              <a:rPr lang="zh-TW" altLang="zh-HK" sz="4000" dirty="0"/>
              <a:t>. He wrote the Gospel of Mark based on </a:t>
            </a:r>
            <a:r>
              <a:rPr lang="zh-TW" altLang="zh-HK" sz="4000" dirty="0" smtClean="0"/>
              <a:t>Peter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s </a:t>
            </a:r>
            <a:r>
              <a:rPr lang="zh-TW" altLang="zh-HK" sz="4000" dirty="0"/>
              <a:t>oral recount. They both knew that Jesus must have said “not to take the walking </a:t>
            </a:r>
            <a:r>
              <a:rPr lang="zh-TW" altLang="zh-HK" sz="4000" dirty="0" smtClean="0"/>
              <a:t>stick</a:t>
            </a:r>
            <a:r>
              <a:rPr lang="en-US" altLang="zh-TW" sz="4000" dirty="0" smtClean="0"/>
              <a:t>.</a:t>
            </a:r>
            <a:r>
              <a:rPr lang="zh-TW" altLang="zh-HK" sz="4000" dirty="0" smtClean="0"/>
              <a:t>”But </a:t>
            </a:r>
            <a:r>
              <a:rPr lang="zh-TW" altLang="zh-HK" sz="4000" dirty="0"/>
              <a:t>when Peter was quoting </a:t>
            </a:r>
            <a:r>
              <a:rPr lang="zh-TW" altLang="zh-HK" sz="4000" dirty="0" smtClean="0"/>
              <a:t>Jesus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s </a:t>
            </a:r>
            <a:r>
              <a:rPr lang="zh-TW" altLang="zh-HK" sz="4000" dirty="0"/>
              <a:t>words, </a:t>
            </a:r>
            <a:r>
              <a:rPr lang="zh-TW" altLang="zh-HK" sz="4000" b="1" dirty="0">
                <a:solidFill>
                  <a:srgbClr val="0000FF"/>
                </a:solidFill>
              </a:rPr>
              <a:t>he was clearly holding the walking stick</a:t>
            </a:r>
            <a:r>
              <a:rPr lang="zh-TW" altLang="zh-HK" sz="4000" dirty="0">
                <a:solidFill>
                  <a:srgbClr val="0000FF"/>
                </a:solidFill>
              </a:rPr>
              <a:t>, </a:t>
            </a:r>
            <a:r>
              <a:rPr lang="zh-TW" altLang="zh-HK" sz="4000" dirty="0"/>
              <a:t>so Mark must have changed the wording to: take nothing except the walking stick</a:t>
            </a:r>
            <a:r>
              <a:rPr lang="zh-TW" altLang="zh-HK" sz="4000" dirty="0" smtClean="0"/>
              <a:t>.</a:t>
            </a:r>
            <a:endParaRPr lang="zh-TW" altLang="zh-HK" sz="4000" dirty="0"/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1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HK" sz="2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其實</a:t>
            </a:r>
            <a:r>
              <a:rPr lang="zh-TW" altLang="zh-HK" sz="2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帶不帶棍杖,根本不是耶穌說話的原意,他要告訴門徒的是:福傳應是只靠天主的話,因為那是生命之言,它本身自有吸引力,而不是靠香港六零年代的麵粉,或今天的死後葬天主教墳塲的權利,或孩子</a:t>
            </a:r>
            <a:r>
              <a:rPr lang="zh-TW" altLang="zh-HK" sz="2000">
                <a:latin typeface="華康儷中黑" panose="020B0509000000000000" pitchFamily="49" charset="-120"/>
                <a:ea typeface="華康儷中黑" panose="020B0509000000000000" pitchFamily="49" charset="-120"/>
              </a:rPr>
              <a:t>進入</a:t>
            </a:r>
            <a:r>
              <a:rPr lang="zh-TW" altLang="zh-HK" sz="200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</a:t>
            </a:r>
            <a:r>
              <a:rPr lang="zh-TW" altLang="en-US" sz="200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</a:t>
            </a:r>
            <a:r>
              <a:rPr lang="zh-TW" altLang="zh-HK" sz="200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學校</a:t>
            </a:r>
            <a:r>
              <a:rPr lang="zh-TW" altLang="zh-HK" sz="2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的五分</a:t>
            </a:r>
            <a:r>
              <a:rPr lang="zh-TW" altLang="zh-HK" sz="1800" dirty="0"/>
              <a:t>.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z="1800" dirty="0"/>
              <a:t> </a:t>
            </a:r>
            <a:r>
              <a:rPr lang="zh-TW" altLang="zh-HK" spc="-100" dirty="0" smtClean="0"/>
              <a:t>The </a:t>
            </a:r>
            <a:r>
              <a:rPr lang="zh-TW" altLang="zh-HK" spc="-100" dirty="0"/>
              <a:t>truth is </a:t>
            </a:r>
            <a:r>
              <a:rPr lang="zh-TW" altLang="zh-HK" spc="-100" dirty="0" smtClean="0"/>
              <a:t>Jesus</a:t>
            </a:r>
            <a:r>
              <a:rPr lang="en-US" altLang="zh-TW" spc="-100" dirty="0" smtClean="0"/>
              <a:t>’</a:t>
            </a:r>
            <a:r>
              <a:rPr lang="zh-TW" altLang="zh-HK" spc="-100" dirty="0" smtClean="0"/>
              <a:t>s </a:t>
            </a:r>
            <a:r>
              <a:rPr lang="zh-TW" altLang="zh-HK" spc="-100" dirty="0"/>
              <a:t>intention does not lie in taking or not taking the walking stick. </a:t>
            </a:r>
            <a:r>
              <a:rPr lang="zh-TW" altLang="zh-HK" spc="-100" dirty="0" smtClean="0"/>
              <a:t>Jesus’message </a:t>
            </a:r>
            <a:r>
              <a:rPr lang="zh-TW" altLang="zh-HK" spc="-100" dirty="0"/>
              <a:t>was: </a:t>
            </a:r>
            <a:r>
              <a:rPr lang="zh-TW" altLang="zh-HK" b="1" spc="-100" dirty="0">
                <a:solidFill>
                  <a:srgbClr val="FF0000"/>
                </a:solidFill>
              </a:rPr>
              <a:t>Evangelisation must rest on </a:t>
            </a:r>
            <a:r>
              <a:rPr lang="zh-TW" altLang="zh-HK" b="1" spc="-100" dirty="0" smtClean="0">
                <a:solidFill>
                  <a:srgbClr val="FF0000"/>
                </a:solidFill>
              </a:rPr>
              <a:t>God</a:t>
            </a:r>
            <a:r>
              <a:rPr lang="en-US" altLang="zh-TW" b="1" spc="-100" dirty="0" smtClean="0">
                <a:solidFill>
                  <a:srgbClr val="FF0000"/>
                </a:solidFill>
              </a:rPr>
              <a:t>’</a:t>
            </a:r>
            <a:r>
              <a:rPr lang="zh-TW" altLang="zh-HK" b="1" spc="-100" dirty="0" smtClean="0">
                <a:solidFill>
                  <a:srgbClr val="FF0000"/>
                </a:solidFill>
              </a:rPr>
              <a:t>s </a:t>
            </a:r>
            <a:r>
              <a:rPr lang="en-US" altLang="zh-TW" b="1" spc="-100" dirty="0" smtClean="0">
                <a:solidFill>
                  <a:srgbClr val="FF0000"/>
                </a:solidFill>
              </a:rPr>
              <a:t>W</a:t>
            </a:r>
            <a:r>
              <a:rPr lang="zh-TW" altLang="zh-HK" b="1" spc="-100" dirty="0" smtClean="0">
                <a:solidFill>
                  <a:srgbClr val="FF0000"/>
                </a:solidFill>
              </a:rPr>
              <a:t>ords </a:t>
            </a:r>
            <a:r>
              <a:rPr lang="zh-TW" altLang="zh-HK" b="1" spc="-100" dirty="0">
                <a:solidFill>
                  <a:srgbClr val="FF0000"/>
                </a:solidFill>
              </a:rPr>
              <a:t>alone; </a:t>
            </a:r>
            <a:r>
              <a:rPr lang="zh-TW" altLang="zh-HK" spc="-100" dirty="0" smtClean="0"/>
              <a:t>God</a:t>
            </a:r>
            <a:r>
              <a:rPr lang="en-US" altLang="zh-TW" spc="-100" dirty="0" smtClean="0"/>
              <a:t>’</a:t>
            </a:r>
            <a:r>
              <a:rPr lang="zh-TW" altLang="zh-HK" spc="-100" dirty="0" smtClean="0"/>
              <a:t>s </a:t>
            </a:r>
            <a:r>
              <a:rPr lang="en-US" altLang="zh-TW" spc="-100" dirty="0" smtClean="0"/>
              <a:t>W</a:t>
            </a:r>
            <a:r>
              <a:rPr lang="zh-TW" altLang="zh-HK" spc="-100" dirty="0" smtClean="0"/>
              <a:t>ords </a:t>
            </a:r>
            <a:r>
              <a:rPr lang="zh-TW" altLang="zh-HK" spc="-100" dirty="0"/>
              <a:t>are the </a:t>
            </a:r>
            <a:r>
              <a:rPr lang="en-US" altLang="zh-TW" spc="-100" dirty="0" smtClean="0"/>
              <a:t>W</a:t>
            </a:r>
            <a:r>
              <a:rPr lang="zh-TW" altLang="zh-HK" spc="-100" dirty="0" smtClean="0"/>
              <a:t>ords </a:t>
            </a:r>
            <a:r>
              <a:rPr lang="zh-TW" altLang="zh-HK" spc="-100" dirty="0"/>
              <a:t>of life; the power to attract is </a:t>
            </a:r>
            <a:r>
              <a:rPr lang="zh-TW" altLang="zh-HK" b="1" spc="-100" dirty="0">
                <a:solidFill>
                  <a:srgbClr val="FF0000"/>
                </a:solidFill>
              </a:rPr>
              <a:t>inheren</a:t>
            </a:r>
            <a:r>
              <a:rPr lang="zh-TW" altLang="zh-HK" spc="-100" dirty="0"/>
              <a:t>t in the </a:t>
            </a:r>
            <a:r>
              <a:rPr lang="en-US" altLang="zh-TW" spc="-100" dirty="0" smtClean="0"/>
              <a:t>W</a:t>
            </a:r>
            <a:r>
              <a:rPr lang="zh-TW" altLang="zh-HK" spc="-100" dirty="0" smtClean="0"/>
              <a:t>ords </a:t>
            </a:r>
            <a:r>
              <a:rPr lang="zh-TW" altLang="zh-HK" spc="-100" dirty="0"/>
              <a:t>themselves. </a:t>
            </a:r>
            <a:r>
              <a:rPr lang="zh-TW" altLang="zh-HK" spc="-100" dirty="0" smtClean="0"/>
              <a:t>God</a:t>
            </a:r>
            <a:r>
              <a:rPr lang="en-US" altLang="zh-TW" spc="-100" dirty="0" smtClean="0"/>
              <a:t>’</a:t>
            </a:r>
            <a:r>
              <a:rPr lang="zh-TW" altLang="zh-HK" spc="-100" dirty="0" smtClean="0"/>
              <a:t>s </a:t>
            </a:r>
            <a:r>
              <a:rPr lang="en-US" altLang="zh-TW" spc="-100" dirty="0" smtClean="0"/>
              <a:t>W</a:t>
            </a:r>
            <a:r>
              <a:rPr lang="zh-TW" altLang="zh-HK" spc="-100" dirty="0" smtClean="0"/>
              <a:t>ords </a:t>
            </a:r>
            <a:r>
              <a:rPr lang="zh-TW" altLang="zh-HK" spc="-100" dirty="0"/>
              <a:t>do not need any support (for example by a walking stick), or supplemented by </a:t>
            </a:r>
            <a:r>
              <a:rPr lang="zh-TW" altLang="zh-HK" b="1" spc="-100" dirty="0">
                <a:solidFill>
                  <a:srgbClr val="0000FF"/>
                </a:solidFill>
              </a:rPr>
              <a:t>incentive</a:t>
            </a:r>
            <a:r>
              <a:rPr lang="zh-TW" altLang="zh-HK" spc="-100" dirty="0"/>
              <a:t>s, like in the 1960s of </a:t>
            </a:r>
            <a:r>
              <a:rPr lang="zh-TW" altLang="zh-HK" spc="-100" dirty="0" smtClean="0"/>
              <a:t>H</a:t>
            </a:r>
            <a:r>
              <a:rPr lang="en-US" altLang="zh-TW" spc="-100" dirty="0" smtClean="0"/>
              <a:t>.</a:t>
            </a:r>
            <a:r>
              <a:rPr lang="zh-TW" altLang="zh-HK" spc="-100" dirty="0" smtClean="0"/>
              <a:t>K</a:t>
            </a:r>
            <a:r>
              <a:rPr lang="en-US" altLang="zh-TW" spc="-100" dirty="0" smtClean="0"/>
              <a:t>.</a:t>
            </a:r>
            <a:r>
              <a:rPr lang="zh-TW" altLang="zh-HK" spc="-100" dirty="0" smtClean="0"/>
              <a:t> </a:t>
            </a:r>
            <a:r>
              <a:rPr lang="zh-TW" altLang="zh-HK" spc="-100" dirty="0"/>
              <a:t>when flour was distributed, or currently with the right of burial in Catholic cemeteries, or the additional 5 points given to a baptized child to favour entrance to Catholic schools. </a:t>
            </a:r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zh-TW" altLang="zh-HK" sz="1800" dirty="0"/>
              <a:t> </a:t>
            </a:r>
          </a:p>
          <a:p>
            <a:pPr>
              <a:spcBef>
                <a:spcPts val="0"/>
              </a:spcBef>
            </a:pP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我們信不信福音本身的力量呢?教會能否有效的活出福音,讓人驚嘆呢?這才是問題的核心.你願意活出福音的精神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endParaRPr lang="en-US" altLang="zh-TW" sz="24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去</a:t>
            </a:r>
            <a:r>
              <a:rPr lang="zh-TW" altLang="zh-HK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吸引非基督徒對福音的嚮往嗎</a:t>
            </a:r>
            <a:r>
              <a:rPr lang="zh-TW" altLang="zh-HK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endParaRPr lang="zh-TW" altLang="zh-HK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zh-TW" altLang="zh-HK" sz="4000" dirty="0"/>
              <a:t>Do we believe that </a:t>
            </a:r>
            <a:r>
              <a:rPr lang="zh-TW" altLang="zh-HK" sz="4000" dirty="0">
                <a:solidFill>
                  <a:srgbClr val="FF0000"/>
                </a:solidFill>
              </a:rPr>
              <a:t>the power of the Gospel lies in </a:t>
            </a:r>
            <a:r>
              <a:rPr lang="zh-TW" altLang="zh-HK" sz="4000" dirty="0" smtClean="0">
                <a:solidFill>
                  <a:srgbClr val="FF0000"/>
                </a:solidFill>
              </a:rPr>
              <a:t>God</a:t>
            </a:r>
            <a:r>
              <a:rPr lang="en-US" altLang="zh-TW" sz="4000" dirty="0" smtClean="0">
                <a:solidFill>
                  <a:srgbClr val="FF0000"/>
                </a:solidFill>
              </a:rPr>
              <a:t>’</a:t>
            </a:r>
            <a:r>
              <a:rPr lang="zh-TW" altLang="zh-HK" sz="4000" dirty="0" smtClean="0">
                <a:solidFill>
                  <a:srgbClr val="FF0000"/>
                </a:solidFill>
              </a:rPr>
              <a:t>s </a:t>
            </a:r>
            <a:r>
              <a:rPr lang="en-US" altLang="zh-TW" sz="4000" dirty="0" smtClean="0">
                <a:solidFill>
                  <a:srgbClr val="FF0000"/>
                </a:solidFill>
              </a:rPr>
              <a:t>W</a:t>
            </a:r>
            <a:r>
              <a:rPr lang="zh-TW" altLang="zh-HK" sz="4000" dirty="0" smtClean="0">
                <a:solidFill>
                  <a:srgbClr val="FF0000"/>
                </a:solidFill>
              </a:rPr>
              <a:t>ords </a:t>
            </a:r>
            <a:r>
              <a:rPr lang="zh-TW" altLang="zh-HK" sz="4000" dirty="0">
                <a:solidFill>
                  <a:srgbClr val="FF0000"/>
                </a:solidFill>
              </a:rPr>
              <a:t>alone? </a:t>
            </a:r>
            <a:r>
              <a:rPr lang="zh-TW" altLang="zh-HK" sz="4000" dirty="0"/>
              <a:t>Can the Church and the faithful effectively </a:t>
            </a:r>
            <a:r>
              <a:rPr lang="zh-TW" altLang="zh-HK" sz="4000" dirty="0">
                <a:solidFill>
                  <a:srgbClr val="FF0000"/>
                </a:solidFill>
              </a:rPr>
              <a:t>live out the Gospel </a:t>
            </a:r>
            <a:r>
              <a:rPr lang="zh-TW" altLang="zh-HK" sz="4000" dirty="0"/>
              <a:t>in an amazing way? This is the true essence of the question. Are you willing to </a:t>
            </a:r>
            <a:endParaRPr lang="en-US" altLang="zh-TW" sz="4000" dirty="0" smtClean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zh-TW" altLang="zh-HK" sz="4000" b="1" dirty="0" smtClean="0">
                <a:solidFill>
                  <a:srgbClr val="0000FF"/>
                </a:solidFill>
              </a:rPr>
              <a:t>walk </a:t>
            </a:r>
            <a:r>
              <a:rPr lang="zh-TW" altLang="zh-HK" sz="4000" b="1" dirty="0">
                <a:solidFill>
                  <a:srgbClr val="0000FF"/>
                </a:solidFill>
              </a:rPr>
              <a:t>the talk </a:t>
            </a:r>
            <a:r>
              <a:rPr lang="zh-TW" altLang="zh-HK" sz="4000" dirty="0"/>
              <a:t>by which to arouse the </a:t>
            </a:r>
            <a:r>
              <a:rPr lang="zh-TW" altLang="zh-HK" sz="4000" spc="-150" dirty="0"/>
              <a:t>yearning of the non-Christians towards it?</a:t>
            </a:r>
          </a:p>
        </p:txBody>
      </p:sp>
    </p:spTree>
    <p:extLst>
      <p:ext uri="{BB962C8B-B14F-4D97-AF65-F5344CB8AC3E}">
        <p14:creationId xmlns:p14="http://schemas.microsoft.com/office/powerpoint/2010/main" xmlns="" val="821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xmlns="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945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但是，當我正在趕羊時，上主提拔了我。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上主對我說：你去向我的百姓以色列，講預言吧！」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7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1:3-10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我們的主耶穌基督的天主和父受讚美！他在天上，在基督內，以各種屬神的祝福，祝福了我們，因為他於創世以前，在基督內，已揀選了我們，為使我們在他面前，成為聖潔無瑕疵的；又由於愛，按照自己旨意的決定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預定了我們藉著耶穌基督，獲得義子的名分，而歸於他，為頌揚他恩寵的光榮；這恩寵是他在自己的愛子內賜與我們的。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我們就是全憑天主豐厚的恩寵，在他的愛子內，藉他愛子的血，獲得了救贖，罪過的赦免。的確，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天主豐厚地把這恩寵，傾注在我們身上，賜與我們各種智慧和明達，為使我們知道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3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他旨意的奧秘，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全照他在愛子內所定的計劃：就是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依照他的措施，當時期一滿，就使天上和地上的萬有，總歸於基督元首。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6:7-13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那時候，耶穌召集那十二人，開始派遣他們兩個兩個出去，賜給他們制伏邪魔的權柄。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耶穌囑咐他們在路上，除了一根棍杖外，什麼也不要帶：不要帶食物，不要帶口袋，也不要在腰帶裡帶銅錢；卻要穿鞋，不要穿兩件內衣。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745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耶穌又對他們說：「你們無論在那裡，進入那一家，就住在那裡，直到離開那裡。無論何處，不接待你們，或不聽從你們，你們就離開那裡，拍去你們腳上的塵土，作為反對他們的證據。」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那十二人就出去宣講，使人悔改，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並驅逐了許多魔鬼，且給許多病人傅油，治好了他們。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常年期第十五主日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為準備作準備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亞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7:12-15; 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弗</a:t>
            </a:r>
            <a:r>
              <a:rPr lang="en-US" altLang="zh-TW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1:3-14; </a:t>
            </a:r>
            <a:r>
              <a:rPr lang="zh-TW" altLang="en-US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6:7-13)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6030</TotalTime>
  <Words>1712</Words>
  <Application>Microsoft Office PowerPoint</Application>
  <PresentationFormat>如螢幕大小 (4:3)</PresentationFormat>
  <Paragraphs>144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542</cp:revision>
  <dcterms:created xsi:type="dcterms:W3CDTF">2006-09-26T01:05:23Z</dcterms:created>
  <dcterms:modified xsi:type="dcterms:W3CDTF">2021-07-06T08:33:37Z</dcterms:modified>
</cp:coreProperties>
</file>