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19" r:id="rId2"/>
    <p:sldMasterId id="2147490020" r:id="rId3"/>
  </p:sldMasterIdLst>
  <p:notesMasterIdLst>
    <p:notesMasterId r:id="rId24"/>
  </p:notesMasterIdLst>
  <p:handoutMasterIdLst>
    <p:handoutMasterId r:id="rId25"/>
  </p:handoutMasterIdLst>
  <p:sldIdLst>
    <p:sldId id="1974" r:id="rId4"/>
    <p:sldId id="1610" r:id="rId5"/>
    <p:sldId id="2113" r:id="rId6"/>
    <p:sldId id="2126" r:id="rId7"/>
    <p:sldId id="1612" r:id="rId8"/>
    <p:sldId id="2127" r:id="rId9"/>
    <p:sldId id="2330" r:id="rId10"/>
    <p:sldId id="2143" r:id="rId11"/>
    <p:sldId id="2144" r:id="rId12"/>
    <p:sldId id="2145" r:id="rId13"/>
    <p:sldId id="2329" r:id="rId14"/>
    <p:sldId id="2146" r:id="rId15"/>
    <p:sldId id="2147" r:id="rId16"/>
    <p:sldId id="2149" r:id="rId17"/>
    <p:sldId id="2150" r:id="rId18"/>
    <p:sldId id="2151" r:id="rId19"/>
    <p:sldId id="2139" r:id="rId20"/>
    <p:sldId id="2140" r:id="rId21"/>
    <p:sldId id="2153" r:id="rId22"/>
    <p:sldId id="1892" r:id="rId23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xujy2@gmail.com" initials="f" lastIdx="2" clrIdx="0">
    <p:extLst>
      <p:ext uri="{19B8F6BF-5375-455C-9EA6-DF929625EA0E}">
        <p15:presenceInfo xmlns:p15="http://schemas.microsoft.com/office/powerpoint/2012/main" userId="6e7ea2678dc146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99FF"/>
    <a:srgbClr val="339933"/>
    <a:srgbClr val="00CC00"/>
    <a:srgbClr val="FF00FF"/>
    <a:srgbClr val="660066"/>
    <a:srgbClr val="9900CC"/>
    <a:srgbClr val="FF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23" autoAdjust="0"/>
    <p:restoredTop sz="93315" autoAdjust="0"/>
  </p:normalViewPr>
  <p:slideViewPr>
    <p:cSldViewPr>
      <p:cViewPr varScale="1">
        <p:scale>
          <a:sx n="59" d="100"/>
          <a:sy n="59" d="100"/>
        </p:scale>
        <p:origin x="10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3FFC0476-8166-439A-8EF9-D64A12A374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76F4FBBB-5A4B-48FE-A3BB-ADDECD35A2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207F6BB9-765B-49E5-9CC8-53ADF49392A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F0E672FE-A1AF-4D9F-BB46-E1FC2414C8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85D1A6-9C3F-452C-9D0F-C9E7489752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C5918788-DB56-4D35-9655-2F39F2A5CE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1" name="Rectangle 3">
            <a:extLst>
              <a:ext uri="{FF2B5EF4-FFF2-40B4-BE49-F238E27FC236}">
                <a16:creationId xmlns:a16="http://schemas.microsoft.com/office/drawing/2014/main" id="{B66602A1-486D-466C-9B6C-6B32F2BCAB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390F7CF1-E4D4-49ED-8108-AC87660041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4053" name="Rectangle 5">
            <a:extLst>
              <a:ext uri="{FF2B5EF4-FFF2-40B4-BE49-F238E27FC236}">
                <a16:creationId xmlns:a16="http://schemas.microsoft.com/office/drawing/2014/main" id="{2A0DFE17-75EB-4C1C-874D-97744AE3F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514054" name="Rectangle 6">
            <a:extLst>
              <a:ext uri="{FF2B5EF4-FFF2-40B4-BE49-F238E27FC236}">
                <a16:creationId xmlns:a16="http://schemas.microsoft.com/office/drawing/2014/main" id="{579692E3-514D-41AD-9EA6-A1FBBF73CF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4055" name="Rectangle 7">
            <a:extLst>
              <a:ext uri="{FF2B5EF4-FFF2-40B4-BE49-F238E27FC236}">
                <a16:creationId xmlns:a16="http://schemas.microsoft.com/office/drawing/2014/main" id="{9156C933-88AA-4872-BB0F-1730B21C9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2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FBD419D-64CE-4550-BAA2-0242050FC71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33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419D-64CE-4550-BAA2-0242050FC719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823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4F53-88CB-4C33-AB79-DD0F3B09A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48C0C-11EC-4F14-87EE-6E1BFC0905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5212E5-D105-40CA-98B0-0FE6ED125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B1DE2-F14C-4215-862D-7892FFAF1A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127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0FA1-01BC-48A7-B4B5-CB6D00B8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251F2-60E3-4296-BFCE-EB8C0E3FF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FBC5B-5423-4FD1-BCE6-8FC7BF67A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375D-8CD9-46AF-8C41-09E335183E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106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62272B-A9A6-478C-B476-EF425841A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A9ED6-29CA-4D33-9F13-90A2E5A123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AAE814-BD3E-41DF-B881-23B6928BE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57E7-43B0-4056-AFF1-BC1FCBEFCE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269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D0CB7-2083-43C6-A1FE-F6AFE1FBB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1FA05-F693-4AEA-99C4-CB234BDDE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0880E-4D09-411D-A86E-FF877E972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EAD3B-D202-412A-96D1-6259709983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583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1BA1B9-80A5-47BB-AE94-5886B4D1DD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DDDF2D-A4D0-4E59-A260-C7CC2C4F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56D1E-4A62-4589-AE93-3790E8064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B0-9EC0-4677-833D-06C393E8C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313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9D06C7-3459-43EE-BDBF-4A89924E2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BF6B9E-0B4B-45FB-A864-4197464B7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811F5-4019-4B4D-B706-8E4410C0B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B0E81-DFB2-4306-AE9C-4AA3B3243F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39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9177A2-C34A-44E1-8648-881D74EB1A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FB4D50-31FE-48AC-B9FD-C991E35CF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A76EF-E0B2-452E-8251-600643A07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1D597-6984-4660-AF26-EA33E11F2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7045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B45A-79A7-423D-BABD-E54649D3D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119C8-36DF-42FA-B727-5DF24DC69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0C2522-B0B4-4E4B-B3AF-A0D1C692C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1AEA-4D6F-4016-9F83-E47284FC26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785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C2190-B7D8-47A4-AA3C-03D15275F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175838-B24A-4816-A95E-A1DF8C40B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F39CCB-44A5-42AA-8734-702871C4AC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834D-F101-4939-A509-4E033B6A97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45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E97AAC2-84E6-484B-BBC1-87E11624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3DA3B7-334A-4D43-9C72-595E81018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D54346-06DF-423C-ADAA-2612E32C8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CC6C-A0CA-4027-990A-46672CBEF5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63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C324BE-76BA-486B-980E-81AB4E36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9123F3-9D6B-4447-9C28-A0AAE956E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CFF776-9683-47EB-966F-B3733C8681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9C79-ACD3-4E88-9933-C98A0DFFF5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18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E7A2BA-EB09-413F-8D13-A2CABB084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1E3401-E0DA-4C7C-A41A-CEAB4B05DC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8BF680-25AB-43B7-A87A-AAF2426CE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09520-5D08-4EEA-B917-6A59948C37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946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E53CD-C280-4967-84A6-B110BEE9EC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4CDF21-E72A-45C2-A164-7EAFCF851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16F7A-3189-4CE2-8E7B-C35F4AA9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4B45-79D1-4A7D-BDB6-BF1062B4DA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5346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388CA-0573-45D1-A517-B20DFCB2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9F143-C875-4288-988B-542E28453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C82513-1482-442C-BBD3-5B0B7D817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47DF-BC88-40C0-9353-24BDAEA45D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704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D8ACC6-807A-49E8-9ECF-13CBA1ACB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BF968-5610-4FA2-B40B-EB7AB4ECF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7973E8-C92D-48E3-821D-4C92728F0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875DF-0258-4B1E-AE58-D16AB59FAA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024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7CE2C-C4D3-4296-86BD-3CEC53810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A1A18-24EE-4687-84FE-BE52AC3A4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1EB7C7-8865-4B33-B590-1AD14BA0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70BC3-87AB-427B-8EB5-B328C34108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1496E-CFB8-41B2-99FF-209219A0C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AF5126-36A8-4015-8F44-4312344D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36E4B-755D-4F63-AACA-D6D303B1E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76579-D0D8-41F4-9A27-2FEDCB486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966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0CDCD5-D5E2-4CE3-A3C6-170DE794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C51A3D-E9ED-4782-AB80-6BD26AE8D8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4DEE6A-62DC-4600-B4DA-68F78EF7E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FB33-66AE-4761-AA9F-3D0EF35FB7A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92110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935400-DEE6-4E73-9D6E-6A352BD7F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E48A-0600-4651-822A-0E4D0DF5B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46F01D-6908-4DCB-A59C-B34B94134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898D9-6D34-427B-A175-3F8F79533FE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67208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8C40A9-0042-468A-9DE6-03F7A61E34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CDCFD2-752C-4B66-9D4D-B7234703E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4830C6-23FD-4551-B3E4-4DF5337C4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6AE6-53BA-4AD1-96BE-CBD8E317ED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899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A4D6-D06E-4ABC-8D20-758F5AD20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47F37-2294-4564-A5FA-B766B8A1A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C5F699-42FA-4199-9AD9-B62E938FA1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62906-E67E-42C7-8B51-4369FA01097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9338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9B05F9-768D-4393-9467-5B17D4D79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315398-8CF6-4C64-BE9F-A1FE8764FE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F6EF85-0F1E-494C-80D7-D262F1847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F170-E9EA-47C9-8509-C494A7C34CC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549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409627-6BD5-4314-9E1E-D18584C2B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1EF38-E3B7-46A4-B80C-2F1222D14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F67AB-5564-442C-A050-1915E1C72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3C09F-C630-4253-95B7-64CE41D1C28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7284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3B0323-734E-434D-8F60-96E47466D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73FDC4-BF83-412F-B448-EA14B4AD4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AF4A78-349B-4809-AAFD-2A7AA42A1B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8D50-6BC1-4D0C-B3E8-65A44DD2B5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77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ED0D9D-BC01-4C03-B58A-4B0908F26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0BAA7C-8985-4094-9D2E-8BEFA24D9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BB7E63-4B51-4E52-98B6-7E8B4FA45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ED24-D404-4716-B68D-8AAFA511561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62344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44E71E-EF4F-4270-B795-D022584B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8E5FF2-C928-4B5B-A9CB-687DDF46F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CB962-50E8-40B4-83E3-33DE21473A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CC9-E450-40E6-A421-720701B08D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7037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761CC-DB91-45A8-83DC-5DB8A89D5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EEE00F-21D5-41F8-8AB2-81E620C19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FE92D-4FE3-4280-B8B9-85593F6F5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18ED-E33F-4EB6-8E96-D8D275F85CE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1142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EA5C-ED4E-4088-99AB-E033DEB95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99E05-DD48-4FD9-A9EC-BB64F5EF1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CEF0CB-128E-47FF-B9EA-D364BE676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B72-E9B7-4954-B531-0F73789373A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45685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5E7087-6D1F-4A21-8AC1-4190A94C3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FBD219-5288-49D2-B322-CED1BBE00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35C8F1-7D60-4B5F-A09A-007D26337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F33B-62FF-4DD4-9C7D-5AB8784A8D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534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43C6E-646C-4A56-A568-DCEF1898F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97579-A445-404A-9C2E-D3F5667AD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836CB-2679-4F3B-A10E-B0A7D34EE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D97C0-9900-4766-844D-99AF0F7A59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8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EFBF4-078F-4966-BE1D-265E1F15DB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14BE9B-110F-4633-935E-56B8EC345B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020874-BFA7-4F79-9EEA-71D17C142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69A0-4600-4BEB-83B2-301BEF6246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0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9B7BFF-007E-484A-BBCA-CF910230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F2C31F-F6D7-452E-AF76-6441258C4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9315B6-8018-4AC2-9084-FEAB60990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0FEF-D8F4-425E-809D-72E9AD6BBD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8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D4EAB4A-C4DB-45B9-A12C-4E783868C6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D0FD3-4A4E-40DE-BADF-521FE3767B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76135-7344-43D1-A5F5-349344A70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E05D-CA04-496B-A340-054554C63C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68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EDF9E-D669-4425-ADD5-6E3BD3A63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6950CD-26F8-41D5-A899-E222F7A6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77EA79-5160-426B-8863-A1B97CF63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31DD-301C-4C39-B2D6-AF24263E47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018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485E0-93B6-49F3-A808-098C7D4D5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A962A8-7460-4961-8096-D5E371A7F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021C9-4693-4AE8-8C57-CDC704040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BA19C-AFAE-4D59-8A63-A0B75D14633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2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37D063-4201-4DDD-8C98-721122B13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AA56B9-EA47-4D66-A68C-8FD5ED558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CB0533-E29F-4BFF-B4A9-638CB21BE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4BBB641-C9C2-44E6-943C-13EBBEF637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4B1C0B-7A95-411D-B128-E9F2DC7CC5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10F248A-87A1-427F-B78A-0DC1C167CF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  <p:sldLayoutId id="21474896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BB812B-2E24-41A0-9A27-78890B390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C79FC5-EE04-4592-BB61-B22F27696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07F321D-9606-4D70-9405-0033F23F51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6A29E0-4F27-4F67-9CB5-8C3ED457E0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48FAB4-BBDB-45FC-B3DF-03850022C3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FF2185A-AFE7-44E6-A3AC-0E118F024A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82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20" r:id="rId1"/>
    <p:sldLayoutId id="2147489721" r:id="rId2"/>
    <p:sldLayoutId id="2147489722" r:id="rId3"/>
    <p:sldLayoutId id="2147489723" r:id="rId4"/>
    <p:sldLayoutId id="2147489724" r:id="rId5"/>
    <p:sldLayoutId id="2147489725" r:id="rId6"/>
    <p:sldLayoutId id="2147489726" r:id="rId7"/>
    <p:sldLayoutId id="2147489727" r:id="rId8"/>
    <p:sldLayoutId id="2147489728" r:id="rId9"/>
    <p:sldLayoutId id="2147489729" r:id="rId10"/>
    <p:sldLayoutId id="2147489730" r:id="rId11"/>
    <p:sldLayoutId id="2147489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CE0364B-89B6-410A-AF04-D7953F83B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6969A3-708E-4520-AA31-AF76C044B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51620" name="Rectangle 4">
            <a:extLst>
              <a:ext uri="{FF2B5EF4-FFF2-40B4-BE49-F238E27FC236}">
                <a16:creationId xmlns:a16="http://schemas.microsoft.com/office/drawing/2014/main" id="{6106F9B8-6907-49FE-A585-93FD51A72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1" name="Rectangle 5">
            <a:extLst>
              <a:ext uri="{FF2B5EF4-FFF2-40B4-BE49-F238E27FC236}">
                <a16:creationId xmlns:a16="http://schemas.microsoft.com/office/drawing/2014/main" id="{045953EA-AEED-4732-887C-22740B65D2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51622" name="Rectangle 6">
            <a:extLst>
              <a:ext uri="{FF2B5EF4-FFF2-40B4-BE49-F238E27FC236}">
                <a16:creationId xmlns:a16="http://schemas.microsoft.com/office/drawing/2014/main" id="{9A583CFA-8946-4F77-8525-73A7DEF2EF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9803CD0-5415-4484-B4EB-F9FFE8CF1DC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6052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21" r:id="rId1"/>
    <p:sldLayoutId id="2147490022" r:id="rId2"/>
    <p:sldLayoutId id="2147490023" r:id="rId3"/>
    <p:sldLayoutId id="2147490024" r:id="rId4"/>
    <p:sldLayoutId id="2147490025" r:id="rId5"/>
    <p:sldLayoutId id="2147490026" r:id="rId6"/>
    <p:sldLayoutId id="2147490027" r:id="rId7"/>
    <p:sldLayoutId id="2147490028" r:id="rId8"/>
    <p:sldLayoutId id="2147490029" r:id="rId9"/>
    <p:sldLayoutId id="2147490030" r:id="rId10"/>
    <p:sldLayoutId id="2147490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502673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常年期第十五主日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7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800" dirty="0">
                <a:solidFill>
                  <a:schemeClr val="bg1"/>
                </a:solidFill>
                <a:ea typeface="華康粗黑體" panose="020B0709000000000000" pitchFamily="49" charset="-120"/>
              </a:rPr>
              <a:t>我們是什麼土壤</a:t>
            </a:r>
            <a:r>
              <a:rPr lang="en-US" altLang="zh-TW" sz="8800" dirty="0">
                <a:solidFill>
                  <a:schemeClr val="bg1"/>
                </a:solidFill>
                <a:ea typeface="華康粗黑體" panose="020B0709000000000000" pitchFamily="49" charset="-120"/>
              </a:rPr>
              <a:t>?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zh-TW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6000" dirty="0">
                <a:solidFill>
                  <a:srgbClr val="00FF00"/>
                </a:solidFill>
                <a:ea typeface="華康粗黑體" panose="020B0709000000000000" pitchFamily="49" charset="-120"/>
              </a:rPr>
              <a:t>橘生淮北則為枳</a:t>
            </a:r>
            <a:r>
              <a:rPr lang="en-US" altLang="zh-TW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126605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E02188-DE9C-4BE3-9F99-017544B2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768752"/>
          </a:xfrm>
        </p:spPr>
        <p:txBody>
          <a:bodyPr/>
          <a:lstStyle/>
          <a:p>
            <a:pPr marL="360000" indent="-457200" algn="l"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我們知道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直到現在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一切受造之物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都一同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歎息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同受產痛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現時的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苦楚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與將來在我們身上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要顯示的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光榮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是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不能較量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的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600"/>
              </a:spcAft>
            </a:pP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嘆息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常態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對世界有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神聖的不滿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坦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Nyerere)</a:t>
            </a:r>
          </a:p>
          <a:p>
            <a:pPr marL="360000" indent="-457200" algn="l">
              <a:spcBef>
                <a:spcPts val="0"/>
              </a:spcBef>
              <a:spcAft>
                <a:spcPts val="1800"/>
              </a:spcAft>
            </a:pPr>
            <a:r>
              <a:rPr lang="zh-TW" altLang="en-US" sz="39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收獲</a:t>
            </a:r>
            <a:r>
              <a:rPr lang="zh-TW" altLang="en-US" sz="39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遠大於</a:t>
            </a:r>
            <a:r>
              <a:rPr lang="zh-TW" altLang="en-US" sz="39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付出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剎那生命</a:t>
            </a:r>
            <a:r>
              <a:rPr lang="en-US" altLang="zh-TW" sz="39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永福天堂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b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小小愛心</a:t>
            </a:r>
            <a:r>
              <a:rPr lang="en-US" altLang="zh-TW" sz="39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永恆財寶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窮養兒</a:t>
            </a:r>
            <a:r>
              <a:rPr lang="en-US" altLang="zh-TW" sz="3900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  <a:sym typeface="Wingdings" panose="05000000000000000000" pitchFamily="2" charset="2"/>
              </a:rPr>
              <a:t>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畢生成功</a:t>
            </a:r>
            <a:endParaRPr lang="en-US" altLang="zh-TW" sz="39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360000" indent="-457200" algn="l">
              <a:spcBef>
                <a:spcPts val="0"/>
              </a:spcBef>
              <a:spcAft>
                <a:spcPts val="1800"/>
              </a:spcAft>
            </a:pPr>
            <a:r>
              <a:rPr lang="zh-TW" altLang="en-US" sz="3600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我喜歡背誦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江南一陣雲烟起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半山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流水響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潺潺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一枝梅花發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碧顏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親身到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江南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春雨驚春清穀天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夏滿芒夏暑相連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秋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冬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羅格迦弗斐哥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部首</a:t>
            </a:r>
            <a:r>
              <a:rPr lang="zh-TW" altLang="en-US" sz="2800" b="1" spc="-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CN" altLang="en-US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一丨丶丿乙亅</a:t>
            </a:r>
            <a:r>
              <a:rPr lang="en-US" altLang="zh-TW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中文字典</a:t>
            </a:r>
            <a:r>
              <a:rPr lang="en-US" altLang="zh-TW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; </a:t>
            </a:r>
            <a:r>
              <a:rPr lang="zh-TW" altLang="en-US" sz="36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</a:rPr>
              <a:t>大量</a:t>
            </a:r>
            <a:r>
              <a:rPr lang="zh-TW" altLang="en-US" sz="36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詩詞</a:t>
            </a:r>
            <a:r>
              <a:rPr lang="en-US" altLang="zh-TW" sz="3000" dirty="0">
                <a:solidFill>
                  <a:schemeClr val="bg1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助我</a:t>
            </a:r>
            <a:r>
              <a:rPr lang="zh-TW" altLang="en-US" sz="3000" dirty="0">
                <a:solidFill>
                  <a:srgbClr val="FFFF00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視</a:t>
            </a:r>
            <a:r>
              <a:rPr lang="zh-TW" altLang="en-US" sz="3000" dirty="0">
                <a:solidFill>
                  <a:schemeClr val="bg1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通萬里</a:t>
            </a:r>
            <a:r>
              <a:rPr lang="en-US" altLang="zh-TW" sz="3000" dirty="0">
                <a:solidFill>
                  <a:schemeClr val="bg1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3000" dirty="0">
                <a:solidFill>
                  <a:srgbClr val="FFFF00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思</a:t>
            </a:r>
            <a:r>
              <a:rPr lang="zh-TW" altLang="en-US" sz="3000" dirty="0">
                <a:solidFill>
                  <a:schemeClr val="bg1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接千載</a:t>
            </a:r>
            <a:r>
              <a:rPr lang="en-US" altLang="zh-TW" sz="3000" dirty="0">
                <a:solidFill>
                  <a:schemeClr val="bg1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)</a:t>
            </a:r>
            <a:endParaRPr lang="en-US" altLang="zh-TW" sz="3100" spc="-1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9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E02188-DE9C-4BE3-9F99-017544B2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768752"/>
          </a:xfrm>
        </p:spPr>
        <p:txBody>
          <a:bodyPr/>
          <a:lstStyle/>
          <a:p>
            <a:pPr marL="360000" indent="-457200" algn="l">
              <a:spcAft>
                <a:spcPts val="600"/>
              </a:spcAft>
            </a:pP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我們知道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直到現在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一切受造之物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都一同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歎息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同受產痛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現時的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苦楚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與將來在我們身上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要顯示的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光榮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是</a:t>
            </a:r>
            <a:r>
              <a:rPr lang="zh-TW" altLang="en-US" sz="3600" dirty="0">
                <a:solidFill>
                  <a:srgbClr val="FFFF00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不能較量</a:t>
            </a:r>
            <a:r>
              <a:rPr lang="zh-TW" altLang="en-US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的</a:t>
            </a:r>
            <a:r>
              <a:rPr lang="en-US" altLang="zh-TW" sz="3600" dirty="0">
                <a:solidFill>
                  <a:schemeClr val="bg1"/>
                </a:solidFill>
                <a:ea typeface="華康儷粗宋(P)" panose="02020700000000000000" pitchFamily="18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600"/>
              </a:spcAft>
            </a:pP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嘆息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常態</a:t>
            </a:r>
            <a:r>
              <a:rPr lang="en-US" altLang="zh-TW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對世界有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神聖的不滿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坦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Nyerere)</a:t>
            </a:r>
          </a:p>
          <a:p>
            <a:pPr marL="360000" indent="-457200" algn="l">
              <a:spcBef>
                <a:spcPts val="0"/>
              </a:spcBef>
              <a:spcAft>
                <a:spcPts val="1800"/>
              </a:spcAft>
            </a:pP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收獲</a:t>
            </a:r>
            <a:r>
              <a:rPr lang="zh-TW" altLang="en-US" sz="39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遠大於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付出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剎那的生命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永福天堂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);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小小愛心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永恆財寶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);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窮養兒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畢生成功</a:t>
            </a:r>
            <a:r>
              <a:rPr lang="en-US" altLang="zh-TW" sz="39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</a:p>
          <a:p>
            <a:pPr marL="360000" indent="-457200" algn="l">
              <a:spcBef>
                <a:spcPts val="0"/>
              </a:spcBef>
              <a:spcAft>
                <a:spcPts val="1800"/>
              </a:spcAft>
            </a:pPr>
            <a:r>
              <a:rPr lang="zh-TW" altLang="en-US" dirty="0">
                <a:solidFill>
                  <a:srgbClr val="FFFF00"/>
                </a:solidFill>
                <a:highlight>
                  <a:srgbClr val="FF0000"/>
                </a:highlight>
                <a:ea typeface="華康儷中黑" panose="020B0509000000000000" pitchFamily="49" charset="-120"/>
                <a:cs typeface="華康中黑體" panose="020B0509000000000000" pitchFamily="49" charset="-120"/>
              </a:rPr>
              <a:t>我喜歡背誦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江南一陣雲烟起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半山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流水響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潺潺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一枝梅花發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碧顏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親身到</a:t>
            </a:r>
            <a:r>
              <a:rPr lang="en-US" altLang="zh-TW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江南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春雨驚春清穀天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夏滿芒夏暑相連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秋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冬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dirty="0">
                <a:solidFill>
                  <a:srgbClr val="00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羅格迦弗斐哥</a:t>
            </a:r>
            <a:r>
              <a:rPr lang="en-US" altLang="zh-TW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; </a:t>
            </a:r>
            <a:r>
              <a:rPr lang="zh-TW" altLang="en-US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部首</a:t>
            </a:r>
            <a:r>
              <a:rPr lang="zh-TW" altLang="en-US" sz="2800" b="1" spc="-3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lang="zh-CN" altLang="en-US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一丨丶丿乙亅</a:t>
            </a:r>
            <a:r>
              <a:rPr lang="en-US" altLang="zh-TW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zh-TW" altLang="en-US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中文字典</a:t>
            </a:r>
            <a:r>
              <a:rPr lang="en-US" altLang="zh-TW" sz="2800" b="1" spc="-300" dirty="0">
                <a:solidFill>
                  <a:srgbClr val="FFFF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;</a:t>
            </a:r>
            <a:r>
              <a:rPr lang="zh-TW" altLang="en-US" sz="30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</a:rPr>
              <a:t>大量</a:t>
            </a:r>
            <a:r>
              <a:rPr lang="zh-TW" altLang="en-US" sz="30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詩詞</a:t>
            </a:r>
            <a:r>
              <a:rPr lang="en-US" altLang="zh-TW" sz="30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0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視通萬里</a:t>
            </a:r>
            <a:r>
              <a:rPr lang="en-US" altLang="zh-TW" sz="30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30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思接千載</a:t>
            </a:r>
            <a:r>
              <a:rPr lang="en-US" altLang="zh-TW" sz="3000" dirty="0">
                <a:solidFill>
                  <a:srgbClr val="FF99FF"/>
                </a:solidFill>
                <a:ea typeface="華康儷中黑" panose="020B0509000000000000" pitchFamily="49" charset="-120"/>
                <a:cs typeface="Arial Unicode MS" panose="020B0604020202020204" pitchFamily="34" charset="-120"/>
                <a:sym typeface="Wingdings" panose="05000000000000000000" pitchFamily="2" charset="2"/>
              </a:rPr>
              <a:t>)</a:t>
            </a:r>
            <a:endParaRPr lang="en-US" altLang="zh-TW" sz="3100" spc="-100" dirty="0">
              <a:solidFill>
                <a:schemeClr val="bg1"/>
              </a:solidFill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8E4A35B-2D03-4DE2-8AA2-3F708EE2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56" y="189328"/>
            <a:ext cx="5337048" cy="532790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F7008D5-554B-452F-BA9F-0E2E5246C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" y="2852936"/>
            <a:ext cx="5221471" cy="385241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1419B53-1136-4FB1-B542-683ADD4F17EB}"/>
              </a:ext>
            </a:extLst>
          </p:cNvPr>
          <p:cNvSpPr txBox="1"/>
          <p:nvPr/>
        </p:nvSpPr>
        <p:spPr>
          <a:xfrm rot="21196790">
            <a:off x="684584" y="4767449"/>
            <a:ext cx="4175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書桌上玻璃下的中英詩詞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457ECAC-6F87-43DF-BF79-A12266D33FF5}"/>
              </a:ext>
            </a:extLst>
          </p:cNvPr>
          <p:cNvSpPr txBox="1"/>
          <p:nvPr/>
        </p:nvSpPr>
        <p:spPr>
          <a:xfrm rot="21226196">
            <a:off x="1012462" y="384114"/>
            <a:ext cx="3694621" cy="1692771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串起來</a:t>
            </a:r>
            <a: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散裝的</a:t>
            </a:r>
            <a:br>
              <a:rPr lang="en-US" altLang="zh-TW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</a:b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中英詩詞</a:t>
            </a:r>
            <a:endParaRPr lang="en-US" altLang="zh-TW" sz="4000" dirty="0">
              <a:solidFill>
                <a:schemeClr val="bg1"/>
              </a:solidFill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天天看一分鐘</a:t>
            </a:r>
            <a:r>
              <a:rPr lang="en-US" altLang="zh-TW" sz="2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 </a:t>
            </a:r>
            <a:r>
              <a:rPr lang="zh-TW" altLang="en-US" sz="24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看了五十年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D0ADC46-DAAE-4653-B1F1-70A0E87EE8C1}"/>
              </a:ext>
            </a:extLst>
          </p:cNvPr>
          <p:cNvSpPr txBox="1"/>
          <p:nvPr/>
        </p:nvSpPr>
        <p:spPr>
          <a:xfrm>
            <a:off x="5220072" y="5517232"/>
            <a:ext cx="3888432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highlight>
                  <a:srgbClr val="0000FF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今天講道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0000FF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0000FF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可隨口噏出古今中外的智者言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0000FF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, 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0000FF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好抵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0000FF"/>
                </a:highlight>
                <a:latin typeface="華康儷中黑(P)" panose="020B0500000000000000" pitchFamily="34" charset="-120"/>
                <a:ea typeface="華康儷中黑(P)" panose="020B0500000000000000" pitchFamily="34" charset="-120"/>
              </a:rPr>
              <a:t>!</a:t>
            </a:r>
            <a:endParaRPr lang="zh-TW" altLang="en-US" sz="2800" dirty="0">
              <a:solidFill>
                <a:schemeClr val="bg1"/>
              </a:solidFill>
              <a:highlight>
                <a:srgbClr val="0000FF"/>
              </a:highlight>
              <a:latin typeface="華康儷中黑(P)" panose="020B0500000000000000" pitchFamily="34" charset="-120"/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596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E02188-DE9C-4BE3-9F99-017544B2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768752"/>
          </a:xfrm>
        </p:spPr>
        <p:txBody>
          <a:bodyPr/>
          <a:lstStyle/>
          <a:p>
            <a:pPr marL="360000" indent="-457200" algn="l"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有的落在路旁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石頭地裡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荊棘中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好地裡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一百倍</a:t>
            </a:r>
            <a:r>
              <a:rPr lang="en-US" altLang="zh-TW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 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六十倍</a:t>
            </a:r>
            <a:r>
              <a:rPr lang="en-US" altLang="zh-TW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; </a:t>
            </a:r>
            <a:r>
              <a:rPr lang="zh-TW" altLang="en-US" sz="4000" dirty="0">
                <a:solidFill>
                  <a:srgbClr val="FFFF00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三十倍</a:t>
            </a:r>
            <a:r>
              <a:rPr lang="en-US" altLang="zh-TW" sz="4000" dirty="0">
                <a:solidFill>
                  <a:schemeClr val="bg1"/>
                </a:solidFill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土壤與果實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橘生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淮南</a:t>
            </a:r>
            <a:r>
              <a:rPr lang="zh-TW" altLang="en-US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則為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橘</a:t>
            </a:r>
            <a:r>
              <a:rPr lang="en-US" altLang="zh-TW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生於</a:t>
            </a:r>
            <a:r>
              <a:rPr lang="zh-TW" altLang="en-US" sz="4000" dirty="0">
                <a:solidFill>
                  <a:srgbClr val="0000FF"/>
                </a:solidFill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淮北</a:t>
            </a:r>
            <a:r>
              <a:rPr lang="zh-TW" altLang="en-US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則為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枳</a:t>
            </a:r>
            <a:r>
              <a:rPr lang="en-US" altLang="zh-TW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葉徒相似</a:t>
            </a:r>
            <a:r>
              <a:rPr lang="en-US" altLang="zh-TW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其實味不同</a:t>
            </a:r>
            <a:r>
              <a:rPr lang="en-US" altLang="zh-TW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.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水土</a:t>
            </a:r>
            <a:r>
              <a:rPr lang="zh-TW" altLang="en-US" sz="4000" dirty="0">
                <a:highlight>
                  <a:srgbClr val="FFFF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異也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路旁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飛鳥吃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石地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無根乾死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荊棘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壓死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ea typeface="華康儷中黑(P)" panose="020B0500000000000000" pitchFamily="34" charset="-120"/>
                <a:cs typeface="華康中黑體" panose="020B0509000000000000" pitchFamily="49" charset="-120"/>
              </a:rPr>
              <a:t>好地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師傅帶你入門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修行在你自己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:</a:t>
            </a:r>
            <a:b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100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倍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?60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倍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?30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倍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?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同一名校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同一國家同一信仰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/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同一起步點</a:t>
            </a:r>
            <a:r>
              <a:rPr lang="en-US" altLang="zh-TW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; </a:t>
            </a:r>
            <a:r>
              <a:rPr lang="zh-TW" altLang="en-US" sz="4000" dirty="0">
                <a:solidFill>
                  <a:srgbClr val="00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結果天壤之別！</a:t>
            </a:r>
            <a:endParaRPr lang="zh-TW" altLang="en-US" sz="4000" dirty="0">
              <a:solidFill>
                <a:srgbClr val="00FF00"/>
              </a:solidFill>
              <a:latin typeface="Arial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0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037199B-419A-420D-80C6-6DA6AD31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88640"/>
            <a:ext cx="9180512" cy="666936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ea typeface="華康儷中黑(P)" panose="020B0500000000000000" pitchFamily="34" charset="-120"/>
              </a:rPr>
              <a:t>種子落在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路旁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飛鳥來吃掉了</a:t>
            </a:r>
            <a:r>
              <a:rPr lang="en-US" altLang="zh-TW" sz="4000" dirty="0">
                <a:ea typeface="華康儷中黑(P)" panose="020B0500000000000000" pitchFamily="34" charset="-120"/>
              </a:rPr>
              <a:t>:</a:t>
            </a:r>
            <a:r>
              <a:rPr lang="zh-TW" altLang="en-US" sz="4000" dirty="0">
                <a:ea typeface="華康儷中黑(P)" panose="020B0500000000000000" pitchFamily="34" charset="-120"/>
              </a:rPr>
              <a:t>這是指人對主的邀請毫無心理準備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對著最好的講道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也是</a:t>
            </a:r>
            <a:r>
              <a:rPr lang="zh-TW" altLang="en-US" sz="4000" dirty="0">
                <a:solidFill>
                  <a:srgbClr val="0000FF"/>
                </a:solidFill>
                <a:ea typeface="華康儷中黑(P)" panose="020B0500000000000000" pitchFamily="34" charset="-120"/>
              </a:rPr>
              <a:t>不經意的聽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漫不經心的學</a:t>
            </a:r>
            <a:r>
              <a:rPr lang="en-US" altLang="zh-TW" sz="4000" dirty="0">
                <a:ea typeface="華康儷中黑(P)" panose="020B0500000000000000" pitchFamily="34" charset="-120"/>
              </a:rPr>
              <a:t>.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en-US" altLang="zh-TW" sz="4000" b="1" kern="0" dirty="0">
                <a:solidFill>
                  <a:srgbClr val="0F1115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The seed that fell along the path was devoured by the birds.</a:t>
            </a:r>
            <a:br>
              <a:rPr lang="en-US" altLang="zh-TW" sz="4000" kern="0" dirty="0">
                <a:solidFill>
                  <a:srgbClr val="0F1115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solidFill>
                  <a:srgbClr val="0F1115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This stands for those who are spiritually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unprepared</a:t>
            </a:r>
            <a:r>
              <a:rPr lang="en-US" altLang="zh-TW" sz="4000" kern="0" dirty="0">
                <a:solidFill>
                  <a:srgbClr val="0F1115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 for the Lord’s call. Even when they hear the most inspiring sermons, they listen with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absent minds </a:t>
            </a:r>
            <a:r>
              <a:rPr lang="en-US" altLang="zh-TW" sz="4000" kern="0" dirty="0">
                <a:solidFill>
                  <a:srgbClr val="0F1115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and never take the message to heart.</a:t>
            </a:r>
            <a:endParaRPr lang="zh-TW" altLang="zh-TW" sz="4000" kern="100" dirty="0">
              <a:effectLst/>
              <a:ea typeface="華康儷中黑(P)" panose="020B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1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037199B-419A-420D-80C6-6DA6AD31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88640"/>
            <a:ext cx="9180512" cy="6669360"/>
          </a:xfrm>
        </p:spPr>
        <p:txBody>
          <a:bodyPr/>
          <a:lstStyle/>
          <a:p>
            <a:pPr>
              <a:lnSpc>
                <a:spcPts val="53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(P)" panose="020B0500000000000000" pitchFamily="34" charset="-120"/>
              </a:rPr>
              <a:t>種子落在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石頭地</a:t>
            </a:r>
            <a:r>
              <a:rPr lang="zh-TW" altLang="en-US" sz="4000" dirty="0">
                <a:ea typeface="華康儷中黑(P)" panose="020B0500000000000000" pitchFamily="34" charset="-120"/>
              </a:rPr>
              <a:t>裡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淺土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無根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乾死了</a:t>
            </a:r>
            <a:r>
              <a:rPr lang="en-US" altLang="zh-TW" sz="4000" dirty="0">
                <a:ea typeface="華康儷中黑(P)" panose="020B0500000000000000" pitchFamily="34" charset="-120"/>
              </a:rPr>
              <a:t>:</a:t>
            </a:r>
            <a:br>
              <a:rPr lang="en-US" altLang="zh-TW" sz="4000" dirty="0">
                <a:ea typeface="華康儷中黑(P)" panose="020B0500000000000000" pitchFamily="34" charset="-120"/>
              </a:rPr>
            </a:br>
            <a:r>
              <a:rPr lang="zh-TW" altLang="en-US" sz="4000" dirty="0">
                <a:ea typeface="華康儷中黑(P)" panose="020B0500000000000000" pitchFamily="34" charset="-120"/>
              </a:rPr>
              <a:t>這是指人對主的召叫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br>
              <a:rPr lang="en-US" altLang="zh-TW" sz="4000" dirty="0">
                <a:ea typeface="華康儷中黑(P)" panose="020B0500000000000000" pitchFamily="34" charset="-120"/>
              </a:rPr>
            </a:br>
            <a:r>
              <a:rPr lang="zh-TW" altLang="en-US" sz="4000" dirty="0">
                <a:ea typeface="華康儷中黑(P)" panose="020B0500000000000000" pitchFamily="34" charset="-120"/>
              </a:rPr>
              <a:t>或對一切真理都是採取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膚淺的回應</a:t>
            </a:r>
            <a:r>
              <a:rPr lang="en-US" altLang="zh-TW" sz="4000" dirty="0">
                <a:ea typeface="華康儷中黑(P)" panose="020B0500000000000000" pitchFamily="34" charset="-12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altLang="zh-TW" sz="4000" b="1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The seed that fell on </a:t>
            </a:r>
            <a:r>
              <a:rPr lang="en-US" altLang="zh-TW" sz="4000" b="1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rocky ground </a:t>
            </a:r>
            <a:r>
              <a:rPr lang="en-US" altLang="zh-TW" sz="4000" b="1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with only a thin layer of soil could not take root and withered away.</a:t>
            </a:r>
            <a:b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This stands for those who give only a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shallow response </a:t>
            </a: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to the truth </a:t>
            </a:r>
            <a:b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and to God’s invitation. </a:t>
            </a:r>
            <a:endParaRPr lang="en-US" altLang="zh-TW" sz="4000" dirty="0"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134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037199B-419A-420D-80C6-6DA6AD31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88640"/>
            <a:ext cx="9180512" cy="66693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4000" dirty="0">
                <a:ea typeface="華康儷中黑(P)" panose="020B0500000000000000" pitchFamily="34" charset="-120"/>
              </a:rPr>
              <a:t>他可以大談人生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甚至暢論天下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br>
              <a:rPr lang="en-US" altLang="zh-TW" sz="4000" dirty="0">
                <a:ea typeface="華康儷中黑(P)" panose="020B0500000000000000" pitchFamily="34" charset="-120"/>
              </a:rPr>
            </a:br>
            <a:r>
              <a:rPr lang="zh-TW" altLang="en-US" sz="4000" dirty="0">
                <a:ea typeface="華康儷中黑(P)" panose="020B0500000000000000" pitchFamily="34" charset="-120"/>
              </a:rPr>
              <a:t>但只是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一知半解</a:t>
            </a:r>
            <a:r>
              <a:rPr lang="en-US" altLang="zh-TW" sz="4000" dirty="0">
                <a:ea typeface="華康儷中黑(P)" panose="020B0500000000000000" pitchFamily="34" charset="-120"/>
              </a:rPr>
              <a:t>. </a:t>
            </a:r>
            <a:r>
              <a:rPr lang="zh-TW" altLang="en-US" sz="4000" dirty="0">
                <a:ea typeface="華康儷中黑(P)" panose="020B0500000000000000" pitchFamily="34" charset="-120"/>
              </a:rPr>
              <a:t>這種膚淺的人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(P)" panose="020B0500000000000000" pitchFamily="34" charset="-120"/>
              </a:rPr>
              <a:t>種子即使僥倖能發芽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但只要</a:t>
            </a:r>
            <a:br>
              <a:rPr lang="en-US" altLang="zh-TW" sz="4000" dirty="0">
                <a:ea typeface="華康儷中黑(P)" panose="020B0500000000000000" pitchFamily="34" charset="-120"/>
              </a:rPr>
            </a:br>
            <a:r>
              <a:rPr lang="zh-TW" altLang="en-US" sz="4000" dirty="0">
                <a:ea typeface="華康儷中黑(P)" panose="020B0500000000000000" pitchFamily="34" charset="-120"/>
              </a:rPr>
              <a:t>「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太陽一出來</a:t>
            </a:r>
            <a:r>
              <a:rPr lang="en-US" altLang="zh-TW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便被曬焦了</a:t>
            </a:r>
            <a:r>
              <a:rPr lang="en-US" altLang="zh-TW" sz="4000" dirty="0">
                <a:ea typeface="華康儷中黑(P)" panose="020B0500000000000000" pitchFamily="34" charset="-120"/>
              </a:rPr>
              <a:t>.</a:t>
            </a:r>
            <a:r>
              <a:rPr lang="zh-TW" altLang="en-US" sz="4000" dirty="0">
                <a:ea typeface="華康儷中黑(P)" panose="020B0500000000000000" pitchFamily="34" charset="-120"/>
              </a:rPr>
              <a:t>」</a:t>
            </a:r>
          </a:p>
          <a:p>
            <a:pPr>
              <a:spcBef>
                <a:spcPts val="0"/>
              </a:spcBef>
            </a:pP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They may talk eloquently about life and world affairs, but their understanding is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superficial</a:t>
            </a: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. Like that seed, even if it manages to sprout, it is scorched </a:t>
            </a:r>
            <a:b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as soon as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the sun of trial </a:t>
            </a: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comes up.</a:t>
            </a:r>
            <a:endParaRPr lang="en-US" altLang="zh-TW" sz="4000" dirty="0"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3993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037199B-419A-420D-80C6-6DA6AD31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88640"/>
            <a:ext cx="9180512" cy="6669360"/>
          </a:xfrm>
        </p:spPr>
        <p:txBody>
          <a:bodyPr/>
          <a:lstStyle/>
          <a:p>
            <a:pPr>
              <a:lnSpc>
                <a:spcPts val="5300"/>
              </a:lnSpc>
              <a:spcBef>
                <a:spcPts val="0"/>
              </a:spcBef>
            </a:pPr>
            <a:r>
              <a:rPr lang="zh-TW" altLang="en-US" sz="4000" dirty="0">
                <a:ea typeface="華康儷中黑" panose="020B0509000000000000" pitchFamily="49" charset="-120"/>
              </a:rPr>
              <a:t>種子落在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荊棘</a:t>
            </a:r>
            <a:r>
              <a:rPr lang="zh-TW" altLang="en-US" sz="4000" dirty="0">
                <a:ea typeface="華康儷中黑" panose="020B0509000000000000" pitchFamily="49" charset="-120"/>
              </a:rPr>
              <a:t>中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被壓死</a:t>
            </a:r>
            <a:r>
              <a:rPr lang="en-US" altLang="zh-TW" sz="4000" dirty="0">
                <a:ea typeface="華康儷中黑" panose="020B0509000000000000" pitchFamily="49" charset="-120"/>
              </a:rPr>
              <a:t>:</a:t>
            </a:r>
            <a:r>
              <a:rPr lang="zh-TW" altLang="en-US" sz="4000" dirty="0">
                <a:ea typeface="華康儷中黑" panose="020B0509000000000000" pitchFamily="49" charset="-120"/>
              </a:rPr>
              <a:t>這是指人在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zh-TW" altLang="en-US" sz="4000" dirty="0">
                <a:ea typeface="華康儷中黑" panose="020B0509000000000000" pitchFamily="49" charset="-120"/>
              </a:rPr>
              <a:t>面對天主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面對人生時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不夠堅強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</a:p>
          <a:p>
            <a:pPr>
              <a:lnSpc>
                <a:spcPts val="53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也不敢對自己有「太大」的要求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</a:p>
          <a:p>
            <a:pPr>
              <a:lnSpc>
                <a:spcPts val="4600"/>
              </a:lnSpc>
              <a:spcBef>
                <a:spcPts val="0"/>
              </a:spcBef>
            </a:pPr>
            <a:r>
              <a:rPr lang="en-US" altLang="zh-TW" sz="4000" b="1" dirty="0">
                <a:ea typeface="華康儷中黑" panose="020B0509000000000000" pitchFamily="49" charset="-120"/>
              </a:rPr>
              <a:t>The seed that fell among </a:t>
            </a:r>
            <a:r>
              <a:rPr lang="en-US" altLang="zh-TW" sz="4000" b="1" dirty="0">
                <a:solidFill>
                  <a:srgbClr val="FF0000"/>
                </a:solidFill>
                <a:ea typeface="華康儷中黑" panose="020B0509000000000000" pitchFamily="49" charset="-120"/>
              </a:rPr>
              <a:t>thorns</a:t>
            </a:r>
            <a:r>
              <a:rPr lang="en-US" altLang="zh-TW" sz="4000" b="1" dirty="0">
                <a:ea typeface="華康儷中黑" panose="020B0509000000000000" pitchFamily="49" charset="-120"/>
              </a:rPr>
              <a:t> </a:t>
            </a:r>
            <a:br>
              <a:rPr lang="en-US" altLang="zh-TW" sz="4000" b="1" dirty="0">
                <a:ea typeface="華康儷中黑" panose="020B0509000000000000" pitchFamily="49" charset="-120"/>
              </a:rPr>
            </a:br>
            <a:r>
              <a:rPr lang="en-US" altLang="zh-TW" sz="4000" b="1" dirty="0">
                <a:ea typeface="華康儷中黑" panose="020B0509000000000000" pitchFamily="49" charset="-120"/>
              </a:rPr>
              <a:t>was choked to death.</a:t>
            </a:r>
          </a:p>
          <a:p>
            <a:pPr>
              <a:lnSpc>
                <a:spcPts val="4600"/>
              </a:lnSpc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This stands for those who lack the courage to bear witness to God and to face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life’s challenges</a:t>
            </a:r>
            <a:r>
              <a:rPr lang="en-US" altLang="zh-TW" sz="4000" dirty="0">
                <a:ea typeface="華康儷中黑" panose="020B0509000000000000" pitchFamily="49" charset="-120"/>
              </a:rPr>
              <a:t>. They think too little of themselves and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dare not demand much of themselves. </a:t>
            </a:r>
          </a:p>
        </p:txBody>
      </p:sp>
    </p:spTree>
    <p:extLst>
      <p:ext uri="{BB962C8B-B14F-4D97-AF65-F5344CB8AC3E}">
        <p14:creationId xmlns:p14="http://schemas.microsoft.com/office/powerpoint/2010/main" val="3695005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037199B-419A-420D-80C6-6DA6AD31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88640"/>
            <a:ext cx="9180512" cy="6669360"/>
          </a:xfrm>
        </p:spPr>
        <p:txBody>
          <a:bodyPr/>
          <a:lstStyle/>
          <a:p>
            <a:pPr>
              <a:lnSpc>
                <a:spcPts val="54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" panose="020B0509000000000000" pitchFamily="49" charset="-120"/>
              </a:rPr>
              <a:t>他們沒有用長時間去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磨練自己的意志</a:t>
            </a:r>
            <a:r>
              <a:rPr lang="en-US" altLang="zh-TW" sz="4000" dirty="0">
                <a:ea typeface="華康儷中黑" panose="020B0509000000000000" pitchFamily="49" charset="-120"/>
              </a:rPr>
              <a:t>, </a:t>
            </a:r>
            <a:r>
              <a:rPr lang="zh-TW" altLang="en-US" sz="4000" dirty="0">
                <a:ea typeface="華康儷中黑" panose="020B0509000000000000" pitchFamily="49" charset="-120"/>
              </a:rPr>
              <a:t>沒有</a:t>
            </a:r>
            <a:r>
              <a:rPr lang="zh-TW" altLang="en-US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全方位</a:t>
            </a:r>
            <a:r>
              <a:rPr lang="zh-TW" altLang="en-US" sz="4000" dirty="0">
                <a:ea typeface="華康儷中黑" panose="020B0509000000000000" pitchFamily="49" charset="-120"/>
              </a:rPr>
              <a:t>的發展生命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以至在漫長的人生大風大浪中</a:t>
            </a:r>
            <a:r>
              <a:rPr lang="en-US" altLang="zh-TW" sz="4000" dirty="0">
                <a:ea typeface="華康儷中黑" panose="020B0509000000000000" pitchFamily="49" charset="-120"/>
              </a:rPr>
              <a:t>,</a:t>
            </a:r>
            <a:r>
              <a:rPr lang="zh-TW" altLang="en-US" sz="4000" dirty="0">
                <a:ea typeface="華康儷中黑" panose="020B0509000000000000" pitchFamily="49" charset="-120"/>
              </a:rPr>
              <a:t>遭到沒頂之禍</a:t>
            </a:r>
            <a:r>
              <a:rPr lang="en-US" altLang="zh-TW" sz="4000" dirty="0">
                <a:ea typeface="華康儷中黑" panose="020B0509000000000000" pitchFamily="49" charset="-120"/>
              </a:rPr>
              <a:t>.</a:t>
            </a:r>
            <a:r>
              <a:rPr lang="zh-TW" altLang="en-US" sz="4000" dirty="0">
                <a:ea typeface="華康儷中黑" panose="020B0509000000000000" pitchFamily="49" charset="-120"/>
              </a:rPr>
              <a:t>被荊棘壓死了</a:t>
            </a:r>
            <a:endParaRPr lang="en-US" altLang="zh-TW" sz="4000" dirty="0">
              <a:ea typeface="華康儷中黑" panose="020B0509000000000000" pitchFamily="49" charset="-120"/>
            </a:endParaRPr>
          </a:p>
          <a:p>
            <a:pPr>
              <a:spcBef>
                <a:spcPts val="0"/>
              </a:spcBef>
            </a:pPr>
            <a:r>
              <a:rPr lang="en-US" altLang="zh-TW" sz="4000" dirty="0">
                <a:ea typeface="華康儷中黑" panose="020B0509000000000000" pitchFamily="49" charset="-120"/>
              </a:rPr>
              <a:t>They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never take time </a:t>
            </a:r>
            <a:r>
              <a:rPr lang="en-US" altLang="zh-TW" sz="4000" dirty="0">
                <a:ea typeface="華康儷中黑" panose="020B0509000000000000" pitchFamily="49" charset="-120"/>
              </a:rPr>
              <a:t>to strengthen their will or to grow their faith </a:t>
            </a:r>
            <a:r>
              <a:rPr lang="en-US" altLang="zh-TW" sz="4000" dirty="0">
                <a:solidFill>
                  <a:srgbClr val="FF0000"/>
                </a:solidFill>
                <a:ea typeface="華康儷中黑" panose="020B0509000000000000" pitchFamily="49" charset="-120"/>
              </a:rPr>
              <a:t>in every direction</a:t>
            </a:r>
            <a:r>
              <a:rPr lang="en-US" altLang="zh-TW" sz="4000" dirty="0">
                <a:ea typeface="華康儷中黑" panose="020B0509000000000000" pitchFamily="49" charset="-120"/>
              </a:rPr>
              <a:t>, so when the storms of life rage on, they are overwhelmed and suffocated by the thorns of worry </a:t>
            </a:r>
            <a:br>
              <a:rPr lang="en-US" altLang="zh-TW" sz="4000" dirty="0">
                <a:ea typeface="華康儷中黑" panose="020B0509000000000000" pitchFamily="49" charset="-120"/>
              </a:rPr>
            </a:br>
            <a:r>
              <a:rPr lang="en-US" altLang="zh-TW" sz="4000" dirty="0">
                <a:ea typeface="華康儷中黑" panose="020B0509000000000000" pitchFamily="49" charset="-120"/>
              </a:rPr>
              <a:t>and worldly cares.</a:t>
            </a:r>
          </a:p>
          <a:p>
            <a:pPr>
              <a:spcBef>
                <a:spcPts val="0"/>
              </a:spcBef>
            </a:pPr>
            <a:endParaRPr lang="en-US" altLang="zh-TW" sz="2400" dirty="0">
              <a:solidFill>
                <a:srgbClr val="FF0000"/>
              </a:solidFill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777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037199B-419A-420D-80C6-6DA6AD31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88640"/>
            <a:ext cx="9180512" cy="6669360"/>
          </a:xfrm>
        </p:spPr>
        <p:txBody>
          <a:bodyPr/>
          <a:lstStyle/>
          <a:p>
            <a:pPr>
              <a:lnSpc>
                <a:spcPts val="5300"/>
              </a:lnSpc>
              <a:spcBef>
                <a:spcPts val="0"/>
              </a:spcBef>
              <a:spcAft>
                <a:spcPts val="1200"/>
              </a:spcAft>
            </a:pPr>
            <a:r>
              <a:rPr lang="zh-TW" altLang="en-US" sz="4000" dirty="0">
                <a:ea typeface="華康儷中黑(P)" panose="020B0500000000000000" pitchFamily="34" charset="-120"/>
              </a:rPr>
              <a:t>種子落在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肥沃土壤</a:t>
            </a:r>
            <a:r>
              <a:rPr lang="zh-TW" altLang="en-US" sz="4000" dirty="0">
                <a:ea typeface="華康儷中黑(P)" panose="020B0500000000000000" pitchFamily="34" charset="-120"/>
              </a:rPr>
              <a:t>中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結出果實</a:t>
            </a:r>
            <a:r>
              <a:rPr lang="en-US" altLang="zh-TW" sz="4000" dirty="0">
                <a:ea typeface="華康儷中黑(P)" panose="020B0500000000000000" pitchFamily="34" charset="-120"/>
              </a:rPr>
              <a:t>:</a:t>
            </a:r>
            <a:r>
              <a:rPr lang="zh-TW" altLang="en-US" sz="4000" dirty="0">
                <a:ea typeface="華康儷中黑(P)" panose="020B0500000000000000" pitchFamily="34" charset="-120"/>
              </a:rPr>
              <a:t>這是指人以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受教</a:t>
            </a:r>
            <a:r>
              <a:rPr lang="zh-TW" altLang="en-US" sz="4000" dirty="0">
                <a:ea typeface="華康儷中黑(P)" panose="020B0500000000000000" pitchFamily="34" charset="-120"/>
              </a:rPr>
              <a:t>的心去聆聽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以</a:t>
            </a:r>
            <a:r>
              <a:rPr lang="zh-TW" altLang="en-US" sz="4000" dirty="0">
                <a:solidFill>
                  <a:srgbClr val="FF0000"/>
                </a:solidFill>
                <a:ea typeface="華康儷中黑(P)" panose="020B0500000000000000" pitchFamily="34" charset="-120"/>
              </a:rPr>
              <a:t>堅毅</a:t>
            </a:r>
            <a:r>
              <a:rPr lang="zh-TW" altLang="en-US" sz="4000" dirty="0">
                <a:ea typeface="華康儷中黑(P)" panose="020B0500000000000000" pitchFamily="34" charset="-120"/>
              </a:rPr>
              <a:t>的心去探討和實踐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讓上主的話在心田中生根</a:t>
            </a:r>
            <a:r>
              <a:rPr lang="en-US" altLang="zh-TW" sz="4000" dirty="0">
                <a:ea typeface="華康儷中黑(P)" panose="020B0500000000000000" pitchFamily="34" charset="-120"/>
              </a:rPr>
              <a:t>,</a:t>
            </a:r>
            <a:r>
              <a:rPr lang="zh-TW" altLang="en-US" sz="4000" dirty="0">
                <a:ea typeface="華康儷中黑(P)" panose="020B0500000000000000" pitchFamily="34" charset="-120"/>
              </a:rPr>
              <a:t>長大</a:t>
            </a:r>
            <a:r>
              <a:rPr lang="en-US" altLang="zh-TW" sz="4000" dirty="0">
                <a:ea typeface="華康儷中黑(P)" panose="020B0500000000000000" pitchFamily="34" charset="-120"/>
              </a:rPr>
              <a:t>.</a:t>
            </a:r>
          </a:p>
          <a:p>
            <a:pPr>
              <a:lnSpc>
                <a:spcPts val="4600"/>
              </a:lnSpc>
              <a:spcBef>
                <a:spcPts val="0"/>
              </a:spcBef>
            </a:pPr>
            <a:r>
              <a:rPr lang="en-US" altLang="zh-TW" sz="4000" b="1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The seed that fell on </a:t>
            </a:r>
            <a:r>
              <a:rPr lang="en-US" altLang="zh-TW" sz="4000" b="1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good soil </a:t>
            </a:r>
            <a:r>
              <a:rPr lang="en-US" altLang="zh-TW" sz="4000" b="1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yielded a rich harvest.</a:t>
            </a:r>
            <a:b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</a:b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This stands for those who listen with a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teachable heart</a:t>
            </a: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, who diligently search for truth and put it into practice, so that the Word of God </a:t>
            </a:r>
            <a:r>
              <a:rPr lang="en-US" altLang="zh-TW" sz="4000" kern="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takes deep root </a:t>
            </a:r>
            <a:r>
              <a:rPr lang="en-US" altLang="zh-TW" sz="4000" kern="0" dirty="0">
                <a:effectLst/>
                <a:ea typeface="華康儷中黑(P)" panose="020B0500000000000000" pitchFamily="34" charset="-120"/>
                <a:cs typeface="Times New Roman" panose="02020603050405020304" pitchFamily="18" charset="0"/>
              </a:rPr>
              <a:t>and grows abundantly in their lives.</a:t>
            </a:r>
            <a:endParaRPr lang="en-US" altLang="zh-TW" sz="4000" dirty="0">
              <a:ea typeface="華康儷中黑(P)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472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5037199B-419A-420D-80C6-6DA6AD31BA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512" y="116632"/>
            <a:ext cx="9180512" cy="66693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TW" altLang="en-US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種子相同</a:t>
            </a:r>
            <a:r>
              <a:rPr lang="en-US" altLang="zh-TW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土壤不同</a:t>
            </a:r>
            <a:r>
              <a:rPr lang="en-US" altLang="zh-TW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付出的努力不同</a:t>
            </a:r>
            <a:r>
              <a:rPr lang="en-US" altLang="zh-TW" sz="3600" dirty="0">
                <a:solidFill>
                  <a:srgbClr val="FF0000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FF0000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結果也不同</a:t>
            </a:r>
            <a:r>
              <a:rPr lang="en-US" altLang="zh-TW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  <a:r>
              <a:rPr lang="zh-TW" altLang="en-US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 </a:t>
            </a:r>
            <a:r>
              <a:rPr lang="zh-TW" altLang="en-US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橘生淮南則為橘</a:t>
            </a:r>
            <a:r>
              <a:rPr lang="en-US" altLang="zh-TW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生於淮北則為枳</a:t>
            </a:r>
            <a:r>
              <a:rPr lang="en-US" altLang="zh-TW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;</a:t>
            </a:r>
            <a:r>
              <a:rPr lang="zh-TW" altLang="en-US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葉徒相似</a:t>
            </a:r>
            <a:r>
              <a:rPr lang="en-US" altLang="zh-TW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,</a:t>
            </a:r>
            <a:r>
              <a:rPr lang="zh-TW" altLang="en-US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其實味不同</a:t>
            </a:r>
            <a:r>
              <a:rPr lang="en-US" altLang="zh-TW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  <a:r>
              <a:rPr lang="zh-TW" altLang="en-US" sz="3600" dirty="0">
                <a:solidFill>
                  <a:srgbClr val="0000FF"/>
                </a:solidFill>
                <a:ea typeface="華康儷中黑(P)" panose="020B0500000000000000" pitchFamily="34" charset="-120"/>
                <a:cs typeface="Calibri" panose="020F0502020204030204" pitchFamily="34" charset="0"/>
              </a:rPr>
              <a:t>水土異也</a:t>
            </a:r>
            <a:r>
              <a:rPr lang="en-US" altLang="zh-TW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.</a:t>
            </a:r>
            <a:r>
              <a:rPr lang="zh-TW" altLang="en-US" sz="3600" dirty="0">
                <a:ea typeface="華康儷中黑(P)" panose="020B0500000000000000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ea typeface="華康儷中黑(P)" panose="020B0500000000000000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ea typeface="華康儷中黑(P)" panose="020B0500000000000000" pitchFamily="34" charset="-120"/>
                <a:cs typeface="Calibri" panose="020F0502020204030204" pitchFamily="34" charset="0"/>
              </a:rPr>
              <a:t>晏子春秋</a:t>
            </a:r>
            <a:r>
              <a:rPr lang="en-US" altLang="zh-TW" sz="2800" dirty="0">
                <a:ea typeface="華康儷中黑(P)" panose="020B0500000000000000" pitchFamily="34" charset="-120"/>
                <a:cs typeface="Calibri" panose="020F0502020204030204" pitchFamily="34" charset="0"/>
              </a:rPr>
              <a:t>)</a:t>
            </a:r>
          </a:p>
          <a:p>
            <a:pPr>
              <a:lnSpc>
                <a:spcPts val="3900"/>
              </a:lnSpc>
              <a:spcBef>
                <a:spcPts val="0"/>
              </a:spcBef>
            </a:pPr>
            <a:r>
              <a:rPr lang="en-US" altLang="zh-TW" sz="3600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The same seed, but </a:t>
            </a:r>
            <a:r>
              <a:rPr lang="en-US" altLang="zh-TW" sz="3600" kern="0" spc="-10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different soil</a:t>
            </a:r>
            <a:r>
              <a:rPr lang="en-US" altLang="zh-TW" sz="3600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; the same calling, but </a:t>
            </a:r>
            <a:r>
              <a:rPr lang="en-US" altLang="zh-TW" sz="3600" kern="0" spc="-100" dirty="0">
                <a:solidFill>
                  <a:srgbClr val="0000FF"/>
                </a:solidFill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different Responses </a:t>
            </a:r>
            <a:r>
              <a:rPr lang="en-US" altLang="zh-TW" sz="3600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— the results are not the same. As an old Chinese saying puts it: </a:t>
            </a:r>
            <a:r>
              <a:rPr lang="en-US" altLang="zh-TW" sz="3600" i="1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“Oranges grown south of the </a:t>
            </a:r>
            <a:r>
              <a:rPr lang="en-US" altLang="zh-TW" sz="3600" i="1" kern="0" spc="-100" dirty="0" err="1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Huai</a:t>
            </a:r>
            <a:r>
              <a:rPr lang="en-US" altLang="zh-TW" sz="3600" i="1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 River are sweet; north of the </a:t>
            </a:r>
            <a:r>
              <a:rPr lang="en-US" altLang="zh-TW" sz="3600" i="1" kern="0" spc="-100" dirty="0" err="1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Huai</a:t>
            </a:r>
            <a:r>
              <a:rPr lang="en-US" altLang="zh-TW" sz="3600" i="1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, they become bitter. Though their leaves look alike, </a:t>
            </a:r>
            <a:br>
              <a:rPr lang="en-US" altLang="zh-TW" sz="3600" i="1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en-US" altLang="zh-TW" sz="3600" i="1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their taste is quite different—</a:t>
            </a:r>
            <a:br>
              <a:rPr lang="en-US" altLang="zh-TW" sz="3600" i="1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</a:br>
            <a:r>
              <a:rPr lang="en-US" altLang="zh-TW" sz="4000" i="1" kern="0" spc="-100" dirty="0">
                <a:solidFill>
                  <a:srgbClr val="FF0000"/>
                </a:solidFill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all because of the soil and water</a:t>
            </a:r>
            <a:r>
              <a:rPr lang="en-US" altLang="zh-TW" sz="3600" i="1" kern="0" spc="-100" dirty="0">
                <a:effectLst/>
                <a:ea typeface="華康儷中黑(P)" panose="020B0500000000000000" pitchFamily="34" charset="-120"/>
                <a:cs typeface="Calibri" panose="020F0502020204030204" pitchFamily="34" charset="0"/>
              </a:rPr>
              <a:t>.”</a:t>
            </a:r>
            <a:endParaRPr lang="en-US" altLang="zh-TW" sz="2400" dirty="0">
              <a:ea typeface="華康儷中黑(P)" panose="020B0500000000000000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579CB62-FBA5-4FFD-94FF-E2F75C66E41B}"/>
              </a:ext>
            </a:extLst>
          </p:cNvPr>
          <p:cNvSpPr txBox="1"/>
          <p:nvPr/>
        </p:nvSpPr>
        <p:spPr>
          <a:xfrm>
            <a:off x="1115616" y="6165304"/>
            <a:ext cx="72728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為福傳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,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請上網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CIRS HK YouTube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點讚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like,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留言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comment,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轉發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華康儷中黑" panose="020B0509000000000000" pitchFamily="49" charset="-120"/>
                <a:cs typeface="Calibri" panose="020F0502020204030204" pitchFamily="34" charset="0"/>
              </a:rPr>
              <a:t>share</a:t>
            </a:r>
            <a:endParaRPr kumimoji="1" lang="en-US" altLang="zh-HK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華康儷中黑" panose="020B0509000000000000" pitchFamily="49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6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08504" cy="6741368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恭讀依撒意亞先知書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55:10-11</a:t>
            </a:r>
          </a:p>
          <a:p>
            <a:pPr marL="0" lvl="0" indent="0" algn="just" eaLnBrk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上主說：「譬如雨和雪從天降下，不再返回原處，只有灌溉田地，使之生長萌芽，償還播種者種子，供給吃飯者食糧；同樣，</a:t>
            </a:r>
            <a:r>
              <a:rPr lang="zh-TW" altLang="en-US" sz="4000" dirty="0">
                <a:solidFill>
                  <a:srgbClr val="FFFF00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從我口中發出的言語，也不能空空地回到我這裡來；反之，它必實行我的旨意，完成我派遣它的使命。</a:t>
            </a:r>
            <a:r>
              <a:rPr lang="zh-TW" altLang="en-US" sz="4000" dirty="0">
                <a:solidFill>
                  <a:srgbClr val="FFFFFF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」</a:t>
            </a:r>
            <a:endParaRPr lang="en-US" altLang="zh-TW" sz="4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endParaRPr lang="zh-TW" altLang="en-US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62ADBAA-6DD8-42AE-BC67-660D69495B57}"/>
              </a:ext>
            </a:extLst>
          </p:cNvPr>
          <p:cNvSpPr txBox="1"/>
          <p:nvPr/>
        </p:nvSpPr>
        <p:spPr>
          <a:xfrm>
            <a:off x="1907704" y="5733256"/>
            <a:ext cx="561662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99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請靜默片刻 默想上主對</a:t>
            </a:r>
            <a:r>
              <a:rPr lang="zh-TW" altLang="en-US" sz="40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</a:t>
            </a:r>
            <a:r>
              <a:rPr lang="zh-TW" altLang="en-US" sz="2800" dirty="0">
                <a:solidFill>
                  <a:srgbClr val="FF99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434647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>
            <a:extLst>
              <a:ext uri="{FF2B5EF4-FFF2-40B4-BE49-F238E27FC236}">
                <a16:creationId xmlns:a16="http://schemas.microsoft.com/office/drawing/2014/main" id="{B2EF5AAD-EEB9-496C-B277-24E491281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62" y="44921"/>
            <a:ext cx="9144000" cy="6048375"/>
          </a:xfrm>
        </p:spPr>
        <p:txBody>
          <a:bodyPr/>
          <a:lstStyle/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願上主天主</a:t>
            </a:r>
            <a:r>
              <a:rPr lang="en-US" altLang="zh-TW" sz="44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,</a:t>
            </a:r>
            <a:r>
              <a:rPr lang="zh-TW" altLang="en-US" sz="440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(P)" pitchFamily="34" charset="-120"/>
              </a:rPr>
              <a:t>我們的父</a:t>
            </a:r>
            <a:endParaRPr lang="zh-TW" altLang="en-US" sz="44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(P)" pitchFamily="34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99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祝 福 你 和 你 的 家 庭</a:t>
            </a: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你 的 工 作</a:t>
            </a:r>
            <a:endParaRPr lang="en-US" altLang="zh-TW" sz="44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5400" dirty="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幫助你戰勝疫情和一切困難</a:t>
            </a:r>
            <a:endParaRPr lang="en-US" altLang="zh-TW" sz="5400" dirty="0">
              <a:solidFill>
                <a:srgbClr val="00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  <a:p>
            <a:pPr algn="ctr" eaLnBrk="1" hangingPunct="1">
              <a:lnSpc>
                <a:spcPts val="7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華康儷中黑" panose="020B0509000000000000" pitchFamily="49" charset="-120"/>
                <a:ea typeface="華康儷中黑" panose="020B0509000000000000" pitchFamily="49" charset="-120"/>
              </a:rPr>
              <a:t>化 危 為 機</a:t>
            </a:r>
          </a:p>
          <a:p>
            <a:pPr algn="ctr" eaLnBrk="1" hangingPunct="1">
              <a:lnSpc>
                <a:spcPts val="7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60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天主愛你</a:t>
            </a:r>
            <a:r>
              <a:rPr lang="zh-TW" altLang="en-US" sz="36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 </a:t>
            </a:r>
            <a:r>
              <a:rPr lang="zh-TW" altLang="en-US" sz="5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主佑</a:t>
            </a:r>
            <a:r>
              <a:rPr lang="zh-TW" altLang="en-US" sz="4400" spc="6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4624"/>
            <a:ext cx="9108504" cy="6741368"/>
          </a:xfrm>
        </p:spPr>
        <p:txBody>
          <a:bodyPr/>
          <a:lstStyle/>
          <a:p>
            <a:pPr marL="0" indent="0" algn="just" eaLnBrk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恭讀</a:t>
            </a: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聖保祿宗徒致羅馬人書 </a:t>
            </a:r>
            <a:r>
              <a:rPr lang="en-US" altLang="zh-TW" sz="28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8:18-23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弟兄姊妹們：</a:t>
            </a:r>
          </a:p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我實在以為：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現時的苦楚，與將來在我們身上，要顯示的光榮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，是不能較量的。凡受造之物，都熱切地等待天主子女的顯揚，因為，受造之物，被屈伏在敗壞的狀態之下，並不是出於自願，而是出於使它屈伏的那位的決意；</a:t>
            </a:r>
            <a:endParaRPr lang="zh-TW" altLang="en-US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BDAEAE8-7FF4-4FA3-826E-C28511BE1E65}"/>
              </a:ext>
            </a:extLst>
          </p:cNvPr>
          <p:cNvSpPr txBox="1"/>
          <p:nvPr/>
        </p:nvSpPr>
        <p:spPr>
          <a:xfrm>
            <a:off x="7559985" y="607071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6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60648"/>
            <a:ext cx="9036496" cy="6330652"/>
          </a:xfrm>
        </p:spPr>
        <p:txBody>
          <a:bodyPr/>
          <a:lstStyle/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" panose="020B0509000000000000" pitchFamily="49" charset="-120"/>
                <a:cs typeface="華康中黑體" panose="020B0509000000000000" pitchFamily="49" charset="-120"/>
              </a:rPr>
              <a:t>但受造之物，仍懷有希望，脫離敗壞的控制，得享天主子女的光榮自由。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因為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我們知道，直到現在，一切受造之物，都一同歎息，同受產痛；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不但是萬物，就是連我們已蒙受聖神初果的人，也在自己心中歎息，等待著義子期望的實現，即我們肉身的救贖。</a:t>
            </a:r>
            <a:r>
              <a:rPr lang="en-US" altLang="zh-TW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rgbClr val="FFFFFF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上主的話。 </a:t>
            </a:r>
            <a:endParaRPr lang="en-US" altLang="zh-TW" sz="3600" dirty="0">
              <a:solidFill>
                <a:srgbClr val="FFFFFF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感謝天主</a:t>
            </a:r>
            <a:r>
              <a:rPr lang="en-US" altLang="zh-TW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endParaRPr lang="zh-TW" altLang="en-US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 b="1">
              <a:solidFill>
                <a:srgbClr val="FFFFFF"/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BDAEAE8-7FF4-4FA3-826E-C28511BE1E65}"/>
              </a:ext>
            </a:extLst>
          </p:cNvPr>
          <p:cNvSpPr txBox="1"/>
          <p:nvPr/>
        </p:nvSpPr>
        <p:spPr>
          <a:xfrm>
            <a:off x="8208057" y="6197242"/>
            <a:ext cx="828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0A7AA93-AF49-4F88-94B4-6A3075B5F7D1}"/>
              </a:ext>
            </a:extLst>
          </p:cNvPr>
          <p:cNvSpPr txBox="1"/>
          <p:nvPr/>
        </p:nvSpPr>
        <p:spPr>
          <a:xfrm>
            <a:off x="1619672" y="5733256"/>
            <a:ext cx="5904656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請靜默片刻 默想上主對</a:t>
            </a:r>
            <a:r>
              <a:rPr lang="zh-TW" altLang="en-US" sz="4000" dirty="0">
                <a:solidFill>
                  <a:srgbClr val="FFFF00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352087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-27384"/>
            <a:ext cx="9107488" cy="6813376"/>
          </a:xfrm>
        </p:spPr>
        <p:txBody>
          <a:bodyPr>
            <a:normAutofit/>
          </a:bodyPr>
          <a:lstStyle/>
          <a:p>
            <a:pPr marL="0" indent="0" algn="just" eaLnBrk="1">
              <a:lnSpc>
                <a:spcPts val="1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altLang="zh-TW" sz="4000" dirty="0">
              <a:solidFill>
                <a:schemeClr val="bg1"/>
              </a:solidFill>
              <a:ea typeface="華康儷中黑(P)" panose="020B0500000000000000" pitchFamily="34" charset="-120"/>
              <a:cs typeface="華康中黑體" panose="020B0509000000000000" pitchFamily="49" charset="-120"/>
            </a:endParaRPr>
          </a:p>
          <a:p>
            <a:pPr marL="0" indent="0" algn="just" eaLnBrk="1">
              <a:lnSpc>
                <a:spcPts val="48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zh-TW" altLang="en-US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恭讀聖瑪竇福音　</a:t>
            </a:r>
            <a:r>
              <a:rPr lang="en-US" altLang="zh-TW" sz="3600" dirty="0">
                <a:solidFill>
                  <a:schemeClr val="bg1"/>
                </a:solidFill>
                <a:latin typeface="華康中黑體" panose="020B0509000000000000" pitchFamily="49" charset="-120"/>
                <a:ea typeface="華康中黑體" panose="020B0509000000000000" pitchFamily="49" charset="-120"/>
                <a:cs typeface="華康中黑體" panose="020B0509000000000000" pitchFamily="49" charset="-120"/>
              </a:rPr>
              <a:t>13:1-9</a:t>
            </a:r>
          </a:p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在那一天，耶穌從家裡出來，坐在海邊；有許多群眾，集合到他面前。耶穌只好上船，坐下；群眾都站在岸上。耶穌就用比喻，給他們講論了許多事，說：「看，有個撒種的，出去撒種。他撒種的時候，</a:t>
            </a:r>
            <a:r>
              <a:rPr lang="zh-TW" altLang="en-US" sz="4000" dirty="0">
                <a:solidFill>
                  <a:srgbClr val="FF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有的落在路旁</a:t>
            </a:r>
            <a:r>
              <a:rPr lang="zh-TW" altLang="en-US" sz="4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；飛鳥來，把種子吃了。</a:t>
            </a:r>
            <a:endParaRPr lang="en-US" altLang="zh-TW" sz="4000" dirty="0">
              <a:solidFill>
                <a:srgbClr val="FF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1B4CCB-10D3-4F8A-A6E7-4D135C8725B8}"/>
              </a:ext>
            </a:extLst>
          </p:cNvPr>
          <p:cNvSpPr txBox="1"/>
          <p:nvPr/>
        </p:nvSpPr>
        <p:spPr>
          <a:xfrm>
            <a:off x="7668344" y="62373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1/2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2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3A6B8BB-5727-4366-8CDC-81905C370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2" y="260648"/>
            <a:ext cx="9107488" cy="6525344"/>
          </a:xfrm>
        </p:spPr>
        <p:txBody>
          <a:bodyPr>
            <a:normAutofit/>
          </a:bodyPr>
          <a:lstStyle/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有的落在</a:t>
            </a:r>
            <a:r>
              <a:rPr lang="zh-TW" altLang="en-US" sz="400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石頭地裡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，那裡沒有多少土壤；因為土壤不深，雖然很快發了芽，但太陽一出來，就被曬焦，又因為沒有根，就枯乾了。有的落在</a:t>
            </a:r>
            <a:r>
              <a:rPr lang="zh-TW" altLang="en-US" sz="400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荊棘中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；荊棘長起來，便把它們窒息了。有的落在</a:t>
            </a:r>
            <a:r>
              <a:rPr lang="zh-TW" altLang="en-US" sz="4000" dirty="0">
                <a:solidFill>
                  <a:srgbClr val="FF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好地裡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，就結了果實：有</a:t>
            </a:r>
            <a:r>
              <a:rPr lang="zh-TW" altLang="en-US" sz="4000" dirty="0">
                <a:solidFill>
                  <a:srgbClr val="00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一百倍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的，有</a:t>
            </a:r>
            <a:r>
              <a:rPr lang="zh-TW" altLang="en-US" sz="4000" dirty="0">
                <a:solidFill>
                  <a:srgbClr val="00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六十倍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的，有</a:t>
            </a:r>
            <a:r>
              <a:rPr lang="zh-TW" altLang="en-US" sz="4000" dirty="0">
                <a:solidFill>
                  <a:srgbClr val="00FF00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三十倍</a:t>
            </a:r>
            <a:r>
              <a:rPr lang="zh-TW" altLang="en-US" sz="4000" dirty="0">
                <a:solidFill>
                  <a:schemeClr val="bg1"/>
                </a:solidFill>
                <a:ea typeface="華康儷中黑(P)" panose="020B0500000000000000" pitchFamily="34" charset="-120"/>
                <a:cs typeface="華康中黑體" panose="020B0509000000000000" pitchFamily="49" charset="-120"/>
              </a:rPr>
              <a:t>的。有耳的，聽吧！」</a:t>
            </a:r>
            <a:r>
              <a:rPr lang="en-US" altLang="zh-TW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——</a:t>
            </a:r>
            <a:r>
              <a:rPr lang="zh-TW" altLang="en-US" sz="36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基督的福音。</a:t>
            </a:r>
            <a:endParaRPr lang="en-US" altLang="zh-TW" sz="36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marL="0" indent="0" algn="just" eaLnBrk="1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6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眾：基督，我們讚美你！</a:t>
            </a:r>
            <a:endParaRPr lang="en-US" altLang="zh-TW" sz="3600" dirty="0">
              <a:solidFill>
                <a:srgbClr val="00FF00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1E03BE50-1641-47CB-AC5B-3CBE16B7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6591300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9FEB8C0-C168-4044-9E15-76D12FE8C26D}"/>
              </a:ext>
            </a:extLst>
          </p:cNvPr>
          <p:cNvSpPr txBox="1"/>
          <p:nvPr/>
        </p:nvSpPr>
        <p:spPr>
          <a:xfrm>
            <a:off x="8388424" y="6237312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b="1" dirty="0">
                <a:solidFill>
                  <a:schemeClr val="bg1"/>
                </a:solidFill>
              </a:rPr>
              <a:t>2/2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BC31A24-621A-48BE-A85D-4E824AD54F7B}"/>
              </a:ext>
            </a:extLst>
          </p:cNvPr>
          <p:cNvSpPr txBox="1"/>
          <p:nvPr/>
        </p:nvSpPr>
        <p:spPr>
          <a:xfrm>
            <a:off x="2339752" y="5958787"/>
            <a:ext cx="5616624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請</a:t>
            </a:r>
            <a:r>
              <a:rPr lang="zh-TW" altLang="en-US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靜默片刻 默想上主對</a:t>
            </a:r>
            <a:r>
              <a:rPr lang="zh-TW" altLang="en-US" sz="4000" dirty="0">
                <a:solidFill>
                  <a:srgbClr val="FF99FF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我</a:t>
            </a:r>
            <a:r>
              <a:rPr lang="zh-TW" altLang="en-US" sz="2800" dirty="0">
                <a:solidFill>
                  <a:schemeClr val="bg1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</a:rPr>
              <a:t>說的話</a:t>
            </a:r>
          </a:p>
        </p:txBody>
      </p:sp>
    </p:spTree>
    <p:extLst>
      <p:ext uri="{BB962C8B-B14F-4D97-AF65-F5344CB8AC3E}">
        <p14:creationId xmlns:p14="http://schemas.microsoft.com/office/powerpoint/2010/main" val="94041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486A049-F482-4C82-A6EA-C4B1E1A45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96" y="166687"/>
            <a:ext cx="9107488" cy="6502673"/>
          </a:xfrm>
        </p:spPr>
        <p:txBody>
          <a:bodyPr/>
          <a:lstStyle/>
          <a:p>
            <a:pPr lvl="0" algn="ctr" eaLnBrk="1" hangingPunct="1">
              <a:spcBef>
                <a:spcPct val="0"/>
              </a:spcBef>
              <a:buNone/>
            </a:pPr>
            <a:r>
              <a:rPr lang="zh-TW" altLang="en-US" sz="3600" dirty="0">
                <a:solidFill>
                  <a:srgbClr val="FFFF00"/>
                </a:solidFill>
                <a:ea typeface="華康儷中黑" panose="020B0509000000000000" pitchFamily="49" charset="-120"/>
              </a:rPr>
              <a:t>常年期第十五主日</a:t>
            </a:r>
            <a:endParaRPr lang="en-US" altLang="zh-TW" sz="3600" dirty="0">
              <a:solidFill>
                <a:srgbClr val="FFFF00"/>
              </a:solidFill>
              <a:ea typeface="華康儷中黑" panose="020B0509000000000000" pitchFamily="49" charset="-120"/>
            </a:endParaRPr>
          </a:p>
          <a:p>
            <a:pPr lvl="0" algn="ctr" eaLnBrk="1" hangingPunct="1">
              <a:spcBef>
                <a:spcPct val="0"/>
              </a:spcBef>
              <a:buNone/>
            </a:pP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2026 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年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7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月</a:t>
            </a:r>
            <a:r>
              <a:rPr lang="en-US" altLang="zh-TW" dirty="0">
                <a:solidFill>
                  <a:schemeClr val="bg1"/>
                </a:solidFill>
                <a:ea typeface="華康儷中黑" pitchFamily="49" charset="-120"/>
              </a:rPr>
              <a:t>12</a:t>
            </a:r>
            <a:r>
              <a:rPr lang="zh-TW" altLang="en-US" dirty="0">
                <a:solidFill>
                  <a:schemeClr val="bg1"/>
                </a:solidFill>
                <a:ea typeface="華康儷中黑" pitchFamily="49" charset="-120"/>
              </a:rPr>
              <a:t>日</a:t>
            </a:r>
            <a:endParaRPr lang="zh-TW" altLang="en-US" sz="1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感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 </a:t>
            </a:r>
            <a:r>
              <a:rPr lang="zh-TW" altLang="en-US" sz="5400" dirty="0">
                <a:solidFill>
                  <a:srgbClr val="FF0000"/>
                </a:solidFill>
                <a:highlight>
                  <a:srgbClr val="FFCCFF"/>
                </a:highlight>
                <a:ea typeface="華康正顏楷體W7" panose="03000709000000000000" pitchFamily="65" charset="-120"/>
              </a:rPr>
              <a:t>恩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0000"/>
                </a:solidFill>
                <a:highlight>
                  <a:srgbClr val="FFFF00"/>
                </a:highlight>
                <a:ea typeface="華康正顏楷體W7" panose="03000709000000000000" pitchFamily="65" charset="-120"/>
              </a:rPr>
              <a:t>祭</a:t>
            </a:r>
            <a:r>
              <a:rPr lang="zh-TW" altLang="en-US" sz="1200" dirty="0">
                <a:solidFill>
                  <a:srgbClr val="FFFF00"/>
                </a:solidFill>
                <a:ea typeface="華康正顏楷體W7" panose="03000709000000000000" pitchFamily="65" charset="-120"/>
              </a:rPr>
              <a:t> </a:t>
            </a:r>
            <a:r>
              <a:rPr lang="zh-TW" altLang="en-US" sz="4800" dirty="0">
                <a:solidFill>
                  <a:srgbClr val="FFFF00"/>
                </a:solidFill>
                <a:highlight>
                  <a:srgbClr val="FF0000"/>
                </a:highlight>
                <a:ea typeface="華康正顏楷體W7" panose="03000709000000000000" pitchFamily="65" charset="-120"/>
              </a:rPr>
              <a:t>宴</a:t>
            </a:r>
          </a:p>
          <a:p>
            <a:pPr algn="ctr" eaLnBrk="1" hangingPunct="1">
              <a:buFontTx/>
              <a:buNone/>
            </a:pPr>
            <a:endParaRPr lang="zh-TW" altLang="en-US" sz="18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en-US" sz="3600" dirty="0">
                <a:solidFill>
                  <a:schemeClr val="bg1"/>
                </a:solidFill>
                <a:ea typeface="華康儷中黑" panose="020B0509000000000000" pitchFamily="49" charset="-120"/>
              </a:rPr>
              <a:t>主 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800" dirty="0">
                <a:solidFill>
                  <a:schemeClr val="bg1"/>
                </a:solidFill>
                <a:ea typeface="華康粗黑體" panose="020B0709000000000000" pitchFamily="49" charset="-120"/>
              </a:rPr>
              <a:t>我們是什麼土壤</a:t>
            </a:r>
            <a:r>
              <a:rPr lang="en-US" altLang="zh-TW" sz="8800" dirty="0">
                <a:solidFill>
                  <a:schemeClr val="bg1"/>
                </a:solidFill>
                <a:ea typeface="華康粗黑體" panose="020B0709000000000000" pitchFamily="49" charset="-120"/>
              </a:rPr>
              <a:t>?</a:t>
            </a: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zh-TW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——</a:t>
            </a:r>
            <a:r>
              <a:rPr lang="zh-TW" altLang="en-US" sz="6000" dirty="0">
                <a:solidFill>
                  <a:srgbClr val="00FF00"/>
                </a:solidFill>
                <a:ea typeface="華康粗黑體" panose="020B0709000000000000" pitchFamily="49" charset="-120"/>
              </a:rPr>
              <a:t>橘生淮北則為枳</a:t>
            </a:r>
            <a:r>
              <a:rPr lang="en-US" altLang="zh-TW" sz="4000" dirty="0">
                <a:solidFill>
                  <a:srgbClr val="00FF00"/>
                </a:solidFill>
                <a:ea typeface="華康粗黑體" panose="020B0709000000000000" pitchFamily="49" charset="-120"/>
              </a:rPr>
              <a:t>——</a:t>
            </a:r>
          </a:p>
        </p:txBody>
      </p:sp>
    </p:spTree>
    <p:extLst>
      <p:ext uri="{BB962C8B-B14F-4D97-AF65-F5344CB8AC3E}">
        <p14:creationId xmlns:p14="http://schemas.microsoft.com/office/powerpoint/2010/main" val="425759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E02188-DE9C-4BE3-9F99-017544B2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768752"/>
          </a:xfrm>
        </p:spPr>
        <p:txBody>
          <a:bodyPr/>
          <a:lstStyle/>
          <a:p>
            <a:pPr marL="360000" indent="-457200" algn="l">
              <a:spcAft>
                <a:spcPts val="1800"/>
              </a:spcAft>
            </a:pP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從我口中發出的言語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也不能空空地回到我這裡來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反之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它必實行我的旨意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完成我派遣它的使命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我們知道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直到現在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一切受造之物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都一同歎息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同受產痛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現時的</a:t>
            </a:r>
            <a:r>
              <a:rPr lang="zh-TW" altLang="en-US" sz="40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苦楚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與將來在我們身上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要顯示的</a:t>
            </a:r>
            <a:r>
              <a:rPr lang="zh-TW" altLang="en-US" sz="40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光榮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是</a:t>
            </a:r>
            <a:r>
              <a:rPr lang="zh-TW" altLang="en-US" sz="4000" dirty="0">
                <a:solidFill>
                  <a:srgbClr val="FFFF00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不能較量</a:t>
            </a:r>
            <a:r>
              <a:rPr lang="zh-TW" altLang="en-US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的</a:t>
            </a:r>
            <a:r>
              <a:rPr lang="en-US" altLang="zh-TW" sz="4000" dirty="0">
                <a:solidFill>
                  <a:schemeClr val="bg1"/>
                </a:solidFill>
                <a:latin typeface="華康儷粗宋(P)" panose="02020700000000000000" pitchFamily="18" charset="-120"/>
                <a:ea typeface="華康儷粗宋(P)" panose="02020700000000000000" pitchFamily="18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1800"/>
              </a:spcAft>
            </a:pPr>
            <a:r>
              <a:rPr lang="zh-TW" altLang="en-US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有的落在路旁</a:t>
            </a:r>
            <a:r>
              <a:rPr lang="en-US" altLang="zh-TW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/</a:t>
            </a:r>
            <a:r>
              <a:rPr lang="zh-TW" altLang="en-US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石頭地裡</a:t>
            </a:r>
            <a:r>
              <a:rPr lang="en-US" altLang="zh-TW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/</a:t>
            </a:r>
            <a:r>
              <a:rPr lang="zh-TW" altLang="en-US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荊棘中</a:t>
            </a:r>
            <a:r>
              <a:rPr lang="en-US" altLang="zh-TW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/</a:t>
            </a:r>
            <a:r>
              <a:rPr lang="zh-TW" altLang="en-US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好地裡</a:t>
            </a:r>
            <a:r>
              <a:rPr lang="en-US" altLang="zh-TW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lang="zh-TW" altLang="en-US" sz="4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一百倍</a:t>
            </a:r>
            <a:r>
              <a:rPr lang="en-US" altLang="zh-TW" sz="4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; </a:t>
            </a:r>
            <a:r>
              <a:rPr lang="zh-TW" altLang="en-US" sz="4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六十倍</a:t>
            </a:r>
            <a:r>
              <a:rPr lang="en-US" altLang="zh-TW" sz="4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; </a:t>
            </a:r>
            <a:r>
              <a:rPr lang="zh-TW" altLang="en-US" sz="4800" dirty="0">
                <a:solidFill>
                  <a:srgbClr val="FFFF00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三十倍</a:t>
            </a:r>
            <a:r>
              <a:rPr lang="en-US" altLang="zh-TW" sz="4800" dirty="0">
                <a:solidFill>
                  <a:schemeClr val="bg1"/>
                </a:solidFill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  <a:endParaRPr lang="zh-TW" altLang="en-US" sz="4800" dirty="0">
              <a:solidFill>
                <a:schemeClr val="bg1"/>
              </a:solidFill>
              <a:latin typeface="華康正顏楷體W7(P)" panose="03000700000000000000" pitchFamily="66" charset="-120"/>
              <a:ea typeface="華康正顏楷體W7(P)" panose="03000700000000000000" pitchFamily="66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859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1E02188-DE9C-4BE3-9F99-017544B21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6768752"/>
          </a:xfrm>
        </p:spPr>
        <p:txBody>
          <a:bodyPr/>
          <a:lstStyle/>
          <a:p>
            <a:pPr marL="360000" indent="-457200" algn="l">
              <a:lnSpc>
                <a:spcPts val="4000"/>
              </a:lnSpc>
              <a:spcAft>
                <a:spcPts val="600"/>
              </a:spcAft>
            </a:pPr>
            <a:r>
              <a:rPr kumimoji="1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從我口中發出的言語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kumimoji="1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也不能空空地回到我這裡來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;</a:t>
            </a:r>
            <a:r>
              <a:rPr kumimoji="1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反之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kumimoji="1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它必實行我的旨意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,</a:t>
            </a:r>
            <a:r>
              <a:rPr kumimoji="1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完成我派遣它的使命</a:t>
            </a:r>
            <a:r>
              <a:rPr kumimoji="1" lang="en-US" altLang="zh-TW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華康正顏楷體W7(P)" panose="03000700000000000000" pitchFamily="66" charset="-120"/>
                <a:ea typeface="華康正顏楷體W7(P)" panose="03000700000000000000" pitchFamily="66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Aft>
                <a:spcPts val="600"/>
              </a:spcAft>
            </a:pP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天主的話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一定能開花結果嗎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 </a:t>
            </a: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事實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b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kumimoji="1" lang="zh-TW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你又如何對待天主的「話」</a:t>
            </a:r>
            <a:r>
              <a:rPr kumimoji="1" lang="en-US" altLang="zh-TW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</a:p>
          <a:p>
            <a:pPr marL="360000" indent="-457200" algn="l">
              <a:spcAft>
                <a:spcPts val="600"/>
              </a:spcAft>
            </a:pP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話的等級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:1.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無靈</a:t>
            </a: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的話</a:t>
            </a:r>
            <a:r>
              <a:rPr lang="en-US" altLang="zh-TW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鸚鵡能言</a:t>
            </a:r>
            <a:r>
              <a:rPr lang="en-US" altLang="zh-TW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不離飛鳥</a:t>
            </a:r>
            <a:r>
              <a:rPr lang="en-US" altLang="zh-TW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)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b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2.</a:t>
            </a: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力行方有真知的話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真知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卓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見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b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3.</a:t>
            </a: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情話綿綿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導向山盟海誓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rgbClr val="FFFF00"/>
                </a:solidFill>
                <a:highlight>
                  <a:srgbClr val="FF00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終身相守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b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</a:b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4.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先意承志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:</a:t>
            </a: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孝子不待父母話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提前執行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.</a:t>
            </a:r>
          </a:p>
          <a:p>
            <a:pPr marL="360000" indent="-457200" algn="l">
              <a:spcBef>
                <a:spcPts val="0"/>
              </a:spcBef>
              <a:spcAft>
                <a:spcPts val="600"/>
              </a:spcAft>
            </a:pP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關係愈好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話愈有力</a:t>
            </a:r>
            <a:r>
              <a:rPr lang="en-US" altLang="zh-TW" sz="4000" dirty="0">
                <a:solidFill>
                  <a:schemeClr val="bg1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;</a:t>
            </a:r>
            <a:r>
              <a:rPr lang="zh-TW" altLang="en-US" sz="3600" dirty="0">
                <a:solidFill>
                  <a:srgbClr val="FFFF00"/>
                </a:solidFill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你和天主的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關係怎樣</a:t>
            </a:r>
            <a:r>
              <a:rPr lang="en-US" altLang="zh-TW" sz="4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ea typeface="華康儷中黑" panose="020B0509000000000000" pitchFamily="49" charset="-120"/>
                <a:cs typeface="華康中黑體" panose="020B0509000000000000" pitchFamily="49" charset="-120"/>
              </a:rPr>
              <a:t>?</a:t>
            </a:r>
            <a:endParaRPr kumimoji="1" lang="en-US" altLang="zh-TW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華康儷中黑" panose="020B0509000000000000" pitchFamily="49" charset="-120"/>
              <a:cs typeface="華康中黑體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5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31812</TotalTime>
  <Words>1925</Words>
  <Application>Microsoft Office PowerPoint</Application>
  <PresentationFormat>如螢幕大小 (4:3)</PresentationFormat>
  <Paragraphs>84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37" baseType="lpstr">
      <vt:lpstr>Arial Unicode MS</vt:lpstr>
      <vt:lpstr>華康中黑體</vt:lpstr>
      <vt:lpstr>華康中黑體(P)</vt:lpstr>
      <vt:lpstr>華康正顏楷體W7</vt:lpstr>
      <vt:lpstr>華康正顏楷體W7(P)</vt:lpstr>
      <vt:lpstr>華康粗黑體</vt:lpstr>
      <vt:lpstr>華康儷中黑</vt:lpstr>
      <vt:lpstr>華康儷中黑(P)</vt:lpstr>
      <vt:lpstr>華康儷粗宋(P)</vt:lpstr>
      <vt:lpstr>新細明體</vt:lpstr>
      <vt:lpstr>Arial</vt:lpstr>
      <vt:lpstr>Calibri</vt:lpstr>
      <vt:lpstr>Times New Roman</vt:lpstr>
      <vt:lpstr>Wingdings</vt:lpstr>
      <vt:lpstr>預設簡報設計</vt:lpstr>
      <vt:lpstr>3_預設簡報設計</vt:lpstr>
      <vt:lpstr>15_預設簡報設計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Fr. Tsui</dc:creator>
  <cp:lastModifiedBy>user</cp:lastModifiedBy>
  <cp:revision>1737</cp:revision>
  <dcterms:created xsi:type="dcterms:W3CDTF">2006-09-26T01:05:23Z</dcterms:created>
  <dcterms:modified xsi:type="dcterms:W3CDTF">2026-06-24T07:36:29Z</dcterms:modified>
</cp:coreProperties>
</file>