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9719" r:id="rId2"/>
    <p:sldMasterId id="2147490020" r:id="rId3"/>
  </p:sldMasterIdLst>
  <p:notesMasterIdLst>
    <p:notesMasterId r:id="rId25"/>
  </p:notesMasterIdLst>
  <p:handoutMasterIdLst>
    <p:handoutMasterId r:id="rId26"/>
  </p:handoutMasterIdLst>
  <p:sldIdLst>
    <p:sldId id="1974" r:id="rId4"/>
    <p:sldId id="1610" r:id="rId5"/>
    <p:sldId id="1370" r:id="rId6"/>
    <p:sldId id="2128" r:id="rId7"/>
    <p:sldId id="1612" r:id="rId8"/>
    <p:sldId id="2127" r:id="rId9"/>
    <p:sldId id="2130" r:id="rId10"/>
    <p:sldId id="2129" r:id="rId11"/>
    <p:sldId id="2131" r:id="rId12"/>
    <p:sldId id="2132" r:id="rId13"/>
    <p:sldId id="2133" r:id="rId14"/>
    <p:sldId id="2134" r:id="rId15"/>
    <p:sldId id="2135" r:id="rId16"/>
    <p:sldId id="2136" r:id="rId17"/>
    <p:sldId id="2137" r:id="rId18"/>
    <p:sldId id="2138" r:id="rId19"/>
    <p:sldId id="2139" r:id="rId20"/>
    <p:sldId id="2140" r:id="rId21"/>
    <p:sldId id="2141" r:id="rId22"/>
    <p:sldId id="2142" r:id="rId23"/>
    <p:sldId id="1892" r:id="rId24"/>
  </p:sldIdLst>
  <p:sldSz cx="9144000" cy="6858000" type="screen4x3"/>
  <p:notesSz cx="9926638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xujy2@gmail.com" initials="f" lastIdx="2" clrIdx="0">
    <p:extLst>
      <p:ext uri="{19B8F6BF-5375-455C-9EA6-DF929625EA0E}">
        <p15:presenceInfo xmlns:p15="http://schemas.microsoft.com/office/powerpoint/2012/main" userId="6e7ea2678dc1467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  <a:srgbClr val="FF99FF"/>
    <a:srgbClr val="FF00FF"/>
    <a:srgbClr val="660066"/>
    <a:srgbClr val="9900CC"/>
    <a:srgbClr val="00CC00"/>
    <a:srgbClr val="FFFFFF"/>
    <a:srgbClr val="99FF9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9007" autoAdjust="0"/>
    <p:restoredTop sz="92867" autoAdjust="0"/>
  </p:normalViewPr>
  <p:slideViewPr>
    <p:cSldViewPr>
      <p:cViewPr>
        <p:scale>
          <a:sx n="50" d="100"/>
          <a:sy n="50" d="100"/>
        </p:scale>
        <p:origin x="1540" y="2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>
            <a:extLst>
              <a:ext uri="{FF2B5EF4-FFF2-40B4-BE49-F238E27FC236}">
                <a16:creationId xmlns:a16="http://schemas.microsoft.com/office/drawing/2014/main" id="{3FFC0476-8166-439A-8EF9-D64A12A374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>
            <a:extLst>
              <a:ext uri="{FF2B5EF4-FFF2-40B4-BE49-F238E27FC236}">
                <a16:creationId xmlns:a16="http://schemas.microsoft.com/office/drawing/2014/main" id="{76F4FBBB-5A4B-48FE-A3BB-ADDECD35A27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>
            <a:extLst>
              <a:ext uri="{FF2B5EF4-FFF2-40B4-BE49-F238E27FC236}">
                <a16:creationId xmlns:a16="http://schemas.microsoft.com/office/drawing/2014/main" id="{207F6BB9-765B-49E5-9CC8-53ADF49392A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>
            <a:extLst>
              <a:ext uri="{FF2B5EF4-FFF2-40B4-BE49-F238E27FC236}">
                <a16:creationId xmlns:a16="http://schemas.microsoft.com/office/drawing/2014/main" id="{F0E672FE-A1AF-4D9F-BB46-E1FC2414C8E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085D1A6-9C3F-452C-9D0F-C9E74897528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>
            <a:extLst>
              <a:ext uri="{FF2B5EF4-FFF2-40B4-BE49-F238E27FC236}">
                <a16:creationId xmlns:a16="http://schemas.microsoft.com/office/drawing/2014/main" id="{C5918788-DB56-4D35-9655-2F39F2A5CE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>
            <a:extLst>
              <a:ext uri="{FF2B5EF4-FFF2-40B4-BE49-F238E27FC236}">
                <a16:creationId xmlns:a16="http://schemas.microsoft.com/office/drawing/2014/main" id="{B66602A1-486D-466C-9B6C-6B32F2BCAB6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390F7CF1-E4D4-49ED-8108-AC876600419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>
            <a:extLst>
              <a:ext uri="{FF2B5EF4-FFF2-40B4-BE49-F238E27FC236}">
                <a16:creationId xmlns:a16="http://schemas.microsoft.com/office/drawing/2014/main" id="{2A0DFE17-75EB-4C1C-874D-97744AE3FFE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4054" name="Rectangle 6">
            <a:extLst>
              <a:ext uri="{FF2B5EF4-FFF2-40B4-BE49-F238E27FC236}">
                <a16:creationId xmlns:a16="http://schemas.microsoft.com/office/drawing/2014/main" id="{579692E3-514D-41AD-9EA6-A1FBBF73CFF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>
            <a:extLst>
              <a:ext uri="{FF2B5EF4-FFF2-40B4-BE49-F238E27FC236}">
                <a16:creationId xmlns:a16="http://schemas.microsoft.com/office/drawing/2014/main" id="{9156C933-88AA-4872-BB0F-1730B21C9F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FBD419D-64CE-4550-BAA2-0242050FC71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3388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BD419D-64CE-4550-BAA2-0242050FC719}" type="slidenum">
              <a:rPr lang="en-US" altLang="zh-TW" smtClean="0"/>
              <a:pPr/>
              <a:t>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58234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CB4F53-88CB-4C33-AB79-DD0F3B09A9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448C0C-11EC-4F14-87EE-6E1BFC0905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5212E5-D105-40CA-98B0-0FE6ED1254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B1DE2-F14C-4215-862D-7892FFAF1AA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1272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940FA1-01BC-48A7-B4B5-CB6D00B8F9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C251F2-60E3-4296-BFCE-EB8C0E3FF1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BFBC5B-5423-4FD1-BCE6-8FC7BF67AE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4375D-8CD9-46AF-8C41-09E335183E6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106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62272B-A9A6-478C-B476-EF425841A8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5A9ED6-29CA-4D33-9F13-90A2E5A123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AAE814-BD3E-41DF-B881-23B6928BED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957E7-43B0-4056-AFF1-BC1FCBEFCE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5269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BD0CB7-2083-43C6-A1FE-F6AFE1FBBA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21FA05-F693-4AEA-99C4-CB234BDDE5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90880E-4D09-411D-A86E-FF877E9723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EAD3B-D202-412A-96D1-6259709983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95839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B1BA1B9-80A5-47BB-AE94-5886B4D1DD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DDDF2D-A4D0-4E59-A260-C7CC2C4F63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C56D1E-4A62-4589-AE93-3790E80644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7E1B0-9EC0-4677-833D-06C393E8CBD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43137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9D06C7-3459-43EE-BDBF-4A89924E2D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6BF6B9E-0B4B-45FB-A864-4197464B7F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E811F5-4019-4B4D-B706-8E4410C0B1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B0E81-DFB2-4306-AE9C-4AA3B3243F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73390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9177A2-C34A-44E1-8648-881D74EB1A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FB4D50-31FE-48AC-B9FD-C991E35CF8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6A76EF-E0B2-452E-8251-600643A077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1D597-6984-4660-AF26-EA33E11F223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17045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49B45A-79A7-423D-BABD-E54649D3D9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2119C8-36DF-42FA-B727-5DF24DC698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0C2522-B0B4-4E4B-B3AF-A0D1C692CE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A1AEA-4D6F-4016-9F83-E47284FC26B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78523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B6C2190-B7D8-47A4-AA3C-03D15275F7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8175838-B24A-4816-A95E-A1DF8C40B7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5F39CCB-44A5-42AA-8734-702871C4AC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9834D-F101-4939-A509-4E033B6A97B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45185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E97AAC2-84E6-484B-BBC1-87E1162493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23DA3B7-334A-4D43-9C72-595E810187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0D54346-06DF-423C-ADAA-2612E32C8B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1CC6C-A0CA-4027-990A-46672CBEF58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56308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8C324BE-76BA-486B-980E-81AB4E36E4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89123F3-9D6B-4447-9C28-A0AAE956E2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ACFF776-9683-47EB-966F-B3733C8681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59C79-ACD3-4E88-9933-C98A0DFFF5F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1188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E7A2BA-EB09-413F-8D13-A2CABB0848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1E3401-E0DA-4C7C-A41A-CEAB4B05DC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8BF680-25AB-43B7-A87A-AAF2426CEA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909520-5D08-4EEA-B917-6A59948C37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94697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0E53CD-C280-4967-84A6-B110BEE9EC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4CDF21-E72A-45C2-A164-7EAFCF8513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316F7A-3189-4CE2-8E7B-C35F4AA91C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D4B45-79D1-4A7D-BDB6-BF1062B4DA3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553460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3388CA-0573-45D1-A517-B20DFCB2B7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9F143-C875-4288-988B-542E28453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C82513-1482-442C-BBD3-5B0B7D817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947DF-BC88-40C0-9353-24BDAEA45D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7045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D8ACC6-807A-49E8-9ECF-13CBA1ACB6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BBF968-5610-4FA2-B40B-EB7AB4ECFC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7973E8-C92D-48E3-821D-4C92728F0D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875DF-0258-4B1E-AE58-D16AB59FAA1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802469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B7CE2C-C4D3-4296-86BD-3CEC538103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2A1A18-24EE-4687-84FE-BE52AC3A4A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1EB7C7-8865-4B33-B590-1AD14BA0FD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70BC3-87AB-427B-8EB5-B328C341088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57241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21496E-CFB8-41B2-99FF-209219A0CF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AF5126-36A8-4015-8F44-4312344D54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636E4B-755D-4F63-AACA-D6D303B1EF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76579-D0D8-41F4-9A27-2FEDCB4867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496637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C0CDCD5-D5E2-4CE3-A3C6-170DE79472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C51A3D-E9ED-4782-AB80-6BD26AE8D8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54DEE6A-62DC-4600-B4DA-68F78EF7E6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CFB33-66AE-4761-AA9F-3D0EF35FB7A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58422277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B935400-DEE6-4E73-9D6E-6A352BD7F6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D30E48A-0600-4651-822A-0E4D0DF5B9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046F01D-6908-4DCB-A59C-B34B94134C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898D9-6D34-427B-A175-3F8F79533FE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81198695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C8C40A9-0042-468A-9DE6-03F7A61E34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ACDCFD2-752C-4B66-9D4D-B7234703E5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C4830C6-23FD-4551-B3E4-4DF5337C46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56AE6-53BA-4AD1-96BE-CBD8E317ED01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07647077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7CA4D6-D06E-4ABC-8D20-758F5AD204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247F37-2294-4564-A5FA-B766B8A1A7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C5F699-42FA-4199-9AD9-B62E938FA1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62906-E67E-42C7-8B51-4369FA010975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08818927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19B05F9-768D-4393-9467-5B17D4D79B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1315398-8CF6-4C64-BE9F-A1FE8764FE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CF6EF85-0F1E-494C-80D7-D262F1847E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2F170-E9EA-47C9-8509-C494A7C34CCA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461161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409627-6BD5-4314-9E1E-D18584C2BA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D1EF38-E3B7-46A4-B80C-2F1222D14F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9F67AB-5564-442C-A050-1915E1C721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73C09F-C630-4253-95B7-64CE41D1C28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572844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E3B0323-734E-434D-8F60-96E47466DF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873FDC4-BF83-412F-B448-EA14B4AD46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EAF4A78-349B-4809-AAFD-2A7AA42A1B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68D50-6BC1-4D0C-B3E8-65A44DD2B5FD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87431121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EED0D9D-BC01-4C03-B58A-4B0908F268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30BAA7C-8985-4094-9D2E-8BEFA24D98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CBB7E63-4B51-4E52-98B6-7E8B4FA453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5ED24-D404-4716-B68D-8AAFA5115618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0656806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44E71E-EF4F-4270-B795-D022584BF1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8E5FF2-C928-4B5B-A9CB-687DDF46FF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3CB962-50E8-40B4-83E3-33DE21473A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51CC9-E450-40E6-A421-720701B08DD6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63907018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B761CC-DB91-45A8-83DC-5DB8A89D5F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BEEE00F-21D5-41F8-8AB2-81E620C196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2FE92D-4FE3-4280-B8B9-85593F6F59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418ED-E33F-4EB6-8E96-D8D275F85CE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17971338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99BEA5C-ED4E-4088-99AB-E033DEB952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C999E05-DD48-4FD9-A9EC-BB64F5EF17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4CEF0CB-128E-47FF-B9EA-D364BE676E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F7B72-E9B7-4954-B531-0F73789373A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7754027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5E7087-6D1F-4A21-8AC1-4190A94C34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DFBD219-5288-49D2-B322-CED1BBE00B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935C8F1-7D60-4B5F-A09A-007D263376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CF33B-62FF-4DD4-9C7D-5AB8784A8D9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074964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543C6E-646C-4A56-A568-DCEF1898FF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097579-A445-404A-9C2E-D3F5667ADF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7836CB-2679-4F3B-A10E-B0A7D34EE6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0D97C0-9900-4766-844D-99AF0F7A59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1289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3DEFBF4-078F-4966-BE1D-265E1F15DB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014BE9B-110F-4633-935E-56B8EC345B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8020874-BFA7-4F79-9EEA-71D17C1427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F69A0-4600-4BEB-83B2-301BEF62461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0107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D9B7BFF-007E-484A-BBCA-CF9102304E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CF2C31F-F6D7-452E-AF76-6441258C4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A9315B6-8018-4AC2-9084-FEAB60990D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60FEF-D8F4-425E-809D-72E9AD6BBDF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98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D4EAB4A-C4DB-45B9-A12C-4E783868C6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17D0FD3-4A4E-40DE-BADF-521FE3767B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2C76135-7344-43D1-A5F5-349344A703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D1E05D-CA04-496B-A340-054554C63C5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368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1EDF9E-D669-4425-ADD5-6E3BD3A638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6950CD-26F8-41D5-A899-E222F7A6EA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77EA79-5160-426B-8863-A1B97CF632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E31DD-301C-4C39-B2D6-AF24263E474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0182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1485E0-93B6-49F3-A808-098C7D4D57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A962A8-7460-4961-8096-D5E371A7F6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9021C9-4693-4AE8-8C57-CDC7040405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BA19C-AFAE-4D59-8A63-A0B75D14633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12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937D063-4201-4DDD-8C98-721122B13A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BAA56B9-EA47-4D66-A68C-8FD5ED558B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FCB0533-E29F-4BFF-B4A9-638CB21BEB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4BBB641-C9C2-44E6-943C-13EBBEF637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74B1C0B-7A95-411D-B128-E9F2DC7CC51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10F248A-87A1-427F-B78A-0DC1C167CFC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10" r:id="rId1"/>
    <p:sldLayoutId id="2147489611" r:id="rId2"/>
    <p:sldLayoutId id="2147489612" r:id="rId3"/>
    <p:sldLayoutId id="2147489613" r:id="rId4"/>
    <p:sldLayoutId id="2147489614" r:id="rId5"/>
    <p:sldLayoutId id="2147489615" r:id="rId6"/>
    <p:sldLayoutId id="2147489616" r:id="rId7"/>
    <p:sldLayoutId id="2147489617" r:id="rId8"/>
    <p:sldLayoutId id="2147489618" r:id="rId9"/>
    <p:sldLayoutId id="2147489619" r:id="rId10"/>
    <p:sldLayoutId id="2147489620" r:id="rId11"/>
    <p:sldLayoutId id="21474896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0BB812B-2E24-41A0-9A27-78890B390E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9C79FC5-EE04-4592-BB61-B22F27696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07F321D-9606-4D70-9405-0033F23F511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46A29E0-4F27-4F67-9CB5-8C3ED457E03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548FAB4-BBDB-45FC-B3DF-03850022C3F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FF2185A-AFE7-44E6-A3AC-0E118F024AF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68286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720" r:id="rId1"/>
    <p:sldLayoutId id="2147489721" r:id="rId2"/>
    <p:sldLayoutId id="2147489722" r:id="rId3"/>
    <p:sldLayoutId id="2147489723" r:id="rId4"/>
    <p:sldLayoutId id="2147489724" r:id="rId5"/>
    <p:sldLayoutId id="2147489725" r:id="rId6"/>
    <p:sldLayoutId id="2147489726" r:id="rId7"/>
    <p:sldLayoutId id="2147489727" r:id="rId8"/>
    <p:sldLayoutId id="2147489728" r:id="rId9"/>
    <p:sldLayoutId id="2147489729" r:id="rId10"/>
    <p:sldLayoutId id="2147489730" r:id="rId11"/>
    <p:sldLayoutId id="214748973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CE0364B-89B6-410A-AF04-D7953F83BF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96969A3-708E-4520-AA31-AF76C044BA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51620" name="Rectangle 4">
            <a:extLst>
              <a:ext uri="{FF2B5EF4-FFF2-40B4-BE49-F238E27FC236}">
                <a16:creationId xmlns:a16="http://schemas.microsoft.com/office/drawing/2014/main" id="{6106F9B8-6907-49FE-A585-93FD51A72CE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1621" name="Rectangle 5">
            <a:extLst>
              <a:ext uri="{FF2B5EF4-FFF2-40B4-BE49-F238E27FC236}">
                <a16:creationId xmlns:a16="http://schemas.microsoft.com/office/drawing/2014/main" id="{045953EA-AEED-4732-887C-22740B65D27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1622" name="Rectangle 6">
            <a:extLst>
              <a:ext uri="{FF2B5EF4-FFF2-40B4-BE49-F238E27FC236}">
                <a16:creationId xmlns:a16="http://schemas.microsoft.com/office/drawing/2014/main" id="{9A583CFA-8946-4F77-8525-73A7DEF2EFC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fld id="{E9803CD0-5415-4484-B4EB-F9FFE8CF1DC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506413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0021" r:id="rId1"/>
    <p:sldLayoutId id="2147490022" r:id="rId2"/>
    <p:sldLayoutId id="2147490023" r:id="rId3"/>
    <p:sldLayoutId id="2147490024" r:id="rId4"/>
    <p:sldLayoutId id="2147490025" r:id="rId5"/>
    <p:sldLayoutId id="2147490026" r:id="rId6"/>
    <p:sldLayoutId id="2147490027" r:id="rId7"/>
    <p:sldLayoutId id="2147490028" r:id="rId8"/>
    <p:sldLayoutId id="2147490029" r:id="rId9"/>
    <p:sldLayoutId id="2147490030" r:id="rId10"/>
    <p:sldLayoutId id="21474900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096" y="166687"/>
            <a:ext cx="9107488" cy="6691313"/>
          </a:xfrm>
        </p:spPr>
        <p:txBody>
          <a:bodyPr/>
          <a:lstStyle/>
          <a:p>
            <a:pPr lvl="0" algn="ctr" eaLnBrk="1" hangingPunct="1">
              <a:spcBef>
                <a:spcPct val="0"/>
              </a:spcBef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常年期第十五主日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2023 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7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16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ts val="1200"/>
              </a:spcBef>
              <a:spcAft>
                <a:spcPts val="3000"/>
              </a:spcAft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8800" dirty="0">
                <a:solidFill>
                  <a:schemeClr val="bg1"/>
                </a:solidFill>
                <a:ea typeface="華康粗黑體" panose="020B0709000000000000" pitchFamily="49" charset="-120"/>
              </a:rPr>
              <a:t>我們是土壤</a:t>
            </a:r>
            <a:endParaRPr lang="en-US" altLang="zh-TW" sz="8800" dirty="0">
              <a:solidFill>
                <a:schemeClr val="bg1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en-US" altLang="zh-TW" sz="4000" dirty="0">
                <a:solidFill>
                  <a:srgbClr val="00FF00"/>
                </a:solidFill>
                <a:ea typeface="華康粗黑體" panose="020B0709000000000000" pitchFamily="49" charset="-120"/>
              </a:rPr>
              <a:t>——</a:t>
            </a:r>
            <a:r>
              <a:rPr lang="zh-TW" altLang="en-US" sz="4000" dirty="0">
                <a:solidFill>
                  <a:srgbClr val="00FF00"/>
                </a:solidFill>
                <a:ea typeface="華康粗黑體" panose="020B0709000000000000" pitchFamily="49" charset="-120"/>
              </a:rPr>
              <a:t>橘生淮北則為枳</a:t>
            </a:r>
            <a:r>
              <a:rPr lang="en-US" altLang="zh-TW" sz="4000" dirty="0">
                <a:solidFill>
                  <a:srgbClr val="00FF00"/>
                </a:solidFill>
                <a:ea typeface="華康粗黑體" panose="020B0709000000000000" pitchFamily="49" charset="-120"/>
              </a:rPr>
              <a:t>——</a:t>
            </a:r>
          </a:p>
        </p:txBody>
      </p:sp>
    </p:spTree>
    <p:extLst>
      <p:ext uri="{BB962C8B-B14F-4D97-AF65-F5344CB8AC3E}">
        <p14:creationId xmlns:p14="http://schemas.microsoft.com/office/powerpoint/2010/main" val="12660500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21E02188-DE9C-4BE3-9F99-017544B211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768752"/>
          </a:xfrm>
        </p:spPr>
        <p:txBody>
          <a:bodyPr/>
          <a:lstStyle/>
          <a:p>
            <a:pPr marL="360000" indent="-457200" algn="l">
              <a:spcAft>
                <a:spcPts val="600"/>
              </a:spcAft>
            </a:pPr>
            <a:r>
              <a:rPr lang="zh-TW" altLang="en-US" sz="3600" dirty="0">
                <a:solidFill>
                  <a:schemeClr val="bg1"/>
                </a:solidFill>
                <a:ea typeface="華康儷粗宋(P)" panose="02020700000000000000" pitchFamily="18" charset="-120"/>
                <a:cs typeface="華康中黑體" panose="020B0509000000000000" pitchFamily="49" charset="-120"/>
              </a:rPr>
              <a:t>我們知道</a:t>
            </a:r>
            <a:r>
              <a:rPr lang="en-US" altLang="zh-TW" sz="3600" dirty="0">
                <a:solidFill>
                  <a:schemeClr val="bg1"/>
                </a:solidFill>
                <a:ea typeface="華康儷粗宋(P)" panose="02020700000000000000" pitchFamily="18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ea typeface="華康儷粗宋(P)" panose="02020700000000000000" pitchFamily="18" charset="-120"/>
                <a:cs typeface="華康中黑體" panose="020B0509000000000000" pitchFamily="49" charset="-120"/>
              </a:rPr>
              <a:t>直到現在</a:t>
            </a:r>
            <a:r>
              <a:rPr lang="en-US" altLang="zh-TW" sz="3600" dirty="0">
                <a:solidFill>
                  <a:schemeClr val="bg1"/>
                </a:solidFill>
                <a:ea typeface="華康儷粗宋(P)" panose="02020700000000000000" pitchFamily="18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ea typeface="華康儷粗宋(P)" panose="02020700000000000000" pitchFamily="18" charset="-120"/>
                <a:cs typeface="華康中黑體" panose="020B0509000000000000" pitchFamily="49" charset="-120"/>
              </a:rPr>
              <a:t>一切受造之物</a:t>
            </a:r>
            <a:r>
              <a:rPr lang="en-US" altLang="zh-TW" sz="3600" dirty="0">
                <a:solidFill>
                  <a:schemeClr val="bg1"/>
                </a:solidFill>
                <a:ea typeface="華康儷粗宋(P)" panose="02020700000000000000" pitchFamily="18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ea typeface="華康儷粗宋(P)" panose="02020700000000000000" pitchFamily="18" charset="-120"/>
                <a:cs typeface="華康中黑體" panose="020B0509000000000000" pitchFamily="49" charset="-120"/>
              </a:rPr>
              <a:t>都一同</a:t>
            </a:r>
            <a:r>
              <a:rPr lang="zh-TW" altLang="en-US" sz="3600" dirty="0">
                <a:solidFill>
                  <a:srgbClr val="FFFF00"/>
                </a:solidFill>
                <a:ea typeface="華康儷粗宋(P)" panose="02020700000000000000" pitchFamily="18" charset="-120"/>
                <a:cs typeface="華康中黑體" panose="020B0509000000000000" pitchFamily="49" charset="-120"/>
              </a:rPr>
              <a:t>歎息</a:t>
            </a:r>
            <a:r>
              <a:rPr lang="en-US" altLang="zh-TW" sz="3600" dirty="0">
                <a:solidFill>
                  <a:schemeClr val="bg1"/>
                </a:solidFill>
                <a:ea typeface="華康儷粗宋(P)" panose="02020700000000000000" pitchFamily="18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ea typeface="華康儷粗宋(P)" panose="02020700000000000000" pitchFamily="18" charset="-120"/>
                <a:cs typeface="華康中黑體" panose="020B0509000000000000" pitchFamily="49" charset="-120"/>
              </a:rPr>
              <a:t>同受產痛</a:t>
            </a:r>
            <a:r>
              <a:rPr lang="en-US" altLang="zh-TW" sz="3600" dirty="0">
                <a:solidFill>
                  <a:schemeClr val="bg1"/>
                </a:solidFill>
                <a:ea typeface="華康儷粗宋(P)" panose="02020700000000000000" pitchFamily="18" charset="-120"/>
                <a:cs typeface="華康中黑體" panose="020B0509000000000000" pitchFamily="49" charset="-120"/>
              </a:rPr>
              <a:t>;</a:t>
            </a:r>
            <a:r>
              <a:rPr lang="zh-TW" altLang="en-US" sz="3600" dirty="0">
                <a:solidFill>
                  <a:schemeClr val="bg1"/>
                </a:solidFill>
                <a:ea typeface="華康儷粗宋(P)" panose="02020700000000000000" pitchFamily="18" charset="-120"/>
                <a:cs typeface="華康中黑體" panose="020B0509000000000000" pitchFamily="49" charset="-120"/>
              </a:rPr>
              <a:t>現時的</a:t>
            </a:r>
            <a:r>
              <a:rPr lang="zh-TW" altLang="en-US" sz="3600" dirty="0">
                <a:solidFill>
                  <a:srgbClr val="FFFF00"/>
                </a:solidFill>
                <a:ea typeface="華康儷粗宋(P)" panose="02020700000000000000" pitchFamily="18" charset="-120"/>
                <a:cs typeface="華康中黑體" panose="020B0509000000000000" pitchFamily="49" charset="-120"/>
              </a:rPr>
              <a:t>苦楚</a:t>
            </a:r>
            <a:r>
              <a:rPr lang="en-US" altLang="zh-TW" sz="3600" dirty="0">
                <a:solidFill>
                  <a:schemeClr val="bg1"/>
                </a:solidFill>
                <a:ea typeface="華康儷粗宋(P)" panose="02020700000000000000" pitchFamily="18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ea typeface="華康儷粗宋(P)" panose="02020700000000000000" pitchFamily="18" charset="-120"/>
                <a:cs typeface="華康中黑體" panose="020B0509000000000000" pitchFamily="49" charset="-120"/>
              </a:rPr>
              <a:t>與將來在我們身上</a:t>
            </a:r>
            <a:r>
              <a:rPr lang="en-US" altLang="zh-TW" sz="3600" dirty="0">
                <a:solidFill>
                  <a:schemeClr val="bg1"/>
                </a:solidFill>
                <a:ea typeface="華康儷粗宋(P)" panose="02020700000000000000" pitchFamily="18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ea typeface="華康儷粗宋(P)" panose="02020700000000000000" pitchFamily="18" charset="-120"/>
                <a:cs typeface="華康中黑體" panose="020B0509000000000000" pitchFamily="49" charset="-120"/>
              </a:rPr>
              <a:t>要顯示的</a:t>
            </a:r>
            <a:r>
              <a:rPr lang="zh-TW" altLang="en-US" sz="3600" dirty="0">
                <a:solidFill>
                  <a:srgbClr val="FFFF00"/>
                </a:solidFill>
                <a:ea typeface="華康儷粗宋(P)" panose="02020700000000000000" pitchFamily="18" charset="-120"/>
                <a:cs typeface="華康中黑體" panose="020B0509000000000000" pitchFamily="49" charset="-120"/>
              </a:rPr>
              <a:t>光榮</a:t>
            </a:r>
            <a:r>
              <a:rPr lang="en-US" altLang="zh-TW" sz="3600" dirty="0">
                <a:solidFill>
                  <a:schemeClr val="bg1"/>
                </a:solidFill>
                <a:ea typeface="華康儷粗宋(P)" panose="02020700000000000000" pitchFamily="18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ea typeface="華康儷粗宋(P)" panose="02020700000000000000" pitchFamily="18" charset="-120"/>
                <a:cs typeface="華康中黑體" panose="020B0509000000000000" pitchFamily="49" charset="-120"/>
              </a:rPr>
              <a:t>是</a:t>
            </a:r>
            <a:r>
              <a:rPr lang="zh-TW" altLang="en-US" sz="3600" dirty="0">
                <a:solidFill>
                  <a:srgbClr val="FFFF00"/>
                </a:solidFill>
                <a:ea typeface="華康儷粗宋(P)" panose="02020700000000000000" pitchFamily="18" charset="-120"/>
                <a:cs typeface="華康中黑體" panose="020B0509000000000000" pitchFamily="49" charset="-120"/>
              </a:rPr>
              <a:t>不能較量</a:t>
            </a:r>
            <a:r>
              <a:rPr lang="zh-TW" altLang="en-US" sz="3600" dirty="0">
                <a:solidFill>
                  <a:schemeClr val="bg1"/>
                </a:solidFill>
                <a:ea typeface="華康儷粗宋(P)" panose="02020700000000000000" pitchFamily="18" charset="-120"/>
                <a:cs typeface="華康中黑體" panose="020B0509000000000000" pitchFamily="49" charset="-120"/>
              </a:rPr>
              <a:t>的</a:t>
            </a:r>
            <a:r>
              <a:rPr lang="en-US" altLang="zh-TW" sz="3600" dirty="0">
                <a:solidFill>
                  <a:schemeClr val="bg1"/>
                </a:solidFill>
                <a:ea typeface="華康儷粗宋(P)" panose="02020700000000000000" pitchFamily="18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>
              <a:spcAft>
                <a:spcPts val="600"/>
              </a:spcAft>
            </a:pPr>
            <a:r>
              <a:rPr lang="zh-TW" altLang="en-US" sz="4000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嘆息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常態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對世界有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神聖的不滿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(Nyerere)</a:t>
            </a:r>
          </a:p>
          <a:p>
            <a:pPr marL="360000" indent="-457200" algn="l">
              <a:spcBef>
                <a:spcPts val="0"/>
              </a:spcBef>
              <a:spcAft>
                <a:spcPts val="1800"/>
              </a:spcAft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收獲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遠大於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付出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天堂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剎那的生命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永恆的財寶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蟲不註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鏽不蝕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畢生的成功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學校生涯的苦悶</a:t>
            </a:r>
            <a:endParaRPr lang="en-US" altLang="zh-TW" sz="40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>
              <a:spcBef>
                <a:spcPts val="0"/>
              </a:spcBef>
              <a:spcAft>
                <a:spcPts val="1800"/>
              </a:spcAft>
            </a:pP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我喜歡背誦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春雨驚春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羅格迦弗斐哥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順康雍乾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部首</a:t>
            </a:r>
            <a:r>
              <a:rPr lang="zh-CN" altLang="en-US" dirty="0">
                <a:solidFill>
                  <a:srgbClr val="FFFF00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一丨丶丿乙亅</a:t>
            </a:r>
            <a:r>
              <a:rPr lang="en-US" altLang="zh-CN" dirty="0">
                <a:solidFill>
                  <a:schemeClr val="bg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;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Arial Unicode MS" panose="020B0604020202020204" pitchFamily="34" charset="-120"/>
              </a:rPr>
              <a:t>大量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Arial Unicode MS" panose="020B0604020202020204" pitchFamily="34" charset="-120"/>
                <a:sym typeface="Wingdings" panose="05000000000000000000" pitchFamily="2" charset="2"/>
              </a:rPr>
              <a:t>詩詞</a:t>
            </a:r>
            <a:r>
              <a:rPr lang="en-US" altLang="zh-TW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Arial Unicode MS" panose="020B0604020202020204" pitchFamily="34" charset="-120"/>
                <a:sym typeface="Wingdings" panose="05000000000000000000" pitchFamily="2" charset="2"/>
              </a:rPr>
              <a:t>(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Arial Unicode MS" panose="020B0604020202020204" pitchFamily="34" charset="-120"/>
                <a:sym typeface="Wingdings" panose="05000000000000000000" pitchFamily="2" charset="2"/>
              </a:rPr>
              <a:t>視通</a:t>
            </a:r>
            <a:r>
              <a:rPr lang="en-US" altLang="zh-TW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Arial Unicode MS" panose="020B0604020202020204" pitchFamily="34" charset="-120"/>
                <a:sym typeface="Wingdings" panose="05000000000000000000" pitchFamily="2" charset="2"/>
              </a:rPr>
              <a:t>/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Arial Unicode MS" panose="020B0604020202020204" pitchFamily="34" charset="-120"/>
                <a:sym typeface="Wingdings" panose="05000000000000000000" pitchFamily="2" charset="2"/>
              </a:rPr>
              <a:t>思接</a:t>
            </a:r>
            <a:r>
              <a:rPr lang="en-US" altLang="zh-TW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Arial Unicode MS" panose="020B0604020202020204" pitchFamily="34" charset="-120"/>
                <a:sym typeface="Wingdings" panose="05000000000000000000" pitchFamily="2" charset="2"/>
              </a:rPr>
              <a:t>)</a:t>
            </a:r>
            <a:r>
              <a:rPr lang="zh-CN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endParaRPr lang="en-US" altLang="zh-TW" sz="4000" dirty="0">
              <a:solidFill>
                <a:srgbClr val="FF0000"/>
              </a:solidFill>
              <a:highlight>
                <a:srgbClr val="FFFF00"/>
              </a:highlight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03944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21E02188-DE9C-4BE3-9F99-017544B211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768752"/>
          </a:xfrm>
        </p:spPr>
        <p:txBody>
          <a:bodyPr/>
          <a:lstStyle/>
          <a:p>
            <a:pPr marL="360000" indent="-457200" algn="l">
              <a:spcAft>
                <a:spcPts val="1800"/>
              </a:spcAft>
            </a:pPr>
            <a:r>
              <a:rPr lang="zh-TW" altLang="en-US" sz="40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有的落在路旁</a:t>
            </a:r>
            <a:r>
              <a:rPr lang="en-US" altLang="zh-TW" sz="40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/</a:t>
            </a:r>
            <a:r>
              <a:rPr lang="zh-TW" altLang="en-US" sz="40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石頭地裡</a:t>
            </a:r>
            <a:r>
              <a:rPr lang="en-US" altLang="zh-TW" sz="40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/</a:t>
            </a:r>
            <a:r>
              <a:rPr lang="zh-TW" altLang="en-US" sz="40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荊棘中</a:t>
            </a:r>
            <a:r>
              <a:rPr lang="en-US" altLang="zh-TW" sz="40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/</a:t>
            </a:r>
            <a:r>
              <a:rPr lang="zh-TW" altLang="en-US" sz="40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好地裡</a:t>
            </a:r>
            <a:r>
              <a:rPr lang="en-US" altLang="zh-TW" sz="40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rgbClr val="FFFF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一百倍</a:t>
            </a:r>
            <a:r>
              <a:rPr lang="en-US" altLang="zh-TW" sz="4000" dirty="0">
                <a:solidFill>
                  <a:srgbClr val="FFFF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; </a:t>
            </a:r>
            <a:r>
              <a:rPr lang="zh-TW" altLang="en-US" sz="4000" dirty="0">
                <a:solidFill>
                  <a:srgbClr val="FFFF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六十倍</a:t>
            </a:r>
            <a:r>
              <a:rPr lang="en-US" altLang="zh-TW" sz="4000" dirty="0">
                <a:solidFill>
                  <a:srgbClr val="FFFF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; </a:t>
            </a:r>
            <a:r>
              <a:rPr lang="zh-TW" altLang="en-US" sz="4000" dirty="0">
                <a:solidFill>
                  <a:srgbClr val="FFFF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三十倍</a:t>
            </a:r>
            <a:r>
              <a:rPr lang="en-US" altLang="zh-TW" sz="40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>
              <a:spcAft>
                <a:spcPts val="1800"/>
              </a:spcAft>
            </a:pPr>
            <a:r>
              <a:rPr lang="zh-TW" altLang="en-US" sz="4000" dirty="0">
                <a:solidFill>
                  <a:schemeClr val="bg1"/>
                </a:solidFill>
                <a:ea typeface="華康儷中黑(P)" panose="020B0500000000000000" pitchFamily="34" charset="-120"/>
                <a:cs typeface="華康中黑體" panose="020B0509000000000000" pitchFamily="49" charset="-120"/>
              </a:rPr>
              <a:t>土壤與果實</a:t>
            </a:r>
            <a:r>
              <a:rPr lang="en-US" altLang="zh-TW" sz="4000" dirty="0">
                <a:solidFill>
                  <a:schemeClr val="bg1"/>
                </a:solidFill>
                <a:ea typeface="華康儷中黑(P)" panose="020B0500000000000000" pitchFamily="34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highlight>
                  <a:srgbClr val="FFFF00"/>
                </a:highlight>
                <a:ea typeface="華康儷中黑(P)" panose="020B0500000000000000" pitchFamily="34" charset="-120"/>
                <a:cs typeface="華康中黑體" panose="020B0509000000000000" pitchFamily="49" charset="-120"/>
              </a:rPr>
              <a:t>橘生淮南則為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  <a:cs typeface="華康中黑體" panose="020B0509000000000000" pitchFamily="49" charset="-120"/>
              </a:rPr>
              <a:t>橘</a:t>
            </a:r>
            <a:r>
              <a:rPr lang="en-US" altLang="zh-TW" sz="4000" dirty="0">
                <a:highlight>
                  <a:srgbClr val="FFFF00"/>
                </a:highlight>
                <a:ea typeface="華康儷中黑(P)" panose="020B0500000000000000" pitchFamily="34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highlight>
                  <a:srgbClr val="FFFF00"/>
                </a:highlight>
                <a:ea typeface="華康儷中黑(P)" panose="020B0500000000000000" pitchFamily="34" charset="-120"/>
                <a:cs typeface="華康中黑體" panose="020B0509000000000000" pitchFamily="49" charset="-120"/>
              </a:rPr>
              <a:t>生於淮北則為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  <a:cs typeface="華康中黑體" panose="020B0509000000000000" pitchFamily="49" charset="-120"/>
              </a:rPr>
              <a:t>枳</a:t>
            </a:r>
            <a:r>
              <a:rPr lang="en-US" altLang="zh-TW" sz="4000" dirty="0">
                <a:highlight>
                  <a:srgbClr val="FFFF00"/>
                </a:highlight>
                <a:ea typeface="華康儷中黑(P)" panose="020B0500000000000000" pitchFamily="34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highlight>
                  <a:srgbClr val="FFFF00"/>
                </a:highlight>
                <a:ea typeface="華康儷中黑(P)" panose="020B0500000000000000" pitchFamily="34" charset="-120"/>
                <a:cs typeface="華康中黑體" panose="020B0509000000000000" pitchFamily="49" charset="-120"/>
              </a:rPr>
              <a:t>葉徒相似</a:t>
            </a:r>
            <a:r>
              <a:rPr lang="en-US" altLang="zh-TW" sz="4000" dirty="0">
                <a:highlight>
                  <a:srgbClr val="FFFF00"/>
                </a:highlight>
                <a:ea typeface="華康儷中黑(P)" panose="020B0500000000000000" pitchFamily="34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highlight>
                  <a:srgbClr val="FFFF00"/>
                </a:highlight>
                <a:ea typeface="華康儷中黑(P)" panose="020B0500000000000000" pitchFamily="34" charset="-120"/>
                <a:cs typeface="華康中黑體" panose="020B0509000000000000" pitchFamily="49" charset="-120"/>
              </a:rPr>
              <a:t>其實味不同</a:t>
            </a:r>
            <a:r>
              <a:rPr lang="en-US" altLang="zh-TW" sz="4000" dirty="0">
                <a:highlight>
                  <a:srgbClr val="FFFF00"/>
                </a:highlight>
                <a:ea typeface="華康儷中黑(P)" panose="020B0500000000000000" pitchFamily="34" charset="-120"/>
                <a:cs typeface="華康中黑體" panose="020B0509000000000000" pitchFamily="49" charset="-120"/>
              </a:rPr>
              <a:t>.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  <a:cs typeface="華康中黑體" panose="020B0509000000000000" pitchFamily="49" charset="-120"/>
              </a:rPr>
              <a:t>水土</a:t>
            </a:r>
            <a:r>
              <a:rPr lang="zh-TW" altLang="en-US" sz="4000" dirty="0">
                <a:highlight>
                  <a:srgbClr val="FFFF00"/>
                </a:highlight>
                <a:ea typeface="華康儷中黑(P)" panose="020B0500000000000000" pitchFamily="34" charset="-120"/>
                <a:cs typeface="華康中黑體" panose="020B0509000000000000" pitchFamily="49" charset="-120"/>
              </a:rPr>
              <a:t>異也</a:t>
            </a:r>
            <a:r>
              <a:rPr lang="en-US" altLang="zh-TW" sz="4000" dirty="0">
                <a:solidFill>
                  <a:schemeClr val="bg1"/>
                </a:solidFill>
                <a:ea typeface="華康儷中黑(P)" panose="020B0500000000000000" pitchFamily="34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>
              <a:spcAft>
                <a:spcPts val="1800"/>
              </a:spcAft>
            </a:pPr>
            <a:r>
              <a:rPr lang="zh-TW" altLang="en-US" sz="4000" dirty="0">
                <a:solidFill>
                  <a:schemeClr val="bg1"/>
                </a:solidFill>
                <a:highlight>
                  <a:srgbClr val="FF0000"/>
                </a:highlight>
                <a:ea typeface="華康儷中黑(P)" panose="020B0500000000000000" pitchFamily="34" charset="-120"/>
                <a:cs typeface="華康中黑體" panose="020B0509000000000000" pitchFamily="49" charset="-120"/>
              </a:rPr>
              <a:t>路旁</a:t>
            </a:r>
            <a:r>
              <a:rPr lang="en-US" altLang="zh-TW" sz="4000" dirty="0">
                <a:solidFill>
                  <a:schemeClr val="bg1"/>
                </a:solidFill>
                <a:ea typeface="華康儷中黑(P)" panose="020B0500000000000000" pitchFamily="34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ea typeface="華康儷中黑(P)" panose="020B0500000000000000" pitchFamily="34" charset="-120"/>
                <a:cs typeface="華康中黑體" panose="020B0509000000000000" pitchFamily="49" charset="-120"/>
              </a:rPr>
              <a:t>飛鳥吃</a:t>
            </a:r>
            <a:r>
              <a:rPr lang="en-US" altLang="zh-TW" sz="4000" dirty="0">
                <a:solidFill>
                  <a:schemeClr val="bg1"/>
                </a:solidFill>
                <a:ea typeface="華康儷中黑(P)" panose="020B0500000000000000" pitchFamily="34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highlight>
                  <a:srgbClr val="FF0000"/>
                </a:highlight>
                <a:ea typeface="華康儷中黑(P)" panose="020B0500000000000000" pitchFamily="34" charset="-120"/>
                <a:cs typeface="華康中黑體" panose="020B0509000000000000" pitchFamily="49" charset="-120"/>
              </a:rPr>
              <a:t>石地</a:t>
            </a:r>
            <a:r>
              <a:rPr lang="en-US" altLang="zh-TW" sz="4000" dirty="0">
                <a:solidFill>
                  <a:schemeClr val="bg1"/>
                </a:solidFill>
                <a:ea typeface="華康儷中黑(P)" panose="020B0500000000000000" pitchFamily="34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ea typeface="華康儷中黑(P)" panose="020B0500000000000000" pitchFamily="34" charset="-120"/>
                <a:cs typeface="華康中黑體" panose="020B0509000000000000" pitchFamily="49" charset="-120"/>
              </a:rPr>
              <a:t>無根乾死</a:t>
            </a:r>
            <a:r>
              <a:rPr lang="en-US" altLang="zh-TW" sz="4000" dirty="0">
                <a:solidFill>
                  <a:schemeClr val="bg1"/>
                </a:solidFill>
                <a:ea typeface="華康儷中黑(P)" panose="020B0500000000000000" pitchFamily="34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highlight>
                  <a:srgbClr val="FF0000"/>
                </a:highlight>
                <a:ea typeface="華康儷中黑(P)" panose="020B0500000000000000" pitchFamily="34" charset="-120"/>
                <a:cs typeface="華康中黑體" panose="020B0509000000000000" pitchFamily="49" charset="-120"/>
              </a:rPr>
              <a:t>荊棘</a:t>
            </a:r>
            <a:r>
              <a:rPr lang="en-US" altLang="zh-TW" sz="4000" dirty="0">
                <a:solidFill>
                  <a:schemeClr val="bg1"/>
                </a:solidFill>
                <a:ea typeface="華康儷中黑(P)" panose="020B0500000000000000" pitchFamily="34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ea typeface="華康儷中黑(P)" panose="020B0500000000000000" pitchFamily="34" charset="-120"/>
                <a:cs typeface="華康中黑體" panose="020B0509000000000000" pitchFamily="49" charset="-120"/>
              </a:rPr>
              <a:t>壓死</a:t>
            </a:r>
            <a:r>
              <a:rPr lang="en-US" altLang="zh-TW" sz="4000" dirty="0">
                <a:solidFill>
                  <a:schemeClr val="bg1"/>
                </a:solidFill>
                <a:ea typeface="華康儷中黑(P)" panose="020B0500000000000000" pitchFamily="34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>
              <a:spcAft>
                <a:spcPts val="1800"/>
              </a:spcAft>
            </a:pPr>
            <a:r>
              <a:rPr lang="zh-TW" altLang="en-US" sz="4000" dirty="0">
                <a:solidFill>
                  <a:schemeClr val="bg1"/>
                </a:solidFill>
                <a:highlight>
                  <a:srgbClr val="FF0000"/>
                </a:highlight>
                <a:ea typeface="華康儷中黑(P)" panose="020B0500000000000000" pitchFamily="34" charset="-120"/>
                <a:cs typeface="華康中黑體" panose="020B0509000000000000" pitchFamily="49" charset="-120"/>
              </a:rPr>
              <a:t>好地</a:t>
            </a:r>
            <a:r>
              <a:rPr lang="en-US" altLang="zh-TW" sz="4000" dirty="0">
                <a:solidFill>
                  <a:schemeClr val="bg1"/>
                </a:solidFill>
                <a:ea typeface="華康儷中黑(P)" panose="020B0500000000000000" pitchFamily="34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ea typeface="華康儷中黑(P)" panose="020B0500000000000000" pitchFamily="34" charset="-120"/>
                <a:cs typeface="華康中黑體" panose="020B0509000000000000" pitchFamily="49" charset="-120"/>
              </a:rPr>
              <a:t>師傅帶你入門</a:t>
            </a:r>
            <a:r>
              <a:rPr lang="en-US" altLang="zh-TW" sz="4000" dirty="0">
                <a:solidFill>
                  <a:schemeClr val="bg1"/>
                </a:solidFill>
                <a:ea typeface="華康儷中黑(P)" panose="020B0500000000000000" pitchFamily="34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(P)" panose="020B0500000000000000" pitchFamily="34" charset="-120"/>
                <a:cs typeface="華康中黑體" panose="020B0509000000000000" pitchFamily="49" charset="-120"/>
              </a:rPr>
              <a:t>修行在你自己</a:t>
            </a:r>
            <a:r>
              <a:rPr lang="en-US" altLang="zh-TW" sz="4000" dirty="0">
                <a:solidFill>
                  <a:schemeClr val="bg1"/>
                </a:solidFill>
                <a:ea typeface="華康儷中黑(P)" panose="020B0500000000000000" pitchFamily="34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ea typeface="華康儷中黑(P)" panose="020B0500000000000000" pitchFamily="34" charset="-120"/>
                <a:cs typeface="華康中黑體" panose="020B0509000000000000" pitchFamily="49" charset="-120"/>
              </a:rPr>
              <a:t>一百倍</a:t>
            </a:r>
            <a:r>
              <a:rPr lang="en-US" altLang="zh-TW" sz="4000" dirty="0">
                <a:solidFill>
                  <a:schemeClr val="bg1"/>
                </a:solidFill>
                <a:ea typeface="華康儷中黑(P)" panose="020B0500000000000000" pitchFamily="34" charset="-120"/>
                <a:cs typeface="華康中黑體" panose="020B0509000000000000" pitchFamily="49" charset="-120"/>
              </a:rPr>
              <a:t>?60</a:t>
            </a:r>
            <a:r>
              <a:rPr lang="zh-TW" altLang="en-US" sz="4000" dirty="0">
                <a:solidFill>
                  <a:schemeClr val="bg1"/>
                </a:solidFill>
                <a:ea typeface="華康儷中黑(P)" panose="020B0500000000000000" pitchFamily="34" charset="-120"/>
                <a:cs typeface="華康中黑體" panose="020B0509000000000000" pitchFamily="49" charset="-120"/>
              </a:rPr>
              <a:t>倍</a:t>
            </a:r>
            <a:r>
              <a:rPr lang="en-US" altLang="zh-TW" sz="4000" dirty="0">
                <a:solidFill>
                  <a:schemeClr val="bg1"/>
                </a:solidFill>
                <a:ea typeface="華康儷中黑(P)" panose="020B0500000000000000" pitchFamily="34" charset="-120"/>
                <a:cs typeface="華康中黑體" panose="020B0509000000000000" pitchFamily="49" charset="-120"/>
              </a:rPr>
              <a:t>?30</a:t>
            </a:r>
            <a:r>
              <a:rPr lang="zh-TW" altLang="en-US" sz="4000" dirty="0">
                <a:solidFill>
                  <a:schemeClr val="bg1"/>
                </a:solidFill>
                <a:ea typeface="華康儷中黑(P)" panose="020B0500000000000000" pitchFamily="34" charset="-120"/>
                <a:cs typeface="華康中黑體" panose="020B0509000000000000" pitchFamily="49" charset="-120"/>
              </a:rPr>
              <a:t>倍</a:t>
            </a:r>
            <a:r>
              <a:rPr lang="en-US" altLang="zh-TW" sz="4000" dirty="0">
                <a:solidFill>
                  <a:schemeClr val="bg1"/>
                </a:solidFill>
                <a:ea typeface="華康儷中黑(P)" panose="020B0500000000000000" pitchFamily="34" charset="-120"/>
                <a:cs typeface="華康中黑體" panose="020B0509000000000000" pitchFamily="49" charset="-120"/>
              </a:rPr>
              <a:t>?</a:t>
            </a:r>
            <a:r>
              <a:rPr lang="zh-TW" altLang="en-US" sz="4000" dirty="0">
                <a:solidFill>
                  <a:schemeClr val="bg1"/>
                </a:solidFill>
                <a:ea typeface="華康儷中黑(P)" panose="020B0500000000000000" pitchFamily="34" charset="-120"/>
                <a:cs typeface="華康中黑體" panose="020B0509000000000000" pitchFamily="49" charset="-120"/>
              </a:rPr>
              <a:t>同一的名校</a:t>
            </a:r>
            <a:r>
              <a:rPr lang="en-US" altLang="zh-TW" sz="4000" dirty="0">
                <a:solidFill>
                  <a:schemeClr val="bg1"/>
                </a:solidFill>
                <a:ea typeface="華康儷中黑(P)" panose="020B0500000000000000" pitchFamily="34" charset="-120"/>
                <a:cs typeface="華康中黑體" panose="020B0509000000000000" pitchFamily="49" charset="-120"/>
              </a:rPr>
              <a:t>/</a:t>
            </a:r>
            <a:r>
              <a:rPr lang="zh-TW" altLang="en-US" sz="4000" dirty="0">
                <a:solidFill>
                  <a:schemeClr val="bg1"/>
                </a:solidFill>
                <a:ea typeface="華康儷中黑(P)" panose="020B0500000000000000" pitchFamily="34" charset="-120"/>
                <a:cs typeface="華康中黑體" panose="020B0509000000000000" pitchFamily="49" charset="-120"/>
              </a:rPr>
              <a:t>同一的國家</a:t>
            </a:r>
            <a:r>
              <a:rPr lang="en-US" altLang="zh-TW" sz="4000" dirty="0">
                <a:solidFill>
                  <a:schemeClr val="bg1"/>
                </a:solidFill>
                <a:ea typeface="華康儷中黑(P)" panose="020B0500000000000000" pitchFamily="34" charset="-120"/>
                <a:cs typeface="華康中黑體" panose="020B0509000000000000" pitchFamily="49" charset="-120"/>
              </a:rPr>
              <a:t>/</a:t>
            </a:r>
            <a:r>
              <a:rPr lang="zh-TW" altLang="en-US" sz="4000" dirty="0">
                <a:solidFill>
                  <a:schemeClr val="bg1"/>
                </a:solidFill>
                <a:ea typeface="華康儷中黑(P)" panose="020B0500000000000000" pitchFamily="34" charset="-120"/>
                <a:cs typeface="華康中黑體" panose="020B0509000000000000" pitchFamily="49" charset="-120"/>
              </a:rPr>
              <a:t>同一的信仰</a:t>
            </a:r>
            <a:r>
              <a:rPr lang="en-US" altLang="zh-TW" sz="4000" dirty="0">
                <a:solidFill>
                  <a:schemeClr val="bg1"/>
                </a:solidFill>
                <a:ea typeface="華康儷中黑(P)" panose="020B0500000000000000" pitchFamily="34" charset="-120"/>
                <a:cs typeface="華康中黑體" panose="020B0509000000000000" pitchFamily="49" charset="-120"/>
              </a:rPr>
              <a:t>/</a:t>
            </a:r>
            <a:r>
              <a:rPr lang="zh-TW" altLang="en-US" sz="4000" dirty="0">
                <a:solidFill>
                  <a:schemeClr val="bg1"/>
                </a:solidFill>
                <a:ea typeface="華康儷中黑(P)" panose="020B0500000000000000" pitchFamily="34" charset="-120"/>
                <a:cs typeface="華康中黑體" panose="020B0509000000000000" pitchFamily="49" charset="-120"/>
              </a:rPr>
              <a:t>同一的起步點</a:t>
            </a:r>
            <a:r>
              <a:rPr lang="en-US" altLang="zh-TW" sz="4000" dirty="0">
                <a:solidFill>
                  <a:schemeClr val="bg1"/>
                </a:solidFill>
                <a:ea typeface="華康儷中黑(P)" panose="020B0500000000000000" pitchFamily="34" charset="-120"/>
                <a:cs typeface="華康中黑體" panose="020B0509000000000000" pitchFamily="49" charset="-120"/>
              </a:rPr>
              <a:t>……</a:t>
            </a:r>
            <a:r>
              <a:rPr lang="zh-TW" altLang="en-US" sz="4000" dirty="0">
                <a:solidFill>
                  <a:schemeClr val="bg1"/>
                </a:solidFill>
                <a:ea typeface="華康儷中黑(P)" panose="020B0500000000000000" pitchFamily="34" charset="-120"/>
                <a:cs typeface="華康中黑體" panose="020B0509000000000000" pitchFamily="49" charset="-120"/>
              </a:rPr>
              <a:t>！</a:t>
            </a:r>
            <a:endParaRPr lang="en-US" altLang="zh-TW" sz="4000" dirty="0">
              <a:solidFill>
                <a:schemeClr val="bg1"/>
              </a:solidFill>
              <a:ea typeface="華康儷中黑(P)" panose="020B0500000000000000" pitchFamily="34" charset="-120"/>
              <a:cs typeface="華康中黑體" panose="020B0509000000000000" pitchFamily="49" charset="-120"/>
            </a:endParaRPr>
          </a:p>
          <a:p>
            <a:pPr marL="360000" indent="-457200" algn="l">
              <a:spcAft>
                <a:spcPts val="1800"/>
              </a:spcAft>
            </a:pPr>
            <a:endParaRPr lang="zh-TW" altLang="en-US" sz="4000" dirty="0">
              <a:solidFill>
                <a:schemeClr val="bg1"/>
              </a:solidFill>
              <a:latin typeface="Arial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68034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5037199B-419A-420D-80C6-6DA6AD31BA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36512" y="188640"/>
            <a:ext cx="9180512" cy="666936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種子落在路旁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飛鳥來吃掉了</a:t>
            </a:r>
            <a:r>
              <a:rPr lang="en-US" altLang="zh-TW" sz="4000" dirty="0">
                <a:ea typeface="華康儷中黑" panose="020B0509000000000000" pitchFamily="49" charset="-120"/>
              </a:rPr>
              <a:t>:</a:t>
            </a:r>
            <a:r>
              <a:rPr lang="zh-TW" altLang="en-US" sz="4000" dirty="0">
                <a:ea typeface="華康儷中黑" panose="020B0509000000000000" pitchFamily="49" charset="-120"/>
              </a:rPr>
              <a:t>這是指人對主的邀請毫無心理準備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對著最好的講道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也是不經意的聽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漫不經心的學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500"/>
              </a:lnSpc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The seed that fell along the path, and the birds came and ate it. This refers to those who are spiritually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unprepared</a:t>
            </a:r>
            <a:r>
              <a:rPr lang="en-US" altLang="zh-TW" sz="4000" dirty="0">
                <a:ea typeface="華康儷中黑" panose="020B0509000000000000" pitchFamily="49" charset="-120"/>
              </a:rPr>
              <a:t> for the Lord’s invitation. Even as they listen to the best sermons, </a:t>
            </a:r>
          </a:p>
          <a:p>
            <a:pPr>
              <a:lnSpc>
                <a:spcPts val="4500"/>
              </a:lnSpc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they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pay no attention </a:t>
            </a:r>
            <a:r>
              <a:rPr lang="en-US" altLang="zh-TW" sz="4000" dirty="0">
                <a:ea typeface="華康儷中黑" panose="020B0509000000000000" pitchFamily="49" charset="-120"/>
              </a:rPr>
              <a:t>or </a:t>
            </a:r>
          </a:p>
          <a:p>
            <a:pPr>
              <a:lnSpc>
                <a:spcPts val="4500"/>
              </a:lnSpc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heed not to heart the message within.</a:t>
            </a:r>
          </a:p>
        </p:txBody>
      </p:sp>
    </p:spTree>
    <p:extLst>
      <p:ext uri="{BB962C8B-B14F-4D97-AF65-F5344CB8AC3E}">
        <p14:creationId xmlns:p14="http://schemas.microsoft.com/office/powerpoint/2010/main" val="40858125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5037199B-419A-420D-80C6-6DA6AD31BA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36512" y="188640"/>
            <a:ext cx="9180512" cy="666936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en-US" sz="4400" dirty="0">
                <a:ea typeface="華康儷中黑" panose="020B0509000000000000" pitchFamily="49" charset="-120"/>
              </a:rPr>
              <a:t>他們</a:t>
            </a:r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拒絕靜默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也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逃避獨處</a:t>
            </a:r>
            <a:r>
              <a:rPr lang="zh-TW" altLang="en-US" sz="4400" dirty="0">
                <a:ea typeface="華康儷中黑" panose="020B0509000000000000" pitchFamily="49" charset="-120"/>
              </a:rPr>
              <a:t>和反思</a:t>
            </a:r>
            <a:r>
              <a:rPr lang="en-US" altLang="zh-TW" sz="4400" dirty="0">
                <a:ea typeface="華康儷中黑" panose="020B0509000000000000" pitchFamily="49" charset="-120"/>
              </a:rPr>
              <a:t>;</a:t>
            </a:r>
            <a:r>
              <a:rPr lang="zh-TW" altLang="en-US" sz="4400" dirty="0">
                <a:ea typeface="華康儷中黑" panose="020B0509000000000000" pitchFamily="49" charset="-120"/>
              </a:rPr>
              <a:t>任何在他腦海中出現的好思想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剎那間便會無影無蹤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給飛鳥來把它吃了</a:t>
            </a:r>
            <a:r>
              <a:rPr lang="en-US" altLang="zh-TW" sz="4400" dirty="0">
                <a:ea typeface="華康儷中黑" panose="020B0509000000000000" pitchFamily="49" charset="-120"/>
              </a:rPr>
              <a:t>!</a:t>
            </a:r>
            <a:endParaRPr lang="zh-TW" altLang="en-US" sz="4400" dirty="0">
              <a:ea typeface="華康儷中黑" panose="020B0509000000000000" pitchFamily="49" charset="-120"/>
            </a:endParaRPr>
          </a:p>
          <a:p>
            <a:pPr>
              <a:lnSpc>
                <a:spcPts val="5000"/>
              </a:lnSpc>
              <a:spcBef>
                <a:spcPts val="0"/>
              </a:spcBef>
            </a:pPr>
            <a:r>
              <a:rPr lang="en-US" altLang="zh-TW" sz="4400" dirty="0">
                <a:ea typeface="華康儷中黑" panose="020B0509000000000000" pitchFamily="49" charset="-120"/>
              </a:rPr>
              <a:t>They 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decline to meditate in silence</a:t>
            </a:r>
            <a:r>
              <a:rPr lang="en-US" altLang="zh-TW" sz="4400" dirty="0">
                <a:ea typeface="華康儷中黑" panose="020B0509000000000000" pitchFamily="49" charset="-120"/>
              </a:rPr>
              <a:t> and turn away from solitude and reflection. Any good thought that surfaces in their minds </a:t>
            </a:r>
          </a:p>
          <a:p>
            <a:pPr>
              <a:lnSpc>
                <a:spcPts val="5000"/>
              </a:lnSpc>
              <a:spcBef>
                <a:spcPts val="0"/>
              </a:spcBef>
            </a:pP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quickly dissipates</a:t>
            </a:r>
            <a:r>
              <a:rPr lang="en-US" altLang="zh-TW" sz="4400" dirty="0">
                <a:ea typeface="華康儷中黑" panose="020B0509000000000000" pitchFamily="49" charset="-120"/>
              </a:rPr>
              <a:t> as if the birds </a:t>
            </a:r>
          </a:p>
          <a:p>
            <a:pPr>
              <a:lnSpc>
                <a:spcPts val="5000"/>
              </a:lnSpc>
              <a:spcBef>
                <a:spcPts val="0"/>
              </a:spcBef>
            </a:pPr>
            <a:r>
              <a:rPr lang="en-US" altLang="zh-TW" sz="4400" dirty="0">
                <a:ea typeface="華康儷中黑" panose="020B0509000000000000" pitchFamily="49" charset="-120"/>
              </a:rPr>
              <a:t>have come and eaten it. </a:t>
            </a:r>
          </a:p>
        </p:txBody>
      </p:sp>
    </p:spTree>
    <p:extLst>
      <p:ext uri="{BB962C8B-B14F-4D97-AF65-F5344CB8AC3E}">
        <p14:creationId xmlns:p14="http://schemas.microsoft.com/office/powerpoint/2010/main" val="22823252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5037199B-419A-420D-80C6-6DA6AD31BA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36512" y="188640"/>
            <a:ext cx="9180512" cy="666936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800" dirty="0">
                <a:ea typeface="華康儷中黑" panose="020B0509000000000000" pitchFamily="49" charset="-120"/>
              </a:rPr>
              <a:t>種子落在</a:t>
            </a:r>
            <a:r>
              <a:rPr lang="zh-TW" altLang="en-US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石頭地</a:t>
            </a:r>
            <a:r>
              <a:rPr lang="zh-TW" altLang="en-US" sz="4800" dirty="0">
                <a:ea typeface="華康儷中黑" panose="020B0509000000000000" pitchFamily="49" charset="-120"/>
              </a:rPr>
              <a:t>裡</a:t>
            </a:r>
            <a:r>
              <a:rPr lang="en-US" altLang="zh-TW" sz="4800" dirty="0">
                <a:ea typeface="華康儷中黑" panose="020B0509000000000000" pitchFamily="49" charset="-120"/>
              </a:rPr>
              <a:t>,</a:t>
            </a:r>
            <a:r>
              <a:rPr lang="zh-TW" altLang="en-US" sz="4800" dirty="0">
                <a:ea typeface="華康儷中黑" panose="020B0509000000000000" pitchFamily="49" charset="-120"/>
              </a:rPr>
              <a:t>淺土</a:t>
            </a:r>
            <a:r>
              <a:rPr lang="en-US" altLang="zh-TW" sz="4800" dirty="0">
                <a:ea typeface="華康儷中黑" panose="020B0509000000000000" pitchFamily="49" charset="-120"/>
              </a:rPr>
              <a:t>,</a:t>
            </a:r>
            <a:r>
              <a:rPr lang="zh-TW" altLang="en-US" sz="4800" dirty="0">
                <a:ea typeface="華康儷中黑" panose="020B0509000000000000" pitchFamily="49" charset="-120"/>
              </a:rPr>
              <a:t>無根</a:t>
            </a:r>
            <a:r>
              <a:rPr lang="en-US" altLang="zh-TW" sz="4800" dirty="0">
                <a:ea typeface="華康儷中黑" panose="020B0509000000000000" pitchFamily="49" charset="-120"/>
              </a:rPr>
              <a:t>,</a:t>
            </a:r>
            <a:r>
              <a:rPr lang="zh-TW" altLang="en-US" sz="4800" dirty="0">
                <a:ea typeface="華康儷中黑" panose="020B0509000000000000" pitchFamily="49" charset="-120"/>
              </a:rPr>
              <a:t>乾死了</a:t>
            </a:r>
            <a:r>
              <a:rPr lang="en-US" altLang="zh-TW" sz="4800" dirty="0">
                <a:ea typeface="華康儷中黑" panose="020B0509000000000000" pitchFamily="49" charset="-120"/>
              </a:rPr>
              <a:t>:</a:t>
            </a:r>
            <a:r>
              <a:rPr lang="zh-TW" altLang="en-US" sz="4800" dirty="0">
                <a:ea typeface="華康儷中黑" panose="020B0509000000000000" pitchFamily="49" charset="-120"/>
              </a:rPr>
              <a:t>這是指人對主的召叫</a:t>
            </a:r>
            <a:r>
              <a:rPr lang="en-US" altLang="zh-TW" sz="4800" dirty="0">
                <a:ea typeface="華康儷中黑" panose="020B0509000000000000" pitchFamily="49" charset="-120"/>
              </a:rPr>
              <a:t>,</a:t>
            </a:r>
            <a:r>
              <a:rPr lang="zh-TW" altLang="en-US" sz="4800" dirty="0">
                <a:ea typeface="華康儷中黑" panose="020B0509000000000000" pitchFamily="49" charset="-120"/>
              </a:rPr>
              <a:t>或對一切真理都是採取</a:t>
            </a:r>
            <a:r>
              <a:rPr lang="zh-TW" altLang="en-US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膚淺的回應</a:t>
            </a:r>
            <a:r>
              <a:rPr lang="en-US" altLang="zh-TW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. 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ea typeface="華康儷中黑" panose="020B0509000000000000" pitchFamily="49" charset="-120"/>
              </a:rPr>
              <a:t>The seed that fell on rocky ground and </a:t>
            </a:r>
            <a:r>
              <a:rPr lang="en-US" altLang="zh-TW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shallow soil </a:t>
            </a:r>
            <a:r>
              <a:rPr lang="en-US" altLang="zh-TW" sz="4800" dirty="0">
                <a:ea typeface="華康儷中黑" panose="020B0509000000000000" pitchFamily="49" charset="-120"/>
              </a:rPr>
              <a:t>could not take root and withered. This refers to man’s </a:t>
            </a:r>
            <a:r>
              <a:rPr lang="en-US" altLang="zh-TW" sz="4800" b="1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indifference</a:t>
            </a:r>
            <a:r>
              <a:rPr lang="en-US" altLang="zh-TW" sz="4800" dirty="0">
                <a:ea typeface="華康儷中黑" panose="020B0509000000000000" pitchFamily="49" charset="-120"/>
              </a:rPr>
              <a:t> to truth and God’s call.</a:t>
            </a:r>
          </a:p>
        </p:txBody>
      </p:sp>
    </p:spTree>
    <p:extLst>
      <p:ext uri="{BB962C8B-B14F-4D97-AF65-F5344CB8AC3E}">
        <p14:creationId xmlns:p14="http://schemas.microsoft.com/office/powerpoint/2010/main" val="36413431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5037199B-419A-420D-80C6-6DA6AD31BA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36512" y="188640"/>
            <a:ext cx="9180512" cy="666936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400" dirty="0">
                <a:ea typeface="華康儷中黑" panose="020B0509000000000000" pitchFamily="49" charset="-120"/>
              </a:rPr>
              <a:t>他可以大談人生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甚至暢論天下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但只是</a:t>
            </a:r>
            <a:r>
              <a:rPr lang="zh-TW" altLang="en-US" sz="4400" dirty="0">
                <a:highlight>
                  <a:srgbClr val="FFFF00"/>
                </a:highlight>
                <a:ea typeface="華康儷中黑" panose="020B0509000000000000" pitchFamily="49" charset="-120"/>
              </a:rPr>
              <a:t>一知半解</a:t>
            </a:r>
            <a:r>
              <a:rPr lang="en-US" altLang="zh-TW" sz="4400" dirty="0">
                <a:ea typeface="華康儷中黑" panose="020B0509000000000000" pitchFamily="49" charset="-120"/>
              </a:rPr>
              <a:t>.</a:t>
            </a:r>
            <a:r>
              <a:rPr lang="zh-TW" altLang="en-US" sz="4400" dirty="0">
                <a:ea typeface="華康儷中黑" panose="020B0509000000000000" pitchFamily="49" charset="-120"/>
              </a:rPr>
              <a:t>這種</a:t>
            </a:r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膚淺</a:t>
            </a:r>
            <a:r>
              <a:rPr lang="zh-TW" altLang="en-US" sz="4400" dirty="0">
                <a:ea typeface="華康儷中黑" panose="020B0509000000000000" pitchFamily="49" charset="-120"/>
              </a:rPr>
              <a:t>的人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4400" dirty="0">
                <a:ea typeface="華康儷中黑" panose="020B0509000000000000" pitchFamily="49" charset="-120"/>
              </a:rPr>
              <a:t>種子即使僥倖能發芽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400" dirty="0">
                <a:ea typeface="華康儷中黑" panose="020B0509000000000000" pitchFamily="49" charset="-120"/>
              </a:rPr>
              <a:t>但只要「太陽一出來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便被曬焦了</a:t>
            </a:r>
            <a:r>
              <a:rPr lang="en-US" altLang="zh-TW" sz="4400" dirty="0">
                <a:ea typeface="華康儷中黑" panose="020B0509000000000000" pitchFamily="49" charset="-120"/>
              </a:rPr>
              <a:t>.</a:t>
            </a:r>
            <a:r>
              <a:rPr lang="zh-TW" altLang="en-US" sz="4400" dirty="0">
                <a:ea typeface="華康儷中黑" panose="020B0509000000000000" pitchFamily="49" charset="-120"/>
              </a:rPr>
              <a:t>」</a:t>
            </a:r>
          </a:p>
          <a:p>
            <a:pPr>
              <a:spcBef>
                <a:spcPts val="0"/>
              </a:spcBef>
            </a:pPr>
            <a:r>
              <a:rPr lang="en-US" altLang="zh-TW" sz="4300" spc="-100" dirty="0">
                <a:ea typeface="華康儷中黑" panose="020B0509000000000000" pitchFamily="49" charset="-120"/>
              </a:rPr>
              <a:t>Such man may expound on life and worldly affairs, but only </a:t>
            </a:r>
            <a:r>
              <a:rPr lang="en-US" altLang="zh-TW" sz="4300" spc="-100" dirty="0">
                <a:highlight>
                  <a:srgbClr val="FFFF00"/>
                </a:highlight>
                <a:ea typeface="華康儷中黑" panose="020B0509000000000000" pitchFamily="49" charset="-120"/>
              </a:rPr>
              <a:t>superficially</a:t>
            </a:r>
            <a:r>
              <a:rPr lang="en-US" altLang="zh-TW" sz="4300" spc="-100" dirty="0">
                <a:ea typeface="華康儷中黑" panose="020B0509000000000000" pitchFamily="49" charset="-120"/>
              </a:rPr>
              <a:t>, as a shallow mind is like a seed even if it manages to sprout </a:t>
            </a:r>
            <a:r>
              <a:rPr lang="en-US" altLang="zh-TW" sz="4300" spc="-100" dirty="0">
                <a:solidFill>
                  <a:srgbClr val="FF0000"/>
                </a:solidFill>
                <a:ea typeface="華康儷中黑" panose="020B0509000000000000" pitchFamily="49" charset="-120"/>
              </a:rPr>
              <a:t>it will be scorched as soon as the sun comes out.</a:t>
            </a:r>
          </a:p>
        </p:txBody>
      </p:sp>
    </p:spTree>
    <p:extLst>
      <p:ext uri="{BB962C8B-B14F-4D97-AF65-F5344CB8AC3E}">
        <p14:creationId xmlns:p14="http://schemas.microsoft.com/office/powerpoint/2010/main" val="14939931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5037199B-419A-420D-80C6-6DA6AD31BA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36512" y="188640"/>
            <a:ext cx="9180512" cy="666936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種子落在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荊棘</a:t>
            </a:r>
            <a:r>
              <a:rPr lang="zh-TW" altLang="en-US" sz="4000" dirty="0">
                <a:ea typeface="華康儷中黑" panose="020B0509000000000000" pitchFamily="49" charset="-120"/>
              </a:rPr>
              <a:t>中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被壓死</a:t>
            </a:r>
            <a:r>
              <a:rPr lang="en-US" altLang="zh-TW" sz="4000" dirty="0">
                <a:ea typeface="華康儷中黑" panose="020B0509000000000000" pitchFamily="49" charset="-120"/>
              </a:rPr>
              <a:t>:</a:t>
            </a:r>
            <a:r>
              <a:rPr lang="zh-TW" altLang="en-US" sz="4000" dirty="0">
                <a:ea typeface="華康儷中黑" panose="020B0509000000000000" pitchFamily="49" charset="-120"/>
              </a:rPr>
              <a:t>這是指人在面對天主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面對人生時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不夠堅強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ea typeface="華康儷中黑" panose="020B0509000000000000" pitchFamily="49" charset="-120"/>
              </a:rPr>
              <a:t>也</a:t>
            </a:r>
            <a:r>
              <a:rPr lang="zh-TW" altLang="en-US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不敢對自己有「太大」的要求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The seed that fell among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thorns</a:t>
            </a:r>
            <a:r>
              <a:rPr lang="en-US" altLang="zh-TW" sz="4000" dirty="0">
                <a:ea typeface="華康儷中黑" panose="020B0509000000000000" pitchFamily="49" charset="-120"/>
              </a:rPr>
              <a:t> is choked. This refers to those who lack the will to bear witness to God and to face up to the challenges in life, for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they 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value too little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of themselves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they do not dare to demand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too much of themselves.</a:t>
            </a:r>
          </a:p>
        </p:txBody>
      </p:sp>
    </p:spTree>
    <p:extLst>
      <p:ext uri="{BB962C8B-B14F-4D97-AF65-F5344CB8AC3E}">
        <p14:creationId xmlns:p14="http://schemas.microsoft.com/office/powerpoint/2010/main" val="36950053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5037199B-419A-420D-80C6-6DA6AD31BA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36512" y="188640"/>
            <a:ext cx="9180512" cy="666936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ea typeface="華康儷中黑" panose="020B0509000000000000" pitchFamily="49" charset="-120"/>
              </a:rPr>
              <a:t>他們沒有用長時間去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磨練自己的意志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沒有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全方位</a:t>
            </a:r>
            <a:r>
              <a:rPr lang="zh-TW" altLang="en-US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的發展生命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以至在漫長的人生大風大浪中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遭到沒頂之禍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  <a:r>
              <a:rPr lang="zh-TW" altLang="en-US" sz="4000" dirty="0">
                <a:ea typeface="華康儷中黑" panose="020B0509000000000000" pitchFamily="49" charset="-120"/>
              </a:rPr>
              <a:t>被荊棘壓死了</a:t>
            </a:r>
            <a:endParaRPr lang="en-US" altLang="zh-TW" sz="4000" dirty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They do not spend time to hone their will power. They do not develop their faith in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all aspects</a:t>
            </a:r>
            <a:r>
              <a:rPr lang="en-US" altLang="zh-TW" sz="4000" dirty="0">
                <a:ea typeface="華康儷中黑" panose="020B0509000000000000" pitchFamily="49" charset="-120"/>
              </a:rPr>
              <a:t>, so, in the long stormy journey of life, they are drowned and choked to death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by the thorns of life’s challenges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277731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5037199B-419A-420D-80C6-6DA6AD31BA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36512" y="188640"/>
            <a:ext cx="9180512" cy="666936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ea typeface="華康儷中黑" panose="020B0509000000000000" pitchFamily="49" charset="-120"/>
              </a:rPr>
              <a:t>種子落在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肥沃土壤</a:t>
            </a:r>
            <a:r>
              <a:rPr lang="zh-TW" altLang="en-US" sz="4000" dirty="0">
                <a:ea typeface="華康儷中黑" panose="020B0509000000000000" pitchFamily="49" charset="-120"/>
              </a:rPr>
              <a:t>中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結出果實</a:t>
            </a:r>
            <a:r>
              <a:rPr lang="en-US" altLang="zh-TW" sz="4000" dirty="0">
                <a:ea typeface="華康儷中黑" panose="020B0509000000000000" pitchFamily="49" charset="-120"/>
              </a:rPr>
              <a:t>:</a:t>
            </a:r>
            <a:r>
              <a:rPr lang="zh-TW" altLang="en-US" sz="4000" dirty="0">
                <a:ea typeface="華康儷中黑" panose="020B0509000000000000" pitchFamily="49" charset="-120"/>
              </a:rPr>
              <a:t>這是指人以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受教的心</a:t>
            </a:r>
            <a:r>
              <a:rPr lang="zh-TW" altLang="en-US" sz="4000" dirty="0">
                <a:ea typeface="華康儷中黑" panose="020B0509000000000000" pitchFamily="49" charset="-120"/>
              </a:rPr>
              <a:t>去聆聽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以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堅毅的心</a:t>
            </a:r>
            <a:r>
              <a:rPr lang="zh-TW" altLang="en-US" sz="4000" dirty="0">
                <a:ea typeface="華康儷中黑" panose="020B0509000000000000" pitchFamily="49" charset="-120"/>
              </a:rPr>
              <a:t>去探討和實踐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讓上主的話在心田中生根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長大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The seed that fell on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good soil </a:t>
            </a:r>
            <a:r>
              <a:rPr lang="en-US" altLang="zh-TW" sz="4000" dirty="0">
                <a:ea typeface="華康儷中黑" panose="020B0509000000000000" pitchFamily="49" charset="-120"/>
              </a:rPr>
              <a:t>produced many crops. This refers to those with an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open mind </a:t>
            </a:r>
            <a:r>
              <a:rPr lang="en-US" altLang="zh-TW" sz="4000" dirty="0">
                <a:ea typeface="華康儷中黑" panose="020B0509000000000000" pitchFamily="49" charset="-120"/>
              </a:rPr>
              <a:t>and a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docile heart </a:t>
            </a:r>
            <a:r>
              <a:rPr lang="en-US" altLang="zh-TW" sz="4000" dirty="0">
                <a:ea typeface="華康儷中黑" panose="020B0509000000000000" pitchFamily="49" charset="-120"/>
              </a:rPr>
              <a:t>who </a:t>
            </a:r>
            <a:r>
              <a:rPr lang="en-US" altLang="zh-TW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listen, explore and practice </a:t>
            </a:r>
            <a:r>
              <a:rPr lang="en-US" altLang="zh-TW" sz="4000" dirty="0">
                <a:ea typeface="華康儷中黑" panose="020B0509000000000000" pitchFamily="49" charset="-120"/>
              </a:rPr>
              <a:t>what they are taught so that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the words of God grow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and take roots in their hearts.</a:t>
            </a:r>
          </a:p>
        </p:txBody>
      </p:sp>
    </p:spTree>
    <p:extLst>
      <p:ext uri="{BB962C8B-B14F-4D97-AF65-F5344CB8AC3E}">
        <p14:creationId xmlns:p14="http://schemas.microsoft.com/office/powerpoint/2010/main" val="42747238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5037199B-419A-420D-80C6-6DA6AD31BA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36512" y="188640"/>
            <a:ext cx="9180512" cy="666936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這是對上主召叫的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決心而永久的抉擇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上主的話一定能在他的生命中開花結果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有一百倍的</a:t>
            </a:r>
            <a:r>
              <a:rPr lang="en-US" altLang="zh-TW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有六十倍的</a:t>
            </a:r>
            <a:r>
              <a:rPr lang="en-US" altLang="zh-TW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有三十倍的</a:t>
            </a:r>
            <a:r>
              <a:rPr lang="en-US" altLang="zh-TW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.</a:t>
            </a:r>
            <a:endParaRPr lang="zh-TW" altLang="en-US" sz="4000" dirty="0">
              <a:highlight>
                <a:srgbClr val="FFFF00"/>
              </a:highlight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Theirs is a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determination to respond </a:t>
            </a:r>
            <a:r>
              <a:rPr lang="en-US" altLang="zh-TW" sz="4000" dirty="0">
                <a:ea typeface="華康儷中黑" panose="020B0509000000000000" pitchFamily="49" charset="-120"/>
              </a:rPr>
              <a:t>with decisive permanence to God’s call. Therefore, God’s words will with certainty blossom and bear good fruits, “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some a hundredfold,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some sixty, some thirty</a:t>
            </a:r>
            <a:r>
              <a:rPr lang="en-US" altLang="zh-TW" sz="4000" dirty="0">
                <a:ea typeface="華康儷中黑" panose="020B0509000000000000" pitchFamily="49" charset="-12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721391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332656"/>
            <a:ext cx="9144000" cy="6453336"/>
          </a:xfrm>
        </p:spPr>
        <p:txBody>
          <a:bodyPr/>
          <a:lstStyle/>
          <a:p>
            <a:pPr marL="0" indent="0" algn="just" eaLnBrk="1">
              <a:lnSpc>
                <a:spcPts val="52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恭讀依撒意亞先知書　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55:10-11</a:t>
            </a:r>
          </a:p>
          <a:p>
            <a:pPr marL="0" indent="0" algn="just" eaLnBrk="1">
              <a:lnSpc>
                <a:spcPts val="5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上主說：「譬如雨和雪從天降下，不再返回原處，只有灌溉田地，使之生長萌芽，償還播種者種子，供給吃飯者食糧；同樣，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從我口中發出的言語，也不能空空地回到我這裡來；反之，它必實行我的旨意，完成我派遣它的使命。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」 </a:t>
            </a:r>
            <a:endParaRPr lang="en-US" altLang="zh-TW" sz="40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5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 </a:t>
            </a:r>
            <a:r>
              <a:rPr lang="en-US" altLang="zh-TW" sz="36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感謝天主！</a:t>
            </a: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6477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5037199B-419A-420D-80C6-6DA6AD31BA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36512" y="116632"/>
            <a:ext cx="9180512" cy="666936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zh-TW" altLang="en-US" sz="3900" dirty="0">
                <a:ea typeface="華康儷中黑" panose="020B0509000000000000" pitchFamily="49" charset="-120"/>
              </a:rPr>
              <a:t>種子相同</a:t>
            </a:r>
            <a:r>
              <a:rPr lang="en-US" altLang="zh-TW" sz="3900" dirty="0">
                <a:ea typeface="華康儷中黑" panose="020B0509000000000000" pitchFamily="49" charset="-120"/>
              </a:rPr>
              <a:t>,</a:t>
            </a:r>
            <a:r>
              <a:rPr lang="zh-TW" altLang="en-US" sz="3900" dirty="0">
                <a:ea typeface="華康儷中黑" panose="020B0509000000000000" pitchFamily="49" charset="-120"/>
              </a:rPr>
              <a:t>土壤不同</a:t>
            </a:r>
            <a:r>
              <a:rPr lang="en-US" altLang="zh-TW" sz="3900" dirty="0">
                <a:ea typeface="華康儷中黑" panose="020B0509000000000000" pitchFamily="49" charset="-120"/>
              </a:rPr>
              <a:t>,</a:t>
            </a:r>
            <a:r>
              <a:rPr lang="zh-TW" altLang="en-US" sz="3900" dirty="0">
                <a:ea typeface="華康儷中黑" panose="020B0509000000000000" pitchFamily="49" charset="-120"/>
              </a:rPr>
              <a:t>付出的努力不同</a:t>
            </a:r>
            <a:r>
              <a:rPr lang="en-US" altLang="zh-TW" sz="3900" dirty="0">
                <a:ea typeface="華康儷中黑" panose="020B0509000000000000" pitchFamily="49" charset="-120"/>
              </a:rPr>
              <a:t>,</a:t>
            </a:r>
            <a:r>
              <a:rPr lang="zh-TW" altLang="en-US" sz="3900" dirty="0">
                <a:ea typeface="華康儷中黑" panose="020B0509000000000000" pitchFamily="49" charset="-120"/>
              </a:rPr>
              <a:t>結果也不同</a:t>
            </a:r>
            <a:r>
              <a:rPr lang="en-US" altLang="zh-TW" sz="3900" dirty="0">
                <a:ea typeface="華康儷中黑" panose="020B0509000000000000" pitchFamily="49" charset="-120"/>
              </a:rPr>
              <a:t>.</a:t>
            </a:r>
            <a:r>
              <a:rPr lang="zh-TW" altLang="en-US" sz="3900" dirty="0">
                <a:ea typeface="華康儷中黑" panose="020B0509000000000000" pitchFamily="49" charset="-120"/>
              </a:rPr>
              <a:t> </a:t>
            </a:r>
            <a:r>
              <a:rPr lang="zh-TW" altLang="en-US" sz="3900" dirty="0">
                <a:solidFill>
                  <a:srgbClr val="FF0000"/>
                </a:solidFill>
                <a:ea typeface="華康儷中黑" panose="020B0509000000000000" pitchFamily="49" charset="-120"/>
              </a:rPr>
              <a:t>橘生</a:t>
            </a:r>
            <a:r>
              <a:rPr lang="zh-TW" altLang="en-US" sz="39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淮南</a:t>
            </a:r>
            <a:r>
              <a:rPr lang="zh-TW" altLang="en-US" sz="3900" dirty="0">
                <a:solidFill>
                  <a:srgbClr val="FF0000"/>
                </a:solidFill>
                <a:ea typeface="華康儷中黑" panose="020B0509000000000000" pitchFamily="49" charset="-120"/>
              </a:rPr>
              <a:t>則為橘</a:t>
            </a:r>
            <a:r>
              <a:rPr lang="en-US" altLang="zh-TW" sz="39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900" dirty="0">
                <a:solidFill>
                  <a:srgbClr val="FF0000"/>
                </a:solidFill>
                <a:ea typeface="華康儷中黑" panose="020B0509000000000000" pitchFamily="49" charset="-120"/>
              </a:rPr>
              <a:t>生於</a:t>
            </a:r>
            <a:r>
              <a:rPr lang="zh-TW" altLang="en-US" sz="39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淮北</a:t>
            </a:r>
            <a:r>
              <a:rPr lang="zh-TW" altLang="en-US" sz="3900" dirty="0">
                <a:solidFill>
                  <a:srgbClr val="FF0000"/>
                </a:solidFill>
                <a:ea typeface="華康儷中黑" panose="020B0509000000000000" pitchFamily="49" charset="-120"/>
              </a:rPr>
              <a:t>則為枳</a:t>
            </a:r>
            <a:r>
              <a:rPr lang="en-US" altLang="zh-TW" sz="3900" dirty="0">
                <a:solidFill>
                  <a:srgbClr val="FF0000"/>
                </a:solidFill>
                <a:ea typeface="華康儷中黑" panose="020B0509000000000000" pitchFamily="49" charset="-120"/>
              </a:rPr>
              <a:t>;</a:t>
            </a:r>
            <a:r>
              <a:rPr lang="zh-TW" altLang="en-US" sz="3900" dirty="0">
                <a:solidFill>
                  <a:srgbClr val="FF0000"/>
                </a:solidFill>
                <a:ea typeface="華康儷中黑" panose="020B0509000000000000" pitchFamily="49" charset="-120"/>
              </a:rPr>
              <a:t>葉徒相似</a:t>
            </a:r>
            <a:r>
              <a:rPr lang="en-US" altLang="zh-TW" sz="39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900" dirty="0">
                <a:solidFill>
                  <a:srgbClr val="FF0000"/>
                </a:solidFill>
                <a:ea typeface="華康儷中黑" panose="020B0509000000000000" pitchFamily="49" charset="-120"/>
              </a:rPr>
              <a:t>其實味不同</a:t>
            </a:r>
            <a:r>
              <a:rPr lang="en-US" altLang="zh-TW" sz="3900" dirty="0">
                <a:solidFill>
                  <a:srgbClr val="FF0000"/>
                </a:solidFill>
                <a:ea typeface="華康儷中黑" panose="020B0509000000000000" pitchFamily="49" charset="-120"/>
              </a:rPr>
              <a:t>.</a:t>
            </a:r>
            <a:r>
              <a:rPr lang="zh-TW" altLang="en-US" sz="39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水土異也</a:t>
            </a:r>
            <a:r>
              <a:rPr lang="en-US" altLang="zh-TW" sz="3900" dirty="0">
                <a:solidFill>
                  <a:srgbClr val="FF0000"/>
                </a:solidFill>
                <a:ea typeface="華康儷中黑" panose="020B0509000000000000" pitchFamily="49" charset="-120"/>
              </a:rPr>
              <a:t>.</a:t>
            </a:r>
            <a:r>
              <a:rPr lang="zh-TW" altLang="en-US" sz="3000" dirty="0">
                <a:solidFill>
                  <a:srgbClr val="FF0000"/>
                </a:solidFill>
                <a:ea typeface="華康儷中黑" panose="020B0509000000000000" pitchFamily="49" charset="-120"/>
              </a:rPr>
              <a:t> </a:t>
            </a:r>
            <a:r>
              <a:rPr lang="en-US" altLang="zh-TW" sz="2800" dirty="0">
                <a:ea typeface="華康儷中黑" panose="020B0509000000000000" pitchFamily="49" charset="-120"/>
              </a:rPr>
              <a:t>(</a:t>
            </a:r>
            <a:r>
              <a:rPr lang="zh-TW" altLang="en-US" sz="2800" dirty="0">
                <a:ea typeface="華康儷中黑" panose="020B0509000000000000" pitchFamily="49" charset="-120"/>
              </a:rPr>
              <a:t>晏子春秋</a:t>
            </a:r>
            <a:r>
              <a:rPr lang="en-US" altLang="zh-TW" sz="2800" dirty="0">
                <a:ea typeface="華康儷中黑" panose="020B0509000000000000" pitchFamily="49" charset="-120"/>
              </a:rPr>
              <a:t>)</a:t>
            </a:r>
          </a:p>
          <a:p>
            <a:pPr>
              <a:lnSpc>
                <a:spcPts val="4200"/>
              </a:lnSpc>
              <a:spcBef>
                <a:spcPts val="0"/>
              </a:spcBef>
            </a:pPr>
            <a:r>
              <a:rPr lang="en-US" altLang="zh-TW" sz="3900" spc="-100" dirty="0">
                <a:ea typeface="華康儷中黑" panose="020B0509000000000000" pitchFamily="49" charset="-120"/>
              </a:rPr>
              <a:t>The same seed planted in discrepant soil with inadequate care yields a different result. An orange tree that grows in the </a:t>
            </a:r>
            <a:r>
              <a:rPr lang="en-US" altLang="zh-TW" sz="3900" spc="-100" dirty="0">
                <a:solidFill>
                  <a:srgbClr val="0000FF"/>
                </a:solidFill>
                <a:ea typeface="華康儷中黑" panose="020B0509000000000000" pitchFamily="49" charset="-120"/>
              </a:rPr>
              <a:t>South of </a:t>
            </a:r>
            <a:r>
              <a:rPr lang="en-US" altLang="zh-TW" sz="3900" spc="-100" dirty="0" err="1">
                <a:solidFill>
                  <a:srgbClr val="0000FF"/>
                </a:solidFill>
                <a:ea typeface="華康儷中黑" panose="020B0509000000000000" pitchFamily="49" charset="-120"/>
              </a:rPr>
              <a:t>Huai</a:t>
            </a:r>
            <a:r>
              <a:rPr lang="en-US" altLang="zh-TW" sz="3900" spc="-100" dirty="0">
                <a:solidFill>
                  <a:srgbClr val="0000FF"/>
                </a:solidFill>
                <a:ea typeface="華康儷中黑" panose="020B0509000000000000" pitchFamily="49" charset="-120"/>
              </a:rPr>
              <a:t> </a:t>
            </a:r>
            <a:r>
              <a:rPr lang="en-US" altLang="zh-TW" sz="3900" spc="-100" dirty="0">
                <a:ea typeface="華康儷中黑" panose="020B0509000000000000" pitchFamily="49" charset="-120"/>
              </a:rPr>
              <a:t>yields sweet oranges, but one that grows in the </a:t>
            </a:r>
            <a:r>
              <a:rPr lang="en-US" altLang="zh-TW" sz="3900" spc="-100" dirty="0">
                <a:solidFill>
                  <a:srgbClr val="0000FF"/>
                </a:solidFill>
                <a:ea typeface="華康儷中黑" panose="020B0509000000000000" pitchFamily="49" charset="-120"/>
              </a:rPr>
              <a:t>North of </a:t>
            </a:r>
            <a:r>
              <a:rPr lang="en-US" altLang="zh-TW" sz="3900" spc="-100" dirty="0" err="1">
                <a:solidFill>
                  <a:srgbClr val="0000FF"/>
                </a:solidFill>
                <a:ea typeface="華康儷中黑" panose="020B0509000000000000" pitchFamily="49" charset="-120"/>
              </a:rPr>
              <a:t>Huai</a:t>
            </a:r>
            <a:r>
              <a:rPr lang="en-US" altLang="zh-TW" sz="3900" spc="-100" dirty="0">
                <a:solidFill>
                  <a:srgbClr val="0000FF"/>
                </a:solidFill>
                <a:ea typeface="華康儷中黑" panose="020B0509000000000000" pitchFamily="49" charset="-120"/>
              </a:rPr>
              <a:t> </a:t>
            </a:r>
            <a:r>
              <a:rPr lang="en-US" altLang="zh-TW" sz="3900" spc="-100" dirty="0">
                <a:ea typeface="華康儷中黑" panose="020B0509000000000000" pitchFamily="49" charset="-120"/>
              </a:rPr>
              <a:t>yields bitter ones. Although their leaves look the same, their taste is different, this is because of </a:t>
            </a:r>
            <a:r>
              <a:rPr lang="en-US" altLang="zh-TW" sz="3900" spc="-1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the difference in water and soil</a:t>
            </a:r>
            <a:r>
              <a:rPr lang="en-US" altLang="zh-TW" sz="3900" spc="-100" dirty="0">
                <a:ea typeface="華康儷中黑" panose="020B0509000000000000" pitchFamily="49" charset="-120"/>
              </a:rPr>
              <a:t>. 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1579CB62-FBA5-4FFD-94FF-E2F75C66E41B}"/>
              </a:ext>
            </a:extLst>
          </p:cNvPr>
          <p:cNvSpPr txBox="1"/>
          <p:nvPr/>
        </p:nvSpPr>
        <p:spPr>
          <a:xfrm>
            <a:off x="107504" y="6341258"/>
            <a:ext cx="5328592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en-US" altLang="zh-TW" sz="2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(</a:t>
            </a:r>
            <a:r>
              <a:rPr lang="zh-TW" altLang="en-US" sz="2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為福傳</a:t>
            </a:r>
            <a:r>
              <a:rPr lang="en-US" altLang="zh-TW" sz="2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2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請上網</a:t>
            </a:r>
            <a:r>
              <a:rPr lang="en-US" altLang="zh-TW" sz="20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CIRS HK YouTube</a:t>
            </a:r>
            <a:r>
              <a:rPr lang="zh-TW" altLang="en-US" sz="2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點讚</a:t>
            </a:r>
            <a:r>
              <a:rPr lang="en-US" altLang="zh-TW" sz="2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2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留言</a:t>
            </a:r>
            <a:r>
              <a:rPr lang="en-US" altLang="zh-TW" sz="2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2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轉發</a:t>
            </a:r>
            <a:r>
              <a:rPr lang="en-US" altLang="zh-TW" sz="2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)</a:t>
            </a:r>
            <a:endParaRPr lang="en-US" altLang="zh-HK" sz="2000" dirty="0">
              <a:latin typeface="Calibri" panose="020F0502020204030204" pitchFamily="34" charset="0"/>
              <a:ea typeface="華康儷中黑" panose="020B0509000000000000" pitchFamily="49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6695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>
            <a:extLst>
              <a:ext uri="{FF2B5EF4-FFF2-40B4-BE49-F238E27FC236}">
                <a16:creationId xmlns:a16="http://schemas.microsoft.com/office/drawing/2014/main" id="{B2EF5AAD-EEB9-496C-B277-24E491281B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062" y="44921"/>
            <a:ext cx="9144000" cy="6048375"/>
          </a:xfrm>
        </p:spPr>
        <p:txBody>
          <a:bodyPr/>
          <a:lstStyle/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願 上 主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祝 福 你 和 你 的 家 庭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你 的 工 作</a:t>
            </a:r>
            <a:endParaRPr lang="en-US" altLang="zh-TW" sz="4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5400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幫助你戰勝疫情和一切困難</a:t>
            </a:r>
            <a:endParaRPr lang="en-US" altLang="zh-TW" sz="5400" dirty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化 危 為 機</a:t>
            </a:r>
          </a:p>
          <a:p>
            <a:pPr algn="ctr" eaLnBrk="1" hangingPunct="1">
              <a:lnSpc>
                <a:spcPts val="7000"/>
              </a:lnSpc>
              <a:spcBef>
                <a:spcPts val="1200"/>
              </a:spcBef>
              <a:buFontTx/>
              <a:buNone/>
              <a:defRPr/>
            </a:pP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天主愛你</a:t>
            </a:r>
            <a:r>
              <a:rPr lang="zh-TW" altLang="en-US" sz="36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主佑</a:t>
            </a:r>
            <a:r>
              <a:rPr lang="zh-TW" altLang="en-US" sz="4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！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332656"/>
            <a:ext cx="9144000" cy="6525344"/>
          </a:xfrm>
        </p:spPr>
        <p:txBody>
          <a:bodyPr>
            <a:normAutofit/>
          </a:bodyPr>
          <a:lstStyle/>
          <a:p>
            <a:pPr marL="0" indent="0" algn="just" eaLnBrk="1">
              <a:lnSpc>
                <a:spcPts val="51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恭讀聖保祿宗徒致羅馬人書 </a:t>
            </a:r>
            <a:r>
              <a:rPr lang="en-US" altLang="zh-TW" sz="2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8:18-23</a:t>
            </a:r>
          </a:p>
          <a:p>
            <a:pPr marL="0" indent="0" algn="just" eaLnBrk="1">
              <a:lnSpc>
                <a:spcPts val="5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弟兄姊妹們：</a:t>
            </a:r>
            <a:endParaRPr lang="en-US" altLang="zh-TW" sz="40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5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我實在以為：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現時的苦楚，與將來在我們身上，要顯示的光榮，是不能較量的。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凡受造之物，都熱切地等待天主子女的顯揚，因為，受造之物，被屈伏在敗壞的狀態之下，並不是出於自願，而是出於使它屈伏的那位的決意；</a:t>
            </a: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7C5714EB-7A2E-46ED-BD1F-1EA919587F41}"/>
              </a:ext>
            </a:extLst>
          </p:cNvPr>
          <p:cNvSpPr txBox="1"/>
          <p:nvPr/>
        </p:nvSpPr>
        <p:spPr>
          <a:xfrm>
            <a:off x="7668344" y="6237312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890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404664"/>
            <a:ext cx="9144000" cy="6453336"/>
          </a:xfrm>
        </p:spPr>
        <p:txBody>
          <a:bodyPr>
            <a:normAutofit/>
          </a:bodyPr>
          <a:lstStyle/>
          <a:p>
            <a:pPr marL="0" indent="0" algn="just" eaLnBrk="1">
              <a:lnSpc>
                <a:spcPts val="5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但受造之物，仍懷有希望，脫離敗壞的控制，得享天主子女的光榮自由。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因為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我們知道，直到現在，一切受造之物，都一同歎息，同受產痛；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不但是萬物，就是連我們已蒙受聖神初果的人，也在自己心中歎息，等待著義子期望的實現，即我們肉身的救贖。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endParaRPr lang="en-US" altLang="zh-TW" sz="36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5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感謝天主！</a:t>
            </a: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CC4B688F-29F2-4F50-B85E-2C9A76CA2A64}"/>
              </a:ext>
            </a:extLst>
          </p:cNvPr>
          <p:cNvSpPr txBox="1"/>
          <p:nvPr/>
        </p:nvSpPr>
        <p:spPr>
          <a:xfrm>
            <a:off x="7668344" y="6237312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686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6512" y="-27384"/>
            <a:ext cx="9107488" cy="6813376"/>
          </a:xfrm>
        </p:spPr>
        <p:txBody>
          <a:bodyPr>
            <a:normAutofit/>
          </a:bodyPr>
          <a:lstStyle/>
          <a:p>
            <a:pPr marL="0" indent="0" algn="just" eaLnBrk="1">
              <a:lnSpc>
                <a:spcPts val="1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chemeClr val="bg1"/>
              </a:solidFill>
              <a:ea typeface="華康儷中黑(P)" panose="020B0500000000000000" pitchFamily="34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儷中黑(P)" panose="020B0500000000000000" pitchFamily="34" charset="-120"/>
                <a:cs typeface="華康中黑體" panose="020B0509000000000000" pitchFamily="49" charset="-120"/>
              </a:rPr>
              <a:t>恭讀聖瑪竇福音　</a:t>
            </a:r>
            <a:r>
              <a:rPr lang="en-US" altLang="zh-TW" sz="2800" dirty="0">
                <a:solidFill>
                  <a:schemeClr val="bg1"/>
                </a:solidFill>
                <a:ea typeface="華康儷中黑(P)" panose="020B0500000000000000" pitchFamily="34" charset="-120"/>
                <a:cs typeface="華康中黑體" panose="020B0509000000000000" pitchFamily="49" charset="-120"/>
              </a:rPr>
              <a:t>13:1-9</a:t>
            </a:r>
          </a:p>
          <a:p>
            <a:pPr marL="0" indent="0" algn="just" eaLnBrk="1"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儷中黑(P)" panose="020B0500000000000000" pitchFamily="34" charset="-120"/>
                <a:cs typeface="華康中黑體" panose="020B0509000000000000" pitchFamily="49" charset="-120"/>
              </a:rPr>
              <a:t>在那一天，耶穌從家裡出來，坐在海邊；有許多群眾，集合到他面前。耶穌只好上船，坐下；群眾都站在岸上。耶穌就用比喻，給他們講論了許多事，說：「看，有個撒種的，出去撒種。他撒種的時候，</a:t>
            </a:r>
            <a:r>
              <a:rPr lang="zh-TW" altLang="en-US" sz="4000" dirty="0">
                <a:solidFill>
                  <a:srgbClr val="FFFF00"/>
                </a:solidFill>
                <a:ea typeface="華康儷中黑(P)" panose="020B0500000000000000" pitchFamily="34" charset="-120"/>
                <a:cs typeface="華康中黑體" panose="020B0509000000000000" pitchFamily="49" charset="-120"/>
              </a:rPr>
              <a:t>有的落在路旁</a:t>
            </a:r>
            <a:r>
              <a:rPr lang="zh-TW" altLang="en-US" sz="4000" dirty="0">
                <a:solidFill>
                  <a:schemeClr val="bg1"/>
                </a:solidFill>
                <a:ea typeface="華康儷中黑(P)" panose="020B0500000000000000" pitchFamily="34" charset="-120"/>
                <a:cs typeface="華康中黑體" panose="020B0509000000000000" pitchFamily="49" charset="-120"/>
              </a:rPr>
              <a:t>；飛鳥來，把種子吃了。</a:t>
            </a:r>
            <a:endParaRPr lang="en-US" altLang="zh-TW" sz="4000" dirty="0">
              <a:solidFill>
                <a:srgbClr val="FFFF00"/>
              </a:solidFill>
              <a:ea typeface="華康儷中黑(P)" panose="020B0500000000000000" pitchFamily="34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301B4CCB-10D3-4F8A-A6E7-4D135C8725B8}"/>
              </a:ext>
            </a:extLst>
          </p:cNvPr>
          <p:cNvSpPr txBox="1"/>
          <p:nvPr/>
        </p:nvSpPr>
        <p:spPr>
          <a:xfrm>
            <a:off x="7668344" y="6237312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729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6512" y="260648"/>
            <a:ext cx="9107488" cy="6525344"/>
          </a:xfrm>
        </p:spPr>
        <p:txBody>
          <a:bodyPr>
            <a:normAutofit/>
          </a:bodyPr>
          <a:lstStyle/>
          <a:p>
            <a:pPr marL="0" indent="0" algn="just" eaLnBrk="1"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儷中黑(P)" panose="020B0500000000000000" pitchFamily="34" charset="-120"/>
                <a:cs typeface="華康中黑體" panose="020B0509000000000000" pitchFamily="49" charset="-120"/>
              </a:rPr>
              <a:t>有的落在</a:t>
            </a:r>
            <a:r>
              <a:rPr lang="zh-TW" altLang="en-US" sz="4000" dirty="0">
                <a:solidFill>
                  <a:srgbClr val="FFFF00"/>
                </a:solidFill>
                <a:ea typeface="華康儷中黑(P)" panose="020B0500000000000000" pitchFamily="34" charset="-120"/>
                <a:cs typeface="華康中黑體" panose="020B0509000000000000" pitchFamily="49" charset="-120"/>
              </a:rPr>
              <a:t>石頭地裡</a:t>
            </a:r>
            <a:r>
              <a:rPr lang="zh-TW" altLang="en-US" sz="4000" dirty="0">
                <a:solidFill>
                  <a:schemeClr val="bg1"/>
                </a:solidFill>
                <a:ea typeface="華康儷中黑(P)" panose="020B0500000000000000" pitchFamily="34" charset="-120"/>
                <a:cs typeface="華康中黑體" panose="020B0509000000000000" pitchFamily="49" charset="-120"/>
              </a:rPr>
              <a:t>，那裡沒有多少土壤；因為土壤不深，雖然很快發了芽，但太陽一出來，就被曬焦，又因為沒有根，就枯乾了。有的落在</a:t>
            </a:r>
            <a:r>
              <a:rPr lang="zh-TW" altLang="en-US" sz="4000" dirty="0">
                <a:solidFill>
                  <a:srgbClr val="FFFF00"/>
                </a:solidFill>
                <a:ea typeface="華康儷中黑(P)" panose="020B0500000000000000" pitchFamily="34" charset="-120"/>
                <a:cs typeface="華康中黑體" panose="020B0509000000000000" pitchFamily="49" charset="-120"/>
              </a:rPr>
              <a:t>荊棘中</a:t>
            </a:r>
            <a:r>
              <a:rPr lang="zh-TW" altLang="en-US" sz="4000" dirty="0">
                <a:solidFill>
                  <a:schemeClr val="bg1"/>
                </a:solidFill>
                <a:ea typeface="華康儷中黑(P)" panose="020B0500000000000000" pitchFamily="34" charset="-120"/>
                <a:cs typeface="華康中黑體" panose="020B0509000000000000" pitchFamily="49" charset="-120"/>
              </a:rPr>
              <a:t>；荊棘長起來，便把它們窒息了。有的落在</a:t>
            </a:r>
            <a:r>
              <a:rPr lang="zh-TW" altLang="en-US" sz="4000" dirty="0">
                <a:solidFill>
                  <a:srgbClr val="FFFF00"/>
                </a:solidFill>
                <a:ea typeface="華康儷中黑(P)" panose="020B0500000000000000" pitchFamily="34" charset="-120"/>
                <a:cs typeface="華康中黑體" panose="020B0509000000000000" pitchFamily="49" charset="-120"/>
              </a:rPr>
              <a:t>好地裡</a:t>
            </a:r>
            <a:r>
              <a:rPr lang="zh-TW" altLang="en-US" sz="4000" dirty="0">
                <a:solidFill>
                  <a:schemeClr val="bg1"/>
                </a:solidFill>
                <a:ea typeface="華康儷中黑(P)" panose="020B0500000000000000" pitchFamily="34" charset="-120"/>
                <a:cs typeface="華康中黑體" panose="020B0509000000000000" pitchFamily="49" charset="-120"/>
              </a:rPr>
              <a:t>，就結了果實：有</a:t>
            </a:r>
            <a:r>
              <a:rPr lang="zh-TW" altLang="en-US" sz="4000" dirty="0">
                <a:solidFill>
                  <a:srgbClr val="00FF00"/>
                </a:solidFill>
                <a:ea typeface="華康儷中黑(P)" panose="020B0500000000000000" pitchFamily="34" charset="-120"/>
                <a:cs typeface="華康中黑體" panose="020B0509000000000000" pitchFamily="49" charset="-120"/>
              </a:rPr>
              <a:t>一百倍</a:t>
            </a:r>
            <a:r>
              <a:rPr lang="zh-TW" altLang="en-US" sz="4000" dirty="0">
                <a:solidFill>
                  <a:schemeClr val="bg1"/>
                </a:solidFill>
                <a:ea typeface="華康儷中黑(P)" panose="020B0500000000000000" pitchFamily="34" charset="-120"/>
                <a:cs typeface="華康中黑體" panose="020B0509000000000000" pitchFamily="49" charset="-120"/>
              </a:rPr>
              <a:t>的，有</a:t>
            </a:r>
            <a:r>
              <a:rPr lang="zh-TW" altLang="en-US" sz="4000" dirty="0">
                <a:solidFill>
                  <a:srgbClr val="00FF00"/>
                </a:solidFill>
                <a:ea typeface="華康儷中黑(P)" panose="020B0500000000000000" pitchFamily="34" charset="-120"/>
                <a:cs typeface="華康中黑體" panose="020B0509000000000000" pitchFamily="49" charset="-120"/>
              </a:rPr>
              <a:t>六十倍</a:t>
            </a:r>
            <a:r>
              <a:rPr lang="zh-TW" altLang="en-US" sz="4000" dirty="0">
                <a:solidFill>
                  <a:schemeClr val="bg1"/>
                </a:solidFill>
                <a:ea typeface="華康儷中黑(P)" panose="020B0500000000000000" pitchFamily="34" charset="-120"/>
                <a:cs typeface="華康中黑體" panose="020B0509000000000000" pitchFamily="49" charset="-120"/>
              </a:rPr>
              <a:t>的，有</a:t>
            </a:r>
            <a:r>
              <a:rPr lang="zh-TW" altLang="en-US" sz="4000" dirty="0">
                <a:solidFill>
                  <a:srgbClr val="00FF00"/>
                </a:solidFill>
                <a:ea typeface="華康儷中黑(P)" panose="020B0500000000000000" pitchFamily="34" charset="-120"/>
                <a:cs typeface="華康中黑體" panose="020B0509000000000000" pitchFamily="49" charset="-120"/>
              </a:rPr>
              <a:t>三十倍</a:t>
            </a:r>
            <a:r>
              <a:rPr lang="zh-TW" altLang="en-US" sz="4000" dirty="0">
                <a:solidFill>
                  <a:schemeClr val="bg1"/>
                </a:solidFill>
                <a:ea typeface="華康儷中黑(P)" panose="020B0500000000000000" pitchFamily="34" charset="-120"/>
                <a:cs typeface="華康中黑體" panose="020B0509000000000000" pitchFamily="49" charset="-120"/>
              </a:rPr>
              <a:t>的。有耳的，聽吧！」</a:t>
            </a:r>
            <a:r>
              <a:rPr lang="en-US" altLang="zh-TW" sz="3600" dirty="0">
                <a:solidFill>
                  <a:schemeClr val="bg1"/>
                </a:solidFill>
                <a:ea typeface="華康儷中黑(P)" panose="020B0500000000000000" pitchFamily="34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chemeClr val="bg1"/>
                </a:solidFill>
                <a:ea typeface="華康儷中黑(P)" panose="020B0500000000000000" pitchFamily="34" charset="-120"/>
                <a:cs typeface="華康中黑體" panose="020B0509000000000000" pitchFamily="49" charset="-120"/>
              </a:rPr>
              <a:t>基督的福音。</a:t>
            </a:r>
            <a:endParaRPr lang="en-US" altLang="zh-TW" sz="3600" dirty="0">
              <a:solidFill>
                <a:schemeClr val="bg1"/>
              </a:solidFill>
              <a:ea typeface="華康儷中黑(P)" panose="020B0500000000000000" pitchFamily="34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TW" sz="3600" dirty="0">
                <a:solidFill>
                  <a:srgbClr val="FFFF00"/>
                </a:solidFill>
                <a:ea typeface="華康儷中黑(P)" panose="020B0500000000000000" pitchFamily="34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rgbClr val="FFFF00"/>
                </a:solidFill>
                <a:ea typeface="華康儷中黑(P)" panose="020B0500000000000000" pitchFamily="34" charset="-120"/>
                <a:cs typeface="華康中黑體" panose="020B0509000000000000" pitchFamily="49" charset="-120"/>
              </a:rPr>
              <a:t>基督，我們讚美你！</a:t>
            </a:r>
            <a:endParaRPr lang="en-US" altLang="zh-TW" sz="3600" dirty="0">
              <a:solidFill>
                <a:srgbClr val="FFFF00"/>
              </a:solidFill>
              <a:ea typeface="華康儷中黑(P)" panose="020B0500000000000000" pitchFamily="34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19FEB8C0-C168-4044-9E15-76D12FE8C26D}"/>
              </a:ext>
            </a:extLst>
          </p:cNvPr>
          <p:cNvSpPr txBox="1"/>
          <p:nvPr/>
        </p:nvSpPr>
        <p:spPr>
          <a:xfrm>
            <a:off x="7668344" y="6237312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411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096" y="166687"/>
            <a:ext cx="9107488" cy="6691313"/>
          </a:xfrm>
        </p:spPr>
        <p:txBody>
          <a:bodyPr/>
          <a:lstStyle/>
          <a:p>
            <a:pPr lvl="0" algn="ctr" eaLnBrk="1" hangingPunct="1">
              <a:spcBef>
                <a:spcPct val="0"/>
              </a:spcBef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常年期第十五主日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2023 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7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16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ts val="1200"/>
              </a:spcBef>
              <a:spcAft>
                <a:spcPts val="3000"/>
              </a:spcAft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8800" dirty="0">
                <a:solidFill>
                  <a:schemeClr val="bg1"/>
                </a:solidFill>
                <a:ea typeface="華康粗黑體" panose="020B0709000000000000" pitchFamily="49" charset="-120"/>
              </a:rPr>
              <a:t>我們是土壤</a:t>
            </a:r>
            <a:endParaRPr lang="en-US" altLang="zh-TW" sz="8800" dirty="0">
              <a:solidFill>
                <a:schemeClr val="bg1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en-US" altLang="zh-TW" sz="4000" dirty="0">
                <a:solidFill>
                  <a:srgbClr val="00FF00"/>
                </a:solidFill>
                <a:ea typeface="華康粗黑體" panose="020B0709000000000000" pitchFamily="49" charset="-120"/>
              </a:rPr>
              <a:t>——</a:t>
            </a:r>
            <a:r>
              <a:rPr lang="zh-TW" altLang="en-US" sz="4000" dirty="0">
                <a:solidFill>
                  <a:srgbClr val="00FF00"/>
                </a:solidFill>
                <a:ea typeface="華康粗黑體" panose="020B0709000000000000" pitchFamily="49" charset="-120"/>
              </a:rPr>
              <a:t>橘生淮北則為枳</a:t>
            </a:r>
            <a:r>
              <a:rPr lang="en-US" altLang="zh-TW" sz="4000" dirty="0">
                <a:solidFill>
                  <a:srgbClr val="00FF00"/>
                </a:solidFill>
                <a:ea typeface="華康粗黑體" panose="020B0709000000000000" pitchFamily="49" charset="-120"/>
              </a:rPr>
              <a:t>——</a:t>
            </a:r>
          </a:p>
        </p:txBody>
      </p:sp>
    </p:spTree>
    <p:extLst>
      <p:ext uri="{BB962C8B-B14F-4D97-AF65-F5344CB8AC3E}">
        <p14:creationId xmlns:p14="http://schemas.microsoft.com/office/powerpoint/2010/main" val="795465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21E02188-DE9C-4BE3-9F99-017544B211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768752"/>
          </a:xfrm>
        </p:spPr>
        <p:txBody>
          <a:bodyPr/>
          <a:lstStyle/>
          <a:p>
            <a:pPr marL="360000" indent="-457200" algn="l">
              <a:spcAft>
                <a:spcPts val="1800"/>
              </a:spcAft>
            </a:pPr>
            <a:r>
              <a:rPr kumimoji="1" lang="zh-TW" altLang="en-US" sz="4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華康中黑體" panose="020B0509000000000000" pitchFamily="49" charset="-120"/>
              </a:rPr>
              <a:t>從我口中發出的言語</a:t>
            </a:r>
            <a:r>
              <a:rPr kumimoji="1" lang="en-US" altLang="zh-TW" sz="4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kumimoji="1" lang="zh-TW" altLang="en-US" sz="4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華康中黑體" panose="020B0509000000000000" pitchFamily="49" charset="-120"/>
              </a:rPr>
              <a:t>也不能空空地回到我這裡來</a:t>
            </a:r>
            <a:r>
              <a:rPr kumimoji="1" lang="en-US" altLang="zh-TW" sz="4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kumimoji="1" lang="zh-TW" altLang="en-US" sz="4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華康中黑體" panose="020B0509000000000000" pitchFamily="49" charset="-120"/>
              </a:rPr>
              <a:t>反之</a:t>
            </a:r>
            <a:r>
              <a:rPr kumimoji="1" lang="en-US" altLang="zh-TW" sz="4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kumimoji="1" lang="zh-TW" alt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華康中黑體" panose="020B0509000000000000" pitchFamily="49" charset="-120"/>
              </a:rPr>
              <a:t>它必實行我的旨意</a:t>
            </a:r>
            <a:r>
              <a:rPr kumimoji="1" lang="en-US" altLang="zh-TW" sz="4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kumimoji="1" lang="zh-TW" altLang="en-US" sz="4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華康中黑體" panose="020B0509000000000000" pitchFamily="49" charset="-120"/>
              </a:rPr>
              <a:t>完成我派遣它的使命</a:t>
            </a:r>
            <a:r>
              <a:rPr kumimoji="1" lang="en-US" altLang="zh-TW" sz="4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>
              <a:spcAft>
                <a:spcPts val="1800"/>
              </a:spcAft>
            </a:pPr>
            <a:r>
              <a:rPr lang="zh-TW" altLang="en-US" sz="4000" dirty="0">
                <a:solidFill>
                  <a:schemeClr val="bg1"/>
                </a:solidFill>
                <a:latin typeface="華康儷粗宋(P)" panose="02020700000000000000" pitchFamily="18" charset="-120"/>
                <a:ea typeface="華康儷粗宋(P)" panose="02020700000000000000" pitchFamily="18" charset="-120"/>
                <a:cs typeface="華康中黑體" panose="020B0509000000000000" pitchFamily="49" charset="-120"/>
              </a:rPr>
              <a:t>我們知道</a:t>
            </a:r>
            <a:r>
              <a:rPr lang="en-US" altLang="zh-TW" sz="4000" dirty="0">
                <a:solidFill>
                  <a:schemeClr val="bg1"/>
                </a:solidFill>
                <a:latin typeface="華康儷粗宋(P)" panose="02020700000000000000" pitchFamily="18" charset="-120"/>
                <a:ea typeface="華康儷粗宋(P)" panose="02020700000000000000" pitchFamily="18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粗宋(P)" panose="02020700000000000000" pitchFamily="18" charset="-120"/>
                <a:ea typeface="華康儷粗宋(P)" panose="02020700000000000000" pitchFamily="18" charset="-120"/>
                <a:cs typeface="華康中黑體" panose="020B0509000000000000" pitchFamily="49" charset="-120"/>
              </a:rPr>
              <a:t>直到現在</a:t>
            </a:r>
            <a:r>
              <a:rPr lang="en-US" altLang="zh-TW" sz="4000" dirty="0">
                <a:solidFill>
                  <a:schemeClr val="bg1"/>
                </a:solidFill>
                <a:latin typeface="華康儷粗宋(P)" panose="02020700000000000000" pitchFamily="18" charset="-120"/>
                <a:ea typeface="華康儷粗宋(P)" panose="02020700000000000000" pitchFamily="18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粗宋(P)" panose="02020700000000000000" pitchFamily="18" charset="-120"/>
                <a:ea typeface="華康儷粗宋(P)" panose="02020700000000000000" pitchFamily="18" charset="-120"/>
                <a:cs typeface="華康中黑體" panose="020B0509000000000000" pitchFamily="49" charset="-120"/>
              </a:rPr>
              <a:t>一切受造之物</a:t>
            </a:r>
            <a:r>
              <a:rPr lang="en-US" altLang="zh-TW" sz="4000" dirty="0">
                <a:solidFill>
                  <a:schemeClr val="bg1"/>
                </a:solidFill>
                <a:latin typeface="華康儷粗宋(P)" panose="02020700000000000000" pitchFamily="18" charset="-120"/>
                <a:ea typeface="華康儷粗宋(P)" panose="02020700000000000000" pitchFamily="18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粗宋(P)" panose="02020700000000000000" pitchFamily="18" charset="-120"/>
                <a:ea typeface="華康儷粗宋(P)" panose="02020700000000000000" pitchFamily="18" charset="-120"/>
                <a:cs typeface="華康中黑體" panose="020B0509000000000000" pitchFamily="49" charset="-120"/>
              </a:rPr>
              <a:t>都一同歎息</a:t>
            </a:r>
            <a:r>
              <a:rPr lang="en-US" altLang="zh-TW" sz="4000" dirty="0">
                <a:solidFill>
                  <a:schemeClr val="bg1"/>
                </a:solidFill>
                <a:latin typeface="華康儷粗宋(P)" panose="02020700000000000000" pitchFamily="18" charset="-120"/>
                <a:ea typeface="華康儷粗宋(P)" panose="02020700000000000000" pitchFamily="18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粗宋(P)" panose="02020700000000000000" pitchFamily="18" charset="-120"/>
                <a:ea typeface="華康儷粗宋(P)" panose="02020700000000000000" pitchFamily="18" charset="-120"/>
                <a:cs typeface="華康中黑體" panose="020B0509000000000000" pitchFamily="49" charset="-120"/>
              </a:rPr>
              <a:t>同受產痛</a:t>
            </a:r>
            <a:r>
              <a:rPr lang="en-US" altLang="zh-TW" sz="4000" dirty="0">
                <a:solidFill>
                  <a:schemeClr val="bg1"/>
                </a:solidFill>
                <a:latin typeface="華康儷粗宋(P)" panose="02020700000000000000" pitchFamily="18" charset="-120"/>
                <a:ea typeface="華康儷粗宋(P)" panose="02020700000000000000" pitchFamily="18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儷粗宋(P)" panose="02020700000000000000" pitchFamily="18" charset="-120"/>
                <a:ea typeface="華康儷粗宋(P)" panose="02020700000000000000" pitchFamily="18" charset="-120"/>
                <a:cs typeface="華康中黑體" panose="020B0509000000000000" pitchFamily="49" charset="-120"/>
              </a:rPr>
              <a:t>現時的</a:t>
            </a:r>
            <a:r>
              <a:rPr lang="zh-TW" altLang="en-US" sz="4000" dirty="0">
                <a:solidFill>
                  <a:srgbClr val="FFFF00"/>
                </a:solidFill>
                <a:latin typeface="華康儷粗宋(P)" panose="02020700000000000000" pitchFamily="18" charset="-120"/>
                <a:ea typeface="華康儷粗宋(P)" panose="02020700000000000000" pitchFamily="18" charset="-120"/>
                <a:cs typeface="華康中黑體" panose="020B0509000000000000" pitchFamily="49" charset="-120"/>
              </a:rPr>
              <a:t>苦楚</a:t>
            </a:r>
            <a:r>
              <a:rPr lang="en-US" altLang="zh-TW" sz="4000" dirty="0">
                <a:solidFill>
                  <a:schemeClr val="bg1"/>
                </a:solidFill>
                <a:latin typeface="華康儷粗宋(P)" panose="02020700000000000000" pitchFamily="18" charset="-120"/>
                <a:ea typeface="華康儷粗宋(P)" panose="02020700000000000000" pitchFamily="18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粗宋(P)" panose="02020700000000000000" pitchFamily="18" charset="-120"/>
                <a:ea typeface="華康儷粗宋(P)" panose="02020700000000000000" pitchFamily="18" charset="-120"/>
                <a:cs typeface="華康中黑體" panose="020B0509000000000000" pitchFamily="49" charset="-120"/>
              </a:rPr>
              <a:t>與將來在我們身上</a:t>
            </a:r>
            <a:r>
              <a:rPr lang="en-US" altLang="zh-TW" sz="4000" dirty="0">
                <a:solidFill>
                  <a:schemeClr val="bg1"/>
                </a:solidFill>
                <a:latin typeface="華康儷粗宋(P)" panose="02020700000000000000" pitchFamily="18" charset="-120"/>
                <a:ea typeface="華康儷粗宋(P)" panose="02020700000000000000" pitchFamily="18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粗宋(P)" panose="02020700000000000000" pitchFamily="18" charset="-120"/>
                <a:ea typeface="華康儷粗宋(P)" panose="02020700000000000000" pitchFamily="18" charset="-120"/>
                <a:cs typeface="華康中黑體" panose="020B0509000000000000" pitchFamily="49" charset="-120"/>
              </a:rPr>
              <a:t>要顯示的</a:t>
            </a:r>
            <a:r>
              <a:rPr lang="zh-TW" altLang="en-US" sz="4000" dirty="0">
                <a:solidFill>
                  <a:srgbClr val="FFFF00"/>
                </a:solidFill>
                <a:latin typeface="華康儷粗宋(P)" panose="02020700000000000000" pitchFamily="18" charset="-120"/>
                <a:ea typeface="華康儷粗宋(P)" panose="02020700000000000000" pitchFamily="18" charset="-120"/>
                <a:cs typeface="華康中黑體" panose="020B0509000000000000" pitchFamily="49" charset="-120"/>
              </a:rPr>
              <a:t>光榮</a:t>
            </a:r>
            <a:r>
              <a:rPr lang="en-US" altLang="zh-TW" sz="4000" dirty="0">
                <a:solidFill>
                  <a:schemeClr val="bg1"/>
                </a:solidFill>
                <a:latin typeface="華康儷粗宋(P)" panose="02020700000000000000" pitchFamily="18" charset="-120"/>
                <a:ea typeface="華康儷粗宋(P)" panose="02020700000000000000" pitchFamily="18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粗宋(P)" panose="02020700000000000000" pitchFamily="18" charset="-120"/>
                <a:ea typeface="華康儷粗宋(P)" panose="02020700000000000000" pitchFamily="18" charset="-120"/>
                <a:cs typeface="華康中黑體" panose="020B0509000000000000" pitchFamily="49" charset="-120"/>
              </a:rPr>
              <a:t>是</a:t>
            </a:r>
            <a:r>
              <a:rPr lang="zh-TW" altLang="en-US" sz="4000" dirty="0">
                <a:solidFill>
                  <a:srgbClr val="FFFF00"/>
                </a:solidFill>
                <a:latin typeface="華康儷粗宋(P)" panose="02020700000000000000" pitchFamily="18" charset="-120"/>
                <a:ea typeface="華康儷粗宋(P)" panose="02020700000000000000" pitchFamily="18" charset="-120"/>
                <a:cs typeface="華康中黑體" panose="020B0509000000000000" pitchFamily="49" charset="-120"/>
              </a:rPr>
              <a:t>不能較量</a:t>
            </a:r>
            <a:r>
              <a:rPr lang="zh-TW" altLang="en-US" sz="4000" dirty="0">
                <a:solidFill>
                  <a:schemeClr val="bg1"/>
                </a:solidFill>
                <a:latin typeface="華康儷粗宋(P)" panose="02020700000000000000" pitchFamily="18" charset="-120"/>
                <a:ea typeface="華康儷粗宋(P)" panose="02020700000000000000" pitchFamily="18" charset="-120"/>
                <a:cs typeface="華康中黑體" panose="020B0509000000000000" pitchFamily="49" charset="-120"/>
              </a:rPr>
              <a:t>的</a:t>
            </a:r>
            <a:r>
              <a:rPr lang="en-US" altLang="zh-TW" sz="4000" dirty="0">
                <a:solidFill>
                  <a:schemeClr val="bg1"/>
                </a:solidFill>
                <a:latin typeface="華康儷粗宋(P)" panose="02020700000000000000" pitchFamily="18" charset="-120"/>
                <a:ea typeface="華康儷粗宋(P)" panose="02020700000000000000" pitchFamily="18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>
              <a:spcAft>
                <a:spcPts val="1800"/>
              </a:spcAft>
            </a:pPr>
            <a:r>
              <a:rPr lang="zh-TW" altLang="en-US" sz="48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有的落在路旁</a:t>
            </a:r>
            <a:r>
              <a:rPr lang="en-US" altLang="zh-TW" sz="48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/</a:t>
            </a:r>
            <a:r>
              <a:rPr lang="zh-TW" altLang="en-US" sz="48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石頭地裡</a:t>
            </a:r>
            <a:r>
              <a:rPr lang="en-US" altLang="zh-TW" sz="48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/</a:t>
            </a:r>
            <a:r>
              <a:rPr lang="zh-TW" altLang="en-US" sz="48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荊棘中</a:t>
            </a:r>
            <a:r>
              <a:rPr lang="en-US" altLang="zh-TW" sz="48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/</a:t>
            </a:r>
            <a:r>
              <a:rPr lang="zh-TW" altLang="en-US" sz="48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好地裡</a:t>
            </a:r>
            <a:r>
              <a:rPr lang="en-US" altLang="zh-TW" sz="48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;</a:t>
            </a:r>
            <a:r>
              <a:rPr lang="zh-TW" altLang="en-US" sz="4800" dirty="0">
                <a:solidFill>
                  <a:srgbClr val="FFFF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一百倍</a:t>
            </a:r>
            <a:r>
              <a:rPr lang="en-US" altLang="zh-TW" sz="4800" dirty="0">
                <a:solidFill>
                  <a:srgbClr val="FFFF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; </a:t>
            </a:r>
            <a:r>
              <a:rPr lang="zh-TW" altLang="en-US" sz="4800" dirty="0">
                <a:solidFill>
                  <a:srgbClr val="FFFF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六十倍</a:t>
            </a:r>
            <a:r>
              <a:rPr lang="en-US" altLang="zh-TW" sz="4800" dirty="0">
                <a:solidFill>
                  <a:srgbClr val="FFFF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; </a:t>
            </a:r>
            <a:r>
              <a:rPr lang="zh-TW" altLang="en-US" sz="4800" dirty="0">
                <a:solidFill>
                  <a:srgbClr val="FFFF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三十倍</a:t>
            </a:r>
            <a:r>
              <a:rPr lang="en-US" altLang="zh-TW" sz="48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.</a:t>
            </a:r>
            <a:endParaRPr lang="zh-TW" altLang="en-US" sz="4800" dirty="0">
              <a:solidFill>
                <a:schemeClr val="bg1"/>
              </a:solidFill>
              <a:latin typeface="華康正顏楷體W7(P)" panose="03000700000000000000" pitchFamily="66" charset="-120"/>
              <a:ea typeface="華康正顏楷體W7(P)" panose="03000700000000000000" pitchFamily="66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685959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21E02188-DE9C-4BE3-9F99-017544B211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68752"/>
          </a:xfrm>
        </p:spPr>
        <p:txBody>
          <a:bodyPr/>
          <a:lstStyle/>
          <a:p>
            <a:pPr marL="360000" indent="-457200" algn="l">
              <a:lnSpc>
                <a:spcPts val="4000"/>
              </a:lnSpc>
              <a:spcAft>
                <a:spcPts val="600"/>
              </a:spcAft>
            </a:pPr>
            <a:r>
              <a:rPr kumimoji="1" lang="zh-TW" altLang="en-US" sz="3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從我口中發出的言語</a:t>
            </a:r>
            <a:r>
              <a:rPr kumimoji="1" lang="en-US" altLang="zh-TW" sz="3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kumimoji="1" lang="zh-TW" altLang="en-US" sz="3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也不能空空地回到我這裡來</a:t>
            </a:r>
            <a:r>
              <a:rPr kumimoji="1" lang="en-US" altLang="zh-TW" sz="3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;</a:t>
            </a:r>
            <a:r>
              <a:rPr kumimoji="1" lang="zh-TW" altLang="en-US" sz="3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反之</a:t>
            </a:r>
            <a:r>
              <a:rPr kumimoji="1" lang="en-US" altLang="zh-TW" sz="3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kumimoji="1" lang="zh-TW" alt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它必實行我的旨意</a:t>
            </a:r>
            <a:r>
              <a:rPr kumimoji="1" lang="en-US" altLang="zh-TW" sz="3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kumimoji="1" lang="zh-TW" altLang="en-US" sz="3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完成我派遣它的使命</a:t>
            </a:r>
            <a:r>
              <a:rPr kumimoji="1" lang="en-US" altLang="zh-TW" sz="3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>
              <a:spcAft>
                <a:spcPts val="600"/>
              </a:spcAft>
            </a:pPr>
            <a:r>
              <a:rPr kumimoji="1" lang="zh-TW" altLang="en-US" sz="4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華康中黑體" panose="020B0509000000000000" pitchFamily="49" charset="-120"/>
              </a:rPr>
              <a:t>天主的話</a:t>
            </a:r>
            <a:r>
              <a:rPr kumimoji="1" lang="en-US" altLang="zh-TW" sz="4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kumimoji="1" lang="zh-TW" alt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華康中黑體" panose="020B0509000000000000" pitchFamily="49" charset="-120"/>
              </a:rPr>
              <a:t>一定能開花結果嗎</a:t>
            </a:r>
            <a:r>
              <a:rPr kumimoji="1" lang="en-US" altLang="zh-TW" sz="40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kumimoji="1" lang="zh-TW" alt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r>
              <a:rPr kumimoji="1" lang="zh-TW" altLang="en-US" sz="4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華康中黑體" panose="020B0509000000000000" pitchFamily="49" charset="-120"/>
              </a:rPr>
              <a:t>事實</a:t>
            </a:r>
            <a:r>
              <a:rPr kumimoji="1" lang="en-US" altLang="zh-TW" sz="4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br>
              <a:rPr kumimoji="1" lang="en-US" altLang="zh-TW" sz="4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華康中黑體" panose="020B0509000000000000" pitchFamily="49" charset="-120"/>
              </a:rPr>
            </a:br>
            <a:r>
              <a:rPr kumimoji="1" lang="zh-TW" altLang="en-US" sz="4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華康中黑體" panose="020B0509000000000000" pitchFamily="49" charset="-120"/>
              </a:rPr>
              <a:t>你又如何對待天主的「話」</a:t>
            </a:r>
            <a:r>
              <a:rPr kumimoji="1" lang="en-US" altLang="zh-TW" sz="4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</a:p>
          <a:p>
            <a:pPr marL="360000" indent="-457200" algn="l">
              <a:spcAft>
                <a:spcPts val="600"/>
              </a:spcAft>
            </a:pP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latin typeface="Arial"/>
                <a:ea typeface="華康儷中黑" panose="020B0509000000000000" pitchFamily="49" charset="-120"/>
                <a:cs typeface="華康中黑體" panose="020B0509000000000000" pitchFamily="49" charset="-120"/>
              </a:rPr>
              <a:t>話的等級</a:t>
            </a:r>
            <a:r>
              <a:rPr lang="en-US" altLang="zh-TW" sz="4000" dirty="0">
                <a:solidFill>
                  <a:schemeClr val="bg1"/>
                </a:solidFill>
                <a:latin typeface="Arial"/>
                <a:ea typeface="華康儷中黑" panose="020B0509000000000000" pitchFamily="49" charset="-120"/>
                <a:cs typeface="華康中黑體" panose="020B0509000000000000" pitchFamily="49" charset="-120"/>
              </a:rPr>
              <a:t>:1.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latin typeface="Arial"/>
                <a:ea typeface="華康儷中黑" panose="020B0509000000000000" pitchFamily="49" charset="-120"/>
                <a:cs typeface="華康中黑體" panose="020B0509000000000000" pitchFamily="49" charset="-120"/>
              </a:rPr>
              <a:t>無靈</a:t>
            </a:r>
            <a:r>
              <a:rPr lang="zh-TW" altLang="en-US" sz="4000" dirty="0">
                <a:solidFill>
                  <a:schemeClr val="bg1"/>
                </a:solidFill>
                <a:latin typeface="Arial"/>
                <a:ea typeface="華康儷中黑" panose="020B0509000000000000" pitchFamily="49" charset="-120"/>
                <a:cs typeface="華康中黑體" panose="020B0509000000000000" pitchFamily="49" charset="-120"/>
              </a:rPr>
              <a:t>的話</a:t>
            </a:r>
            <a:r>
              <a:rPr lang="en-US" altLang="zh-TW" dirty="0">
                <a:solidFill>
                  <a:schemeClr val="bg1"/>
                </a:solidFill>
                <a:latin typeface="Arial"/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dirty="0">
                <a:solidFill>
                  <a:schemeClr val="bg1"/>
                </a:solidFill>
                <a:latin typeface="Arial"/>
                <a:ea typeface="華康儷中黑" panose="020B0509000000000000" pitchFamily="49" charset="-120"/>
                <a:cs typeface="華康中黑體" panose="020B0509000000000000" pitchFamily="49" charset="-120"/>
              </a:rPr>
              <a:t>鸚鵡能言</a:t>
            </a:r>
            <a:r>
              <a:rPr lang="en-US" altLang="zh-TW" dirty="0">
                <a:solidFill>
                  <a:schemeClr val="bg1"/>
                </a:solidFill>
                <a:latin typeface="Arial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dirty="0">
                <a:solidFill>
                  <a:schemeClr val="bg1"/>
                </a:solidFill>
                <a:latin typeface="Arial"/>
                <a:ea typeface="華康儷中黑" panose="020B0509000000000000" pitchFamily="49" charset="-120"/>
                <a:cs typeface="華康中黑體" panose="020B0509000000000000" pitchFamily="49" charset="-120"/>
              </a:rPr>
              <a:t>不離飛鳥</a:t>
            </a:r>
            <a:r>
              <a:rPr lang="en-US" altLang="zh-TW" dirty="0">
                <a:solidFill>
                  <a:schemeClr val="bg1"/>
                </a:solidFill>
                <a:latin typeface="Arial"/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  <a:r>
              <a:rPr lang="en-US" altLang="zh-TW" sz="4000" dirty="0">
                <a:solidFill>
                  <a:schemeClr val="bg1"/>
                </a:solidFill>
                <a:latin typeface="Arial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br>
              <a:rPr lang="en-US" altLang="zh-TW" sz="4000" dirty="0">
                <a:solidFill>
                  <a:schemeClr val="bg1"/>
                </a:solidFill>
                <a:latin typeface="Arial"/>
                <a:ea typeface="華康儷中黑" panose="020B0509000000000000" pitchFamily="49" charset="-120"/>
                <a:cs typeface="華康中黑體" panose="020B0509000000000000" pitchFamily="49" charset="-120"/>
              </a:rPr>
            </a:br>
            <a:r>
              <a:rPr lang="en-US" altLang="zh-TW" sz="4000" dirty="0">
                <a:solidFill>
                  <a:schemeClr val="bg1"/>
                </a:solidFill>
                <a:latin typeface="Arial"/>
                <a:ea typeface="華康儷中黑" panose="020B0509000000000000" pitchFamily="49" charset="-120"/>
                <a:cs typeface="華康中黑體" panose="020B0509000000000000" pitchFamily="49" charset="-120"/>
              </a:rPr>
              <a:t>2.</a:t>
            </a:r>
            <a:r>
              <a:rPr lang="zh-TW" altLang="en-US" sz="4000" dirty="0">
                <a:solidFill>
                  <a:schemeClr val="bg1"/>
                </a:solidFill>
                <a:latin typeface="Arial"/>
                <a:ea typeface="華康儷中黑" panose="020B0509000000000000" pitchFamily="49" charset="-120"/>
                <a:cs typeface="華康中黑體" panose="020B0509000000000000" pitchFamily="49" charset="-120"/>
              </a:rPr>
              <a:t>力行方有真知的話</a:t>
            </a:r>
            <a:r>
              <a:rPr lang="en-US" altLang="zh-TW" sz="4000" dirty="0">
                <a:solidFill>
                  <a:schemeClr val="bg1"/>
                </a:solidFill>
                <a:latin typeface="Arial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latin typeface="Arial"/>
                <a:ea typeface="華康儷中黑" panose="020B0509000000000000" pitchFamily="49" charset="-120"/>
                <a:cs typeface="華康中黑體" panose="020B0509000000000000" pitchFamily="49" charset="-120"/>
              </a:rPr>
              <a:t>真知卓見</a:t>
            </a:r>
            <a:r>
              <a:rPr lang="en-US" altLang="zh-TW" sz="4000" dirty="0">
                <a:solidFill>
                  <a:schemeClr val="bg1"/>
                </a:solidFill>
                <a:latin typeface="Arial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br>
              <a:rPr lang="en-US" altLang="zh-TW" sz="4000" dirty="0">
                <a:solidFill>
                  <a:schemeClr val="bg1"/>
                </a:solidFill>
                <a:latin typeface="Arial"/>
                <a:ea typeface="華康儷中黑" panose="020B0509000000000000" pitchFamily="49" charset="-120"/>
                <a:cs typeface="華康中黑體" panose="020B0509000000000000" pitchFamily="49" charset="-120"/>
              </a:rPr>
            </a:br>
            <a:r>
              <a:rPr lang="en-US" altLang="zh-TW" sz="4000" dirty="0">
                <a:solidFill>
                  <a:schemeClr val="bg1"/>
                </a:solidFill>
                <a:latin typeface="Arial"/>
                <a:ea typeface="華康儷中黑" panose="020B0509000000000000" pitchFamily="49" charset="-120"/>
                <a:cs typeface="華康中黑體" panose="020B0509000000000000" pitchFamily="49" charset="-120"/>
              </a:rPr>
              <a:t>3.</a:t>
            </a:r>
            <a:r>
              <a:rPr lang="zh-TW" altLang="en-US" sz="4000" dirty="0">
                <a:solidFill>
                  <a:schemeClr val="bg1"/>
                </a:solidFill>
                <a:latin typeface="Arial"/>
                <a:ea typeface="華康儷中黑" panose="020B0509000000000000" pitchFamily="49" charset="-120"/>
                <a:cs typeface="華康中黑體" panose="020B0509000000000000" pitchFamily="49" charset="-120"/>
              </a:rPr>
              <a:t>情話綿綿</a:t>
            </a:r>
            <a:r>
              <a:rPr lang="en-US" altLang="zh-TW" sz="4000" dirty="0">
                <a:solidFill>
                  <a:schemeClr val="bg1"/>
                </a:solidFill>
                <a:latin typeface="Arial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Arial"/>
                <a:ea typeface="華康儷中黑" panose="020B0509000000000000" pitchFamily="49" charset="-120"/>
                <a:cs typeface="華康中黑體" panose="020B0509000000000000" pitchFamily="49" charset="-120"/>
              </a:rPr>
              <a:t>導向山盟海誓</a:t>
            </a:r>
            <a:r>
              <a:rPr lang="en-US" altLang="zh-TW" sz="4000" dirty="0">
                <a:solidFill>
                  <a:schemeClr val="bg1"/>
                </a:solidFill>
                <a:latin typeface="Arial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latin typeface="Arial"/>
                <a:ea typeface="華康儷中黑" panose="020B0509000000000000" pitchFamily="49" charset="-120"/>
                <a:cs typeface="華康中黑體" panose="020B0509000000000000" pitchFamily="49" charset="-120"/>
              </a:rPr>
              <a:t>終身相守</a:t>
            </a:r>
            <a:r>
              <a:rPr lang="en-US" altLang="zh-TW" sz="4000" dirty="0">
                <a:solidFill>
                  <a:schemeClr val="bg1"/>
                </a:solidFill>
                <a:latin typeface="Arial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br>
              <a:rPr lang="en-US" altLang="zh-TW" sz="4000" dirty="0">
                <a:solidFill>
                  <a:schemeClr val="bg1"/>
                </a:solidFill>
                <a:latin typeface="Arial"/>
                <a:ea typeface="華康儷中黑" panose="020B0509000000000000" pitchFamily="49" charset="-120"/>
                <a:cs typeface="華康中黑體" panose="020B0509000000000000" pitchFamily="49" charset="-120"/>
              </a:rPr>
            </a:br>
            <a:r>
              <a:rPr lang="en-US" altLang="zh-TW" sz="4000" dirty="0">
                <a:solidFill>
                  <a:schemeClr val="bg1"/>
                </a:solidFill>
                <a:latin typeface="Arial"/>
                <a:ea typeface="華康儷中黑" panose="020B0509000000000000" pitchFamily="49" charset="-120"/>
                <a:cs typeface="華康中黑體" panose="020B0509000000000000" pitchFamily="49" charset="-120"/>
              </a:rPr>
              <a:t>4.</a:t>
            </a:r>
            <a:r>
              <a:rPr lang="zh-TW" altLang="en-US" sz="4000" dirty="0">
                <a:solidFill>
                  <a:schemeClr val="bg1"/>
                </a:solidFill>
                <a:highlight>
                  <a:srgbClr val="FF0000"/>
                </a:highlight>
                <a:latin typeface="Arial"/>
                <a:ea typeface="華康儷中黑" panose="020B0509000000000000" pitchFamily="49" charset="-120"/>
                <a:cs typeface="華康中黑體" panose="020B0509000000000000" pitchFamily="49" charset="-120"/>
              </a:rPr>
              <a:t>先意承志</a:t>
            </a:r>
            <a:r>
              <a:rPr lang="en-US" altLang="zh-TW" sz="4000" dirty="0">
                <a:solidFill>
                  <a:schemeClr val="bg1"/>
                </a:solidFill>
                <a:latin typeface="Arial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latin typeface="Arial"/>
                <a:ea typeface="華康儷中黑" panose="020B0509000000000000" pitchFamily="49" charset="-120"/>
                <a:cs typeface="華康中黑體" panose="020B0509000000000000" pitchFamily="49" charset="-120"/>
              </a:rPr>
              <a:t>孝子不待父母話</a:t>
            </a:r>
            <a:r>
              <a:rPr lang="en-US" altLang="zh-TW" sz="4000" dirty="0">
                <a:solidFill>
                  <a:schemeClr val="bg1"/>
                </a:solidFill>
                <a:latin typeface="Arial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Arial"/>
                <a:ea typeface="華康儷中黑" panose="020B0509000000000000" pitchFamily="49" charset="-120"/>
                <a:cs typeface="華康中黑體" panose="020B0509000000000000" pitchFamily="49" charset="-120"/>
              </a:rPr>
              <a:t>提前執行</a:t>
            </a:r>
            <a:r>
              <a:rPr lang="en-US" altLang="zh-TW" sz="4000" dirty="0">
                <a:solidFill>
                  <a:schemeClr val="bg1"/>
                </a:solidFill>
                <a:latin typeface="Arial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solidFill>
                  <a:schemeClr val="bg1"/>
                </a:solidFill>
                <a:latin typeface="Arial"/>
                <a:ea typeface="華康儷中黑" panose="020B0509000000000000" pitchFamily="49" charset="-120"/>
                <a:cs typeface="華康中黑體" panose="020B0509000000000000" pitchFamily="49" charset="-120"/>
              </a:rPr>
              <a:t>關係愈好</a:t>
            </a:r>
            <a:r>
              <a:rPr lang="en-US" altLang="zh-TW" sz="4000" dirty="0">
                <a:solidFill>
                  <a:schemeClr val="bg1"/>
                </a:solidFill>
                <a:latin typeface="Arial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Arial"/>
                <a:ea typeface="華康儷中黑" panose="020B0509000000000000" pitchFamily="49" charset="-120"/>
                <a:cs typeface="華康中黑體" panose="020B0509000000000000" pitchFamily="49" charset="-120"/>
              </a:rPr>
              <a:t>話愈有力</a:t>
            </a:r>
            <a:r>
              <a:rPr lang="en-US" altLang="zh-TW" sz="4000" dirty="0">
                <a:solidFill>
                  <a:schemeClr val="bg1"/>
                </a:solidFill>
                <a:latin typeface="Arial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600" dirty="0">
                <a:solidFill>
                  <a:schemeClr val="bg1"/>
                </a:solidFill>
                <a:latin typeface="Arial"/>
                <a:ea typeface="華康儷中黑" panose="020B0509000000000000" pitchFamily="49" charset="-120"/>
                <a:cs typeface="華康中黑體" panose="020B0509000000000000" pitchFamily="49" charset="-120"/>
              </a:rPr>
              <a:t>你和天主的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latin typeface="Arial"/>
                <a:ea typeface="華康儷中黑" panose="020B0509000000000000" pitchFamily="49" charset="-120"/>
                <a:cs typeface="華康中黑體" panose="020B0509000000000000" pitchFamily="49" charset="-120"/>
              </a:rPr>
              <a:t>關係怎樣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latin typeface="Arial"/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endParaRPr kumimoji="1" lang="en-US" altLang="zh-TW" sz="40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highlight>
                <a:srgbClr val="FFFF00"/>
              </a:highlight>
              <a:uLnTx/>
              <a:uFillTx/>
              <a:latin typeface="Arial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28564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5_預設簡報設計">
  <a:themeElements>
    <a:clrScheme name="1_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31585</TotalTime>
  <Words>1773</Words>
  <Application>Microsoft Office PowerPoint</Application>
  <PresentationFormat>如螢幕大小 (4:3)</PresentationFormat>
  <Paragraphs>87</Paragraphs>
  <Slides>21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13</vt:i4>
      </vt:variant>
      <vt:variant>
        <vt:lpstr>佈景主題</vt:lpstr>
      </vt:variant>
      <vt:variant>
        <vt:i4>3</vt:i4>
      </vt:variant>
      <vt:variant>
        <vt:lpstr>投影片標題</vt:lpstr>
      </vt:variant>
      <vt:variant>
        <vt:i4>21</vt:i4>
      </vt:variant>
    </vt:vector>
  </HeadingPairs>
  <TitlesOfParts>
    <vt:vector size="37" baseType="lpstr">
      <vt:lpstr>Arial Unicode MS</vt:lpstr>
      <vt:lpstr>華康中黑體</vt:lpstr>
      <vt:lpstr>華康中黑體(P)</vt:lpstr>
      <vt:lpstr>華康正顏楷體W7</vt:lpstr>
      <vt:lpstr>華康正顏楷體W7(P)</vt:lpstr>
      <vt:lpstr>華康粗黑體</vt:lpstr>
      <vt:lpstr>華康儷中黑</vt:lpstr>
      <vt:lpstr>華康儷中黑(P)</vt:lpstr>
      <vt:lpstr>華康儷粗宋(P)</vt:lpstr>
      <vt:lpstr>新細明體</vt:lpstr>
      <vt:lpstr>Arial</vt:lpstr>
      <vt:lpstr>Calibri</vt:lpstr>
      <vt:lpstr>Wingdings</vt:lpstr>
      <vt:lpstr>預設簡報設計</vt:lpstr>
      <vt:lpstr>3_預設簡報設計</vt:lpstr>
      <vt:lpstr>15_預設簡報設計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user</cp:lastModifiedBy>
  <cp:revision>1723</cp:revision>
  <dcterms:created xsi:type="dcterms:W3CDTF">2006-09-26T01:05:23Z</dcterms:created>
  <dcterms:modified xsi:type="dcterms:W3CDTF">2023-07-10T10:29:24Z</dcterms:modified>
</cp:coreProperties>
</file>