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82" r:id="rId3"/>
    <p:sldMasterId id="2147489794" r:id="rId4"/>
  </p:sldMasterIdLst>
  <p:notesMasterIdLst>
    <p:notesMasterId r:id="rId34"/>
  </p:notesMasterIdLst>
  <p:handoutMasterIdLst>
    <p:handoutMasterId r:id="rId35"/>
  </p:handoutMasterIdLst>
  <p:sldIdLst>
    <p:sldId id="1565" r:id="rId5"/>
    <p:sldId id="1050" r:id="rId6"/>
    <p:sldId id="1566" r:id="rId7"/>
    <p:sldId id="1370" r:id="rId8"/>
    <p:sldId id="1411" r:id="rId9"/>
    <p:sldId id="1054" r:id="rId10"/>
    <p:sldId id="1567" r:id="rId11"/>
    <p:sldId id="1593" r:id="rId12"/>
    <p:sldId id="1564" r:id="rId13"/>
    <p:sldId id="1594" r:id="rId14"/>
    <p:sldId id="1592" r:id="rId15"/>
    <p:sldId id="272" r:id="rId16"/>
    <p:sldId id="276" r:id="rId17"/>
    <p:sldId id="278" r:id="rId18"/>
    <p:sldId id="279" r:id="rId19"/>
    <p:sldId id="1573" r:id="rId20"/>
    <p:sldId id="1574" r:id="rId21"/>
    <p:sldId id="1581" r:id="rId22"/>
    <p:sldId id="1582" r:id="rId23"/>
    <p:sldId id="1583" r:id="rId24"/>
    <p:sldId id="1585" r:id="rId25"/>
    <p:sldId id="1586" r:id="rId26"/>
    <p:sldId id="1587" r:id="rId27"/>
    <p:sldId id="2402" r:id="rId28"/>
    <p:sldId id="2405" r:id="rId29"/>
    <p:sldId id="2403" r:id="rId30"/>
    <p:sldId id="2406" r:id="rId31"/>
    <p:sldId id="2404" r:id="rId32"/>
    <p:sldId id="1045" r:id="rId3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9900CC"/>
    <a:srgbClr val="FFFFFF"/>
    <a:srgbClr val="FF99FF"/>
    <a:srgbClr val="FFCCFF"/>
    <a:srgbClr val="FF00FF"/>
    <a:srgbClr val="99FF99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603" autoAdjust="0"/>
    <p:restoredTop sz="94677" autoAdjust="0"/>
  </p:normalViewPr>
  <p:slideViewPr>
    <p:cSldViewPr>
      <p:cViewPr varScale="1">
        <p:scale>
          <a:sx n="59" d="100"/>
          <a:sy n="59" d="100"/>
        </p:scale>
        <p:origin x="13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7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07500E-9E93-406D-9A9E-FECDEBDB3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FDCF-D9B5-4B83-9845-36FAA93A59B5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88E008-E1D8-4B09-92D5-32BCDE07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666744-453A-47E6-BEA9-A66DC5A2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0C773-E12C-48B8-AF6D-426AEFC82A0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839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42865F-7A8C-4F33-B8B5-D2C02B2E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02174-7A6F-4BA9-9D43-21CD76810B90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97F401-4366-423A-8963-890E0EF8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A10DA2-18CC-47EC-91D0-CAEE14CB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8A4DC-A596-45DD-9757-96887D747D6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461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12DDA6-72BB-4D71-B9A0-32FBE964E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0E64B-F0F4-401A-8D3C-2AD90BB6F24E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380E81-9562-4FED-9E36-9399E23C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F4855C-E9DD-4190-86DC-0D2EE177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E3F6C-B8FF-46ED-AEF3-5435670B1F2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109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3098453-C147-4467-AB69-5888F366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7AF5-6526-4E24-BD05-16EF95E206F6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E976540-D3F4-4FC2-A9C9-0A5E91A19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4167BB5-A03A-4C78-9B59-E376EFF3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1DC71-9593-45F0-BF36-7F0595F390C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7792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40F2FB6B-C8FC-4711-B99C-D45D3EC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38D04-A60F-42F2-8E11-FCDD969F30AC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67C8A6F0-C804-4335-A6EE-5D47CC55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ACC2A322-E795-4200-879C-85DD81FF4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02C2-ABD8-4FD6-A5D5-B7FCD548D95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71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CC9D869B-0BCC-48E3-8E69-8A14EFFCA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C9B21-D7D0-4A30-8F13-189D03CA2D80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2EC02D4-7D9D-4586-A008-5BE64938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44B60C41-FE3A-47D4-ABBE-BEE89C97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2DA2D-644A-4F36-BE6C-955C82FA06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501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E2F498B1-BF83-4F4B-9013-F300C93E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2F703-DA22-46CE-8B33-E3AF5C94F858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C63549A1-F3FD-4754-811B-5EE174D7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6831939-891A-4761-9795-9BEC4FFE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9A2B3-903E-42C9-95CD-23452A902A4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9400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B39B57A-4168-4027-A194-B40077F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67482-F295-4C33-A9C6-01D31C258D5F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407F99B-1217-48C0-8B35-207CFA0C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DDA38BE-2500-4F89-BA2C-E49C61E8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7B18D-B0DB-4045-8E7F-4ED8B4D4EFA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5722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2BFBDA7-35E9-4555-8880-E99D8AEE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4582-D7FB-4490-8638-2F8136D1CF36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FF678BC-8CF0-4FB7-A9A2-3BA1599F4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9855CF6-7AF0-42C3-9FF3-24738AA4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0236F-E3DC-4587-A729-395B3440BFB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053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4A72DE-9F3A-4CE2-9DCC-51EBA8E0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10E1E-B249-4F00-A6B5-4F6A15FED448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8B746-F68A-4A54-87CE-227552A4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533112-2D9E-447A-9CA1-27257FC0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7EB6-E028-415B-87A3-8BE9FAD9E50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2787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51AE0B-ED05-45DC-A69C-0925D573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7AA9E-E13D-4C14-93C3-721954CAA3A4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09AD36-1F58-4856-AEA1-63EC66C7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9C8DA1-C845-4CB0-9387-CFA43F31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74A5A-0A60-48AD-AEF6-09DFD3E2DA3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4256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1697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34198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5361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57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4236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793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9687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5492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98261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5790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60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A3C25985-9EB5-4C58-B920-C32D54962C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ECB66C81-1AA0-4D23-B8CB-D7651530C6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04144E-B6C1-4CC3-B495-967E9EB1B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6855319-971C-474A-9561-5D3D8F30DBF4}" type="datetimeFigureOut">
              <a:rPr lang="zh-TW" altLang="en-US"/>
              <a:pPr>
                <a:defRPr/>
              </a:pPr>
              <a:t>2025/6/16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4655E9-81CC-4380-B8C4-FFD927514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94C608-C449-4A30-94AE-E782C5E05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401BF39-B1DE-4C44-B174-4DBDF04C421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7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83" r:id="rId1"/>
    <p:sldLayoutId id="2147489784" r:id="rId2"/>
    <p:sldLayoutId id="2147489785" r:id="rId3"/>
    <p:sldLayoutId id="2147489786" r:id="rId4"/>
    <p:sldLayoutId id="2147489787" r:id="rId5"/>
    <p:sldLayoutId id="2147489788" r:id="rId6"/>
    <p:sldLayoutId id="2147489789" r:id="rId7"/>
    <p:sldLayoutId id="2147489790" r:id="rId8"/>
    <p:sldLayoutId id="2147489791" r:id="rId9"/>
    <p:sldLayoutId id="2147489792" r:id="rId10"/>
    <p:sldLayoutId id="2147489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ECF9-4E06-4D6B-8041-5D06482547BB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1191F-DA6B-4023-A38B-A137CC6D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6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95" r:id="rId1"/>
    <p:sldLayoutId id="2147489796" r:id="rId2"/>
    <p:sldLayoutId id="2147489797" r:id="rId3"/>
    <p:sldLayoutId id="2147489798" r:id="rId4"/>
    <p:sldLayoutId id="2147489799" r:id="rId5"/>
    <p:sldLayoutId id="2147489800" r:id="rId6"/>
    <p:sldLayoutId id="2147489801" r:id="rId7"/>
    <p:sldLayoutId id="2147489802" r:id="rId8"/>
    <p:sldLayoutId id="2147489803" r:id="rId9"/>
    <p:sldLayoutId id="2147489804" r:id="rId10"/>
    <p:sldLayoutId id="21474898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常年期第十四主日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 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公教教研中心週年大會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6600"/>
              </a:lnSpc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12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莊稼多</a:t>
            </a:r>
            <a:r>
              <a:rPr lang="en-US" altLang="zh-TW" sz="1600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6000" i="1" dirty="0">
                <a:solidFill>
                  <a:srgbClr val="00FF00"/>
                </a:solidFill>
                <a:ea typeface="華康儷中黑" panose="020B0509000000000000" pitchFamily="49" charset="-120"/>
              </a:rPr>
              <a:t>合格的 </a:t>
            </a:r>
            <a:r>
              <a:rPr lang="zh-TW" altLang="en-US" sz="8000" dirty="0">
                <a:solidFill>
                  <a:srgbClr val="00FF00"/>
                </a:solidFill>
                <a:ea typeface="華康儷中黑" panose="020B0509000000000000" pitchFamily="49" charset="-120"/>
              </a:rPr>
              <a:t>工人少</a:t>
            </a:r>
            <a:endParaRPr lang="en-US" altLang="zh-TW" sz="8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91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就如人怎樣受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母親的撫慰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我也要怎樣撫慰你們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如此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你們能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從她充滿安慰的懷裡吃奶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而得到飽飫</a:t>
            </a:r>
            <a:r>
              <a:rPr lang="en-US" altLang="zh-TW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TW" i="1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i="1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天人合一</a:t>
            </a:r>
            <a:r>
              <a:rPr lang="en-US" altLang="zh-TW" i="1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i="1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愛的孕育</a:t>
            </a:r>
            <a:r>
              <a:rPr lang="en-US" altLang="zh-TW" i="1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我只以我們主耶穌基督的十字架來誇耀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割損或不割損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都算不得什麼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要緊的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r>
              <a:rPr lang="zh-TW" altLang="en-US" sz="36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新受造的人</a:t>
            </a:r>
            <a:r>
              <a:rPr lang="en-US" altLang="zh-TW" sz="40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TW" sz="2800" i="1" spc="-15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i="1" spc="-15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人比一切重要  </a:t>
            </a:r>
            <a:r>
              <a:rPr lang="en-US" altLang="zh-TW" dirty="0" err="1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salus</a:t>
            </a:r>
            <a:r>
              <a:rPr lang="en-US" altLang="zh-TW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dirty="0" err="1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animarum</a:t>
            </a:r>
            <a:r>
              <a:rPr lang="en-US" altLang="zh-TW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summa lex</a:t>
            </a:r>
            <a:r>
              <a:rPr lang="en-US" altLang="zh-TW" sz="2800" i="1" spc="-15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n-US" altLang="zh-TW" sz="2800" i="1" spc="-15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2800" i="1" spc="-15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zh-TW" altLang="en-US" spc="-15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以主為基成就新人新事   以人為本共享萬世萬年</a:t>
            </a:r>
            <a:endParaRPr lang="en-US" altLang="zh-TW" spc="-150" dirty="0">
              <a:solidFill>
                <a:srgbClr val="00FF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莊稼多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而工人少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你們去吧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看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我派遣你們猶如羔羊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往狼群中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</a:t>
            </a: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不要帶錢囊</a:t>
            </a:r>
            <a: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不要帶口袋</a:t>
            </a:r>
            <a: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也不要帶鞋</a:t>
            </a:r>
            <a:r>
              <a:rPr lang="en-US" altLang="zh-TW" sz="3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</a:t>
            </a:r>
            <a:r>
              <a:rPr lang="en-US" altLang="zh-TW" i="1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i="1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只靠福音本身力量</a:t>
            </a:r>
            <a:r>
              <a:rPr lang="en-US" altLang="zh-TW" i="1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925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  <p:sp>
        <p:nvSpPr>
          <p:cNvPr id="2" name="等腰三角形 1">
            <a:extLst>
              <a:ext uri="{FF2B5EF4-FFF2-40B4-BE49-F238E27FC236}">
                <a16:creationId xmlns:a16="http://schemas.microsoft.com/office/drawing/2014/main" id="{95AF1DEA-8473-4C86-9FE5-61C63BA6C5F6}"/>
              </a:ext>
            </a:extLst>
          </p:cNvPr>
          <p:cNvSpPr/>
          <p:nvPr/>
        </p:nvSpPr>
        <p:spPr>
          <a:xfrm>
            <a:off x="3102023" y="1340768"/>
            <a:ext cx="2952328" cy="1728192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39BE989-2815-4676-9FFC-5F6220B0DA1B}"/>
              </a:ext>
            </a:extLst>
          </p:cNvPr>
          <p:cNvSpPr/>
          <p:nvPr/>
        </p:nvSpPr>
        <p:spPr>
          <a:xfrm>
            <a:off x="2699792" y="260648"/>
            <a:ext cx="38884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福傳內容</a:t>
            </a:r>
            <a:r>
              <a:rPr lang="zh-TW" altLang="en-US" sz="32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博大</a:t>
            </a:r>
            <a:r>
              <a:rPr lang="en-US" altLang="zh-TW" sz="32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32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高</a:t>
            </a:r>
            <a:endParaRPr lang="en-US" altLang="zh-TW" sz="3200" spc="-150" dirty="0">
              <a:solidFill>
                <a:srgbClr val="9900CC"/>
              </a:solidFill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algn="ctr">
              <a:lnSpc>
                <a:spcPts val="2800"/>
              </a:lnSpc>
            </a:pP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天國</a:t>
            </a:r>
            <a:r>
              <a:rPr lang="en-US" altLang="zh-TW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大同</a:t>
            </a:r>
            <a:r>
              <a:rPr lang="en-US" altLang="zh-TW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地球</a:t>
            </a:r>
            <a:r>
              <a:rPr lang="en-US" altLang="zh-TW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人類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 </a:t>
            </a:r>
            <a:endParaRPr lang="zh-TW" altLang="en-US" sz="2800" dirty="0">
              <a:solidFill>
                <a:srgbClr val="FF0000"/>
              </a:solidFill>
              <a:highlight>
                <a:srgbClr val="FFFF00"/>
              </a:highlight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69526AD-DD77-43DD-AABB-32D1AB8BE775}"/>
              </a:ext>
            </a:extLst>
          </p:cNvPr>
          <p:cNvSpPr/>
          <p:nvPr/>
        </p:nvSpPr>
        <p:spPr>
          <a:xfrm>
            <a:off x="5902220" y="2780928"/>
            <a:ext cx="3062268" cy="1338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8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技能</a:t>
            </a:r>
            <a:r>
              <a:rPr lang="zh-TW" altLang="en-US" sz="28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工具</a:t>
            </a:r>
            <a:r>
              <a:rPr lang="en-US" altLang="zh-TW" sz="28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表達力</a:t>
            </a:r>
            <a:endParaRPr lang="en-US" altLang="zh-TW" sz="2800" spc="-150" dirty="0">
              <a:solidFill>
                <a:srgbClr val="9900CC"/>
              </a:solidFill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越講越識講</a:t>
            </a:r>
            <a:endParaRPr lang="en-US" altLang="zh-TW" sz="2800" dirty="0">
              <a:solidFill>
                <a:srgbClr val="0000FF"/>
              </a:solidFill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spc="-15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越做越就手</a:t>
            </a:r>
            <a:r>
              <a:rPr lang="en-US" altLang="zh-TW" sz="2400" spc="-3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spc="-3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勞者多能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B49EA5C-E4FB-4491-934B-CA41C552EF82}"/>
              </a:ext>
            </a:extLst>
          </p:cNvPr>
          <p:cNvSpPr/>
          <p:nvPr/>
        </p:nvSpPr>
        <p:spPr>
          <a:xfrm>
            <a:off x="395537" y="2780928"/>
            <a:ext cx="284624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800"/>
              </a:lnSpc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態度</a:t>
            </a:r>
            <a:r>
              <a:rPr lang="zh-TW" altLang="en-US" sz="28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熱愛福傳</a:t>
            </a:r>
            <a:endParaRPr lang="en-US" altLang="zh-TW" sz="2800" spc="-150" dirty="0">
              <a:solidFill>
                <a:srgbClr val="9900CC"/>
              </a:solidFill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algn="ctr">
              <a:lnSpc>
                <a:spcPts val="2200"/>
              </a:lnSpc>
              <a:spcAft>
                <a:spcPts val="600"/>
              </a:spcAft>
            </a:pPr>
            <a:r>
              <a:rPr lang="zh-TW" altLang="en-US" sz="2600" spc="-15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保祿</a:t>
            </a:r>
            <a:r>
              <a:rPr lang="en-US" altLang="zh-TW" sz="2600" spc="-15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:</a:t>
            </a:r>
            <a:r>
              <a:rPr lang="zh-TW" altLang="en-US" sz="2600" spc="-15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不傳福音有禍</a:t>
            </a:r>
            <a:r>
              <a:rPr lang="en-US" altLang="zh-TW" sz="2600" spc="-15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 </a:t>
            </a:r>
          </a:p>
          <a:p>
            <a:pPr algn="ctr">
              <a:lnSpc>
                <a:spcPts val="2200"/>
              </a:lnSpc>
            </a:pPr>
            <a:r>
              <a:rPr lang="zh-TW" altLang="en-US" sz="26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伊尹</a:t>
            </a:r>
            <a:r>
              <a:rPr lang="en-US" altLang="zh-TW" sz="26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:</a:t>
            </a:r>
            <a:r>
              <a:rPr lang="zh-TW" altLang="en-US" sz="2600" spc="-150" dirty="0">
                <a:solidFill>
                  <a:srgbClr val="9900CC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聖之任者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3097B60-1191-43D6-8E19-4FCEF6EEE0E3}"/>
              </a:ext>
            </a:extLst>
          </p:cNvPr>
          <p:cNvSpPr txBox="1"/>
          <p:nvPr/>
        </p:nvSpPr>
        <p:spPr>
          <a:xfrm>
            <a:off x="153955" y="4365104"/>
            <a:ext cx="8820472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伊尹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: 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天之生斯民也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使</a:t>
            </a:r>
            <a:r>
              <a:rPr lang="zh-TW" altLang="en-US" sz="32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先知覺後知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使先覺覺後覺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予</a:t>
            </a:r>
            <a:r>
              <a:rPr lang="en-US" altLang="zh-TW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天民之先覺者也</a:t>
            </a:r>
            <a:r>
              <a:rPr lang="en-US" altLang="zh-TW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予將以此道覺此民也</a:t>
            </a:r>
            <a:endParaRPr lang="en-US" altLang="zh-TW" sz="3200" i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思天下之民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匹夫匹婦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有不與被堯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舜之澤者</a:t>
            </a:r>
            <a:endParaRPr lang="en-US" altLang="zh-TW" sz="3200" i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zh-TW" altLang="en-US" sz="32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若己推而內之溝中</a:t>
            </a:r>
            <a:r>
              <a:rPr lang="en-US" altLang="zh-TW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其</a:t>
            </a:r>
            <a:r>
              <a:rPr lang="zh-TW" altLang="en-US" sz="320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自任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以天下之重也</a:t>
            </a:r>
            <a:r>
              <a:rPr lang="en-US" altLang="zh-TW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zh-TW" altLang="en-US" sz="2400" dirty="0">
              <a:solidFill>
                <a:srgbClr val="00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  <a:cs typeface="Calibri" panose="020F0502020204030204" pitchFamily="34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8EC8EF8-6607-4D15-93F9-7FB8B8002128}"/>
              </a:ext>
            </a:extLst>
          </p:cNvPr>
          <p:cNvSpPr txBox="1"/>
          <p:nvPr/>
        </p:nvSpPr>
        <p:spPr>
          <a:xfrm>
            <a:off x="3668148" y="2102479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三者兼備方能福傳</a:t>
            </a:r>
          </a:p>
        </p:txBody>
      </p:sp>
    </p:spTree>
    <p:extLst>
      <p:ext uri="{BB962C8B-B14F-4D97-AF65-F5344CB8AC3E}">
        <p14:creationId xmlns:p14="http://schemas.microsoft.com/office/powerpoint/2010/main" val="139877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20EEC7DE-1357-4DD4-AF5E-BFCB0DA37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347" y="1683544"/>
            <a:ext cx="134075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大同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三同</a:t>
            </a: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9FD2360B-430B-4B88-BA25-A989163721E3}"/>
              </a:ext>
            </a:extLst>
          </p:cNvPr>
          <p:cNvSpPr/>
          <p:nvPr/>
        </p:nvSpPr>
        <p:spPr>
          <a:xfrm>
            <a:off x="205141" y="2840038"/>
            <a:ext cx="2593975" cy="260508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AA225BE9-72A9-4992-B8B2-804E29030649}"/>
              </a:ext>
            </a:extLst>
          </p:cNvPr>
          <p:cNvSpPr/>
          <p:nvPr/>
        </p:nvSpPr>
        <p:spPr>
          <a:xfrm>
            <a:off x="1116984" y="2840038"/>
            <a:ext cx="2446337" cy="26050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A9226360-02CF-43D1-B3B2-0AE3A1FCD728}"/>
              </a:ext>
            </a:extLst>
          </p:cNvPr>
          <p:cNvSpPr/>
          <p:nvPr/>
        </p:nvSpPr>
        <p:spPr>
          <a:xfrm>
            <a:off x="636941" y="2276475"/>
            <a:ext cx="2620963" cy="26019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1" name="文字方塊 18">
            <a:extLst>
              <a:ext uri="{FF2B5EF4-FFF2-40B4-BE49-F238E27FC236}">
                <a16:creationId xmlns:a16="http://schemas.microsoft.com/office/drawing/2014/main" id="{F91DC952-7F3E-44F3-989E-09A8B0DE2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309" y="781348"/>
            <a:ext cx="1552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民主政制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</a:p>
        </p:txBody>
      </p:sp>
      <p:sp>
        <p:nvSpPr>
          <p:cNvPr id="32" name="文字方塊 19">
            <a:extLst>
              <a:ext uri="{FF2B5EF4-FFF2-40B4-BE49-F238E27FC236}">
                <a16:creationId xmlns:a16="http://schemas.microsoft.com/office/drawing/2014/main" id="{70775005-D075-4000-B0AB-966D762A4E63}"/>
              </a:ext>
            </a:extLst>
          </p:cNvPr>
          <p:cNvSpPr txBox="1">
            <a:spLocks noChangeArrowheads="1"/>
          </p:cNvSpPr>
          <p:nvPr/>
        </p:nvSpPr>
        <p:spPr bwMode="auto">
          <a:xfrm rot="1529689">
            <a:off x="5386980" y="2064462"/>
            <a:ext cx="714375" cy="1451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神權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君主</a:t>
            </a:r>
          </a:p>
        </p:txBody>
      </p:sp>
      <p:sp>
        <p:nvSpPr>
          <p:cNvPr id="33" name="文字方塊 20">
            <a:extLst>
              <a:ext uri="{FF2B5EF4-FFF2-40B4-BE49-F238E27FC236}">
                <a16:creationId xmlns:a16="http://schemas.microsoft.com/office/drawing/2014/main" id="{2CDDE9D9-8777-487F-A6CE-DD1830FB2AA4}"/>
              </a:ext>
            </a:extLst>
          </p:cNvPr>
          <p:cNvSpPr txBox="1">
            <a:spLocks noChangeArrowheads="1"/>
          </p:cNvSpPr>
          <p:nvPr/>
        </p:nvSpPr>
        <p:spPr bwMode="auto">
          <a:xfrm rot="20126288">
            <a:off x="3291322" y="2084683"/>
            <a:ext cx="714375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少數統治</a:t>
            </a: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D043F878-9775-4DDB-9F01-5796025D7A1A}"/>
              </a:ext>
            </a:extLst>
          </p:cNvPr>
          <p:cNvSpPr/>
          <p:nvPr/>
        </p:nvSpPr>
        <p:spPr>
          <a:xfrm>
            <a:off x="3199441" y="1323643"/>
            <a:ext cx="2286000" cy="228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96E2617D-F638-4986-8F00-B0DE65F6CF73}"/>
              </a:ext>
            </a:extLst>
          </p:cNvPr>
          <p:cNvSpPr/>
          <p:nvPr/>
        </p:nvSpPr>
        <p:spPr>
          <a:xfrm>
            <a:off x="3972553" y="1323643"/>
            <a:ext cx="2286000" cy="228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C42B0415-787A-4CA0-8D9E-F5D1AFBFD2CA}"/>
              </a:ext>
            </a:extLst>
          </p:cNvPr>
          <p:cNvSpPr/>
          <p:nvPr/>
        </p:nvSpPr>
        <p:spPr>
          <a:xfrm>
            <a:off x="3531228" y="617206"/>
            <a:ext cx="2286000" cy="228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442B97BA-D02C-4570-9D20-005344BB1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03" y="3379435"/>
            <a:ext cx="1728788" cy="127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世界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大同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0B203AC-757F-4A0A-B236-B92B9414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320" y="1409125"/>
            <a:ext cx="5989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BCF4A0F-98B9-45E5-BDEE-B4F57924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708" y="1534028"/>
            <a:ext cx="434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7EA0B31-96B8-43CE-91CE-75CCF2E5E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566" y="2368550"/>
            <a:ext cx="1268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天主教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B2B2A30-6BBF-4711-9559-81A2BB1CFC85}"/>
              </a:ext>
            </a:extLst>
          </p:cNvPr>
          <p:cNvSpPr txBox="1">
            <a:spLocks noChangeArrowheads="1"/>
          </p:cNvSpPr>
          <p:nvPr/>
        </p:nvSpPr>
        <p:spPr bwMode="auto">
          <a:xfrm rot="20136847">
            <a:off x="434537" y="3871101"/>
            <a:ext cx="55399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無神主義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BC2B74DF-D23E-4F4C-8D57-A7ED0F1DCF15}"/>
              </a:ext>
            </a:extLst>
          </p:cNvPr>
          <p:cNvSpPr txBox="1">
            <a:spLocks noChangeArrowheads="1"/>
          </p:cNvSpPr>
          <p:nvPr/>
        </p:nvSpPr>
        <p:spPr bwMode="auto">
          <a:xfrm rot="1930736">
            <a:off x="2772129" y="4057650"/>
            <a:ext cx="554037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其它宗教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45D6AE1-7F34-4F59-A6E3-7BAC8993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347" y="3459481"/>
            <a:ext cx="13407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大同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三同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4" name="文字方塊 19">
            <a:extLst>
              <a:ext uri="{FF2B5EF4-FFF2-40B4-BE49-F238E27FC236}">
                <a16:creationId xmlns:a16="http://schemas.microsoft.com/office/drawing/2014/main" id="{C98820EF-1ABA-47D7-926B-64791636A3DE}"/>
              </a:ext>
            </a:extLst>
          </p:cNvPr>
          <p:cNvSpPr txBox="1">
            <a:spLocks noChangeArrowheads="1"/>
          </p:cNvSpPr>
          <p:nvPr/>
        </p:nvSpPr>
        <p:spPr bwMode="auto">
          <a:xfrm rot="1529689">
            <a:off x="8067980" y="3726124"/>
            <a:ext cx="714375" cy="160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全球各國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他</a:t>
            </a:r>
          </a:p>
        </p:txBody>
      </p:sp>
      <p:sp>
        <p:nvSpPr>
          <p:cNvPr id="35" name="文字方塊 20">
            <a:extLst>
              <a:ext uri="{FF2B5EF4-FFF2-40B4-BE49-F238E27FC236}">
                <a16:creationId xmlns:a16="http://schemas.microsoft.com/office/drawing/2014/main" id="{3FEC7C70-D575-4629-BECD-D7573E7224A1}"/>
              </a:ext>
            </a:extLst>
          </p:cNvPr>
          <p:cNvSpPr txBox="1">
            <a:spLocks noChangeArrowheads="1"/>
          </p:cNvSpPr>
          <p:nvPr/>
        </p:nvSpPr>
        <p:spPr bwMode="auto">
          <a:xfrm rot="20126288">
            <a:off x="6018977" y="3752575"/>
            <a:ext cx="714375" cy="159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發達國家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你</a:t>
            </a:r>
          </a:p>
        </p:txBody>
      </p:sp>
      <p:sp>
        <p:nvSpPr>
          <p:cNvPr id="36" name="橢圓 35">
            <a:extLst>
              <a:ext uri="{FF2B5EF4-FFF2-40B4-BE49-F238E27FC236}">
                <a16:creationId xmlns:a16="http://schemas.microsoft.com/office/drawing/2014/main" id="{1805DDA5-7C88-41AA-85E7-5AB8AF5FFCEA}"/>
              </a:ext>
            </a:extLst>
          </p:cNvPr>
          <p:cNvSpPr/>
          <p:nvPr/>
        </p:nvSpPr>
        <p:spPr>
          <a:xfrm>
            <a:off x="5833786" y="3090239"/>
            <a:ext cx="2286000" cy="228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2F165B37-2062-4DCC-9B0F-2C7EA6EFBD5A}"/>
              </a:ext>
            </a:extLst>
          </p:cNvPr>
          <p:cNvSpPr/>
          <p:nvPr/>
        </p:nvSpPr>
        <p:spPr>
          <a:xfrm>
            <a:off x="6662884" y="3099570"/>
            <a:ext cx="2286000" cy="228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6D733351-244A-454D-92F1-F6DE625138E6}"/>
              </a:ext>
            </a:extLst>
          </p:cNvPr>
          <p:cNvSpPr/>
          <p:nvPr/>
        </p:nvSpPr>
        <p:spPr>
          <a:xfrm>
            <a:off x="6221559" y="2281161"/>
            <a:ext cx="2286000" cy="228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F0822DF6-EBD2-4EA9-B29B-0E609BD0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037" y="3244637"/>
            <a:ext cx="434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0B50D36-72C8-417D-A768-598366877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327" y="3210647"/>
            <a:ext cx="64157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itchFamily="49" charset="-120"/>
                <a:ea typeface="華康儷中黑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itchFamily="49" charset="-120"/>
              <a:ea typeface="華康儷中黑" pitchFamily="49" charset="-120"/>
              <a:cs typeface="+mn-cs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1B23F80-94EF-4684-9BEA-8ED5DE501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5614" y="4603301"/>
            <a:ext cx="928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A884C795-12AB-46A6-BD0E-1930F93E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331" y="3198006"/>
            <a:ext cx="4349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綠</a:t>
            </a: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E4C2EDB-35B5-4CF0-AE2F-8F018F1A9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179" y="3173123"/>
            <a:ext cx="4349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藍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274577A-697A-42F2-AB7C-3AE92C18E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538" y="4883224"/>
            <a:ext cx="9286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紅</a:t>
            </a:r>
          </a:p>
        </p:txBody>
      </p:sp>
      <p:sp>
        <p:nvSpPr>
          <p:cNvPr id="46" name="文字方塊 18">
            <a:extLst>
              <a:ext uri="{FF2B5EF4-FFF2-40B4-BE49-F238E27FC236}">
                <a16:creationId xmlns:a16="http://schemas.microsoft.com/office/drawing/2014/main" id="{7D421FF5-0AC4-4866-A9DA-E4C00BA35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022" y="2643122"/>
            <a:ext cx="1676451" cy="36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中國</a:t>
            </a:r>
            <a:r>
              <a:rPr kumimoji="0" lang="zh-TW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我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9C83D40B-BC16-4F14-BA19-3D8FC3526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84" y="2908742"/>
            <a:ext cx="8109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596333B-1A69-46D4-B2C7-FBA5D1924E4E}"/>
              </a:ext>
            </a:extLst>
          </p:cNvPr>
          <p:cNvSpPr txBox="1"/>
          <p:nvPr/>
        </p:nvSpPr>
        <p:spPr>
          <a:xfrm rot="14514976">
            <a:off x="5907047" y="4529837"/>
            <a:ext cx="568104" cy="3112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G7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07B91711-0AF2-4F35-9FE3-60B7B535CBB2}"/>
              </a:ext>
            </a:extLst>
          </p:cNvPr>
          <p:cNvSpPr txBox="1"/>
          <p:nvPr/>
        </p:nvSpPr>
        <p:spPr>
          <a:xfrm rot="17567702">
            <a:off x="8295716" y="4577530"/>
            <a:ext cx="747641" cy="3112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82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200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82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20EEC7DE-1357-4DD4-AF5E-BFCB0DA37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527" y="2243382"/>
            <a:ext cx="147482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道德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修齊治平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成敗得失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生老病死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9FD2360B-430B-4B88-BA25-A989163721E3}"/>
              </a:ext>
            </a:extLst>
          </p:cNvPr>
          <p:cNvSpPr/>
          <p:nvPr/>
        </p:nvSpPr>
        <p:spPr>
          <a:xfrm>
            <a:off x="205141" y="2840038"/>
            <a:ext cx="2593975" cy="260508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AA225BE9-72A9-4992-B8B2-804E29030649}"/>
              </a:ext>
            </a:extLst>
          </p:cNvPr>
          <p:cNvSpPr/>
          <p:nvPr/>
        </p:nvSpPr>
        <p:spPr>
          <a:xfrm>
            <a:off x="1116984" y="2840038"/>
            <a:ext cx="2446337" cy="26050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A9226360-02CF-43D1-B3B2-0AE3A1FCD728}"/>
              </a:ext>
            </a:extLst>
          </p:cNvPr>
          <p:cNvSpPr/>
          <p:nvPr/>
        </p:nvSpPr>
        <p:spPr>
          <a:xfrm>
            <a:off x="636941" y="2276475"/>
            <a:ext cx="2620963" cy="26019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1" name="文字方塊 18">
            <a:extLst>
              <a:ext uri="{FF2B5EF4-FFF2-40B4-BE49-F238E27FC236}">
                <a16:creationId xmlns:a16="http://schemas.microsoft.com/office/drawing/2014/main" id="{F91DC952-7F3E-44F3-989E-09A8B0DE2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864" y="1509136"/>
            <a:ext cx="1552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天主教 </a:t>
            </a:r>
          </a:p>
        </p:txBody>
      </p:sp>
      <p:sp>
        <p:nvSpPr>
          <p:cNvPr id="32" name="文字方塊 19">
            <a:extLst>
              <a:ext uri="{FF2B5EF4-FFF2-40B4-BE49-F238E27FC236}">
                <a16:creationId xmlns:a16="http://schemas.microsoft.com/office/drawing/2014/main" id="{70775005-D075-4000-B0AB-966D762A4E63}"/>
              </a:ext>
            </a:extLst>
          </p:cNvPr>
          <p:cNvSpPr txBox="1">
            <a:spLocks noChangeArrowheads="1"/>
          </p:cNvSpPr>
          <p:nvPr/>
        </p:nvSpPr>
        <p:spPr bwMode="auto">
          <a:xfrm rot="1529689">
            <a:off x="5827732" y="2830286"/>
            <a:ext cx="668984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無神主義</a:t>
            </a:r>
          </a:p>
        </p:txBody>
      </p:sp>
      <p:sp>
        <p:nvSpPr>
          <p:cNvPr id="33" name="文字方塊 20">
            <a:extLst>
              <a:ext uri="{FF2B5EF4-FFF2-40B4-BE49-F238E27FC236}">
                <a16:creationId xmlns:a16="http://schemas.microsoft.com/office/drawing/2014/main" id="{2CDDE9D9-8777-487F-A6CE-DD1830FB2AA4}"/>
              </a:ext>
            </a:extLst>
          </p:cNvPr>
          <p:cNvSpPr txBox="1">
            <a:spLocks noChangeArrowheads="1"/>
          </p:cNvSpPr>
          <p:nvPr/>
        </p:nvSpPr>
        <p:spPr bwMode="auto">
          <a:xfrm rot="20126288">
            <a:off x="3674736" y="2811183"/>
            <a:ext cx="714375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其他宗教</a:t>
            </a: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D043F878-9775-4DDB-9F01-5796025D7A1A}"/>
              </a:ext>
            </a:extLst>
          </p:cNvPr>
          <p:cNvSpPr/>
          <p:nvPr/>
        </p:nvSpPr>
        <p:spPr>
          <a:xfrm>
            <a:off x="3581996" y="2051431"/>
            <a:ext cx="2286000" cy="228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96E2617D-F638-4986-8F00-B0DE65F6CF73}"/>
              </a:ext>
            </a:extLst>
          </p:cNvPr>
          <p:cNvSpPr/>
          <p:nvPr/>
        </p:nvSpPr>
        <p:spPr>
          <a:xfrm>
            <a:off x="4355108" y="2051431"/>
            <a:ext cx="2286000" cy="228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C42B0415-787A-4CA0-8D9E-F5D1AFBFD2CA}"/>
              </a:ext>
            </a:extLst>
          </p:cNvPr>
          <p:cNvSpPr/>
          <p:nvPr/>
        </p:nvSpPr>
        <p:spPr>
          <a:xfrm>
            <a:off x="3913783" y="1344994"/>
            <a:ext cx="2286000" cy="228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E3884DD-B948-4538-8085-618BB7FE3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195" y="2143867"/>
            <a:ext cx="64157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itchFamily="49" charset="-120"/>
                <a:ea typeface="華康儷中黑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itchFamily="49" charset="-120"/>
              <a:ea typeface="華康儷中黑" pitchFamily="49" charset="-120"/>
              <a:cs typeface="+mn-cs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0B203AC-757F-4A0A-B236-B92B9414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831" y="3648470"/>
            <a:ext cx="928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BCF4A0F-98B9-45E5-BDEE-B4F57924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269" y="2261824"/>
            <a:ext cx="434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7EA0B31-96B8-43CE-91CE-75CCF2E5E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633" y="2368550"/>
            <a:ext cx="1549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民主政制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B2B2A30-6BBF-4711-9559-81A2BB1CFC85}"/>
              </a:ext>
            </a:extLst>
          </p:cNvPr>
          <p:cNvSpPr txBox="1">
            <a:spLocks noChangeArrowheads="1"/>
          </p:cNvSpPr>
          <p:nvPr/>
        </p:nvSpPr>
        <p:spPr bwMode="auto">
          <a:xfrm rot="20136847">
            <a:off x="434537" y="3871101"/>
            <a:ext cx="55399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少數統治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BC2B74DF-D23E-4F4C-8D57-A7ED0F1DCF15}"/>
              </a:ext>
            </a:extLst>
          </p:cNvPr>
          <p:cNvSpPr txBox="1">
            <a:spLocks noChangeArrowheads="1"/>
          </p:cNvSpPr>
          <p:nvPr/>
        </p:nvSpPr>
        <p:spPr bwMode="auto">
          <a:xfrm rot="1930736">
            <a:off x="2803642" y="3956529"/>
            <a:ext cx="553998" cy="14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神權</a:t>
            </a:r>
            <a:r>
              <a:rPr kumimoji="0" lang="zh-TW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君主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0" name="文字方塊 33">
            <a:extLst>
              <a:ext uri="{FF2B5EF4-FFF2-40B4-BE49-F238E27FC236}">
                <a16:creationId xmlns:a16="http://schemas.microsoft.com/office/drawing/2014/main" id="{27E81239-B5E8-4B47-9A75-385352A64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052" y="227534"/>
            <a:ext cx="6781399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和而不同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天國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臨格 世界大同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肯定自己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欣賞別人</a:t>
            </a:r>
            <a:r>
              <a:rPr kumimoji="0" lang="zh-TW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;</a:t>
            </a: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學習別人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豐富自己</a:t>
            </a: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45D6AE1-7F34-4F59-A6E3-7BAC8993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929" y="4413054"/>
            <a:ext cx="13407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共存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共榮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互相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學習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國國平等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不許欺凌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無教師爺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互通有無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多元七彩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4" name="文字方塊 19">
            <a:extLst>
              <a:ext uri="{FF2B5EF4-FFF2-40B4-BE49-F238E27FC236}">
                <a16:creationId xmlns:a16="http://schemas.microsoft.com/office/drawing/2014/main" id="{C98820EF-1ABA-47D7-926B-64791636A3DE}"/>
              </a:ext>
            </a:extLst>
          </p:cNvPr>
          <p:cNvSpPr txBox="1">
            <a:spLocks noChangeArrowheads="1"/>
          </p:cNvSpPr>
          <p:nvPr/>
        </p:nvSpPr>
        <p:spPr bwMode="auto">
          <a:xfrm rot="1529689">
            <a:off x="8161290" y="4911116"/>
            <a:ext cx="714375" cy="160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全球各國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他</a:t>
            </a:r>
          </a:p>
        </p:txBody>
      </p:sp>
      <p:sp>
        <p:nvSpPr>
          <p:cNvPr id="35" name="文字方塊 20">
            <a:extLst>
              <a:ext uri="{FF2B5EF4-FFF2-40B4-BE49-F238E27FC236}">
                <a16:creationId xmlns:a16="http://schemas.microsoft.com/office/drawing/2014/main" id="{3FEC7C70-D575-4629-BECD-D7573E7224A1}"/>
              </a:ext>
            </a:extLst>
          </p:cNvPr>
          <p:cNvSpPr txBox="1">
            <a:spLocks noChangeArrowheads="1"/>
          </p:cNvSpPr>
          <p:nvPr/>
        </p:nvSpPr>
        <p:spPr bwMode="auto">
          <a:xfrm rot="20126288">
            <a:off x="6112287" y="4937567"/>
            <a:ext cx="714375" cy="159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發達國家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你</a:t>
            </a:r>
          </a:p>
        </p:txBody>
      </p:sp>
      <p:sp>
        <p:nvSpPr>
          <p:cNvPr id="36" name="橢圓 35">
            <a:extLst>
              <a:ext uri="{FF2B5EF4-FFF2-40B4-BE49-F238E27FC236}">
                <a16:creationId xmlns:a16="http://schemas.microsoft.com/office/drawing/2014/main" id="{1805DDA5-7C88-41AA-85E7-5AB8AF5FFCEA}"/>
              </a:ext>
            </a:extLst>
          </p:cNvPr>
          <p:cNvSpPr/>
          <p:nvPr/>
        </p:nvSpPr>
        <p:spPr>
          <a:xfrm>
            <a:off x="5983082" y="4284562"/>
            <a:ext cx="2286000" cy="228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2F165B37-2062-4DCC-9B0F-2C7EA6EFBD5A}"/>
              </a:ext>
            </a:extLst>
          </p:cNvPr>
          <p:cNvSpPr/>
          <p:nvPr/>
        </p:nvSpPr>
        <p:spPr>
          <a:xfrm>
            <a:off x="6756194" y="4284562"/>
            <a:ext cx="2286000" cy="228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6D733351-244A-454D-92F1-F6DE625138E6}"/>
              </a:ext>
            </a:extLst>
          </p:cNvPr>
          <p:cNvSpPr/>
          <p:nvPr/>
        </p:nvSpPr>
        <p:spPr>
          <a:xfrm>
            <a:off x="6314869" y="3578125"/>
            <a:ext cx="2286000" cy="228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39" name="文字方塊 18">
            <a:extLst>
              <a:ext uri="{FF2B5EF4-FFF2-40B4-BE49-F238E27FC236}">
                <a16:creationId xmlns:a16="http://schemas.microsoft.com/office/drawing/2014/main" id="{A5A51240-0E46-4898-887E-A33528CB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987" y="3893431"/>
            <a:ext cx="1676451" cy="36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中國</a:t>
            </a:r>
            <a:r>
              <a:rPr kumimoji="0" lang="zh-TW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我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DF65A17-B1C0-4C57-AEDC-039DDE8DA579}"/>
              </a:ext>
            </a:extLst>
          </p:cNvPr>
          <p:cNvSpPr txBox="1"/>
          <p:nvPr/>
        </p:nvSpPr>
        <p:spPr>
          <a:xfrm>
            <a:off x="335533" y="139951"/>
            <a:ext cx="1773197" cy="20928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世界大同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是人人安全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國國安全的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唯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一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途徑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這叫</a:t>
            </a:r>
            <a:endParaRPr kumimoji="0" lang="en-US" altLang="zh-TW" sz="1800" b="0" i="0" u="none" strike="noStrike" kern="120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-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Common Security</a:t>
            </a:r>
            <a:br>
              <a:rPr kumimoji="0" lang="en-US" altLang="zh-TW" sz="1800" b="0" i="0" u="none" strike="noStrike" kern="1200" cap="none" spc="-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</a:br>
            <a:r>
              <a:rPr kumimoji="0" lang="zh-TW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是</a:t>
            </a:r>
            <a:r>
              <a:rPr kumimoji="0" lang="zh-TW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共同安全</a:t>
            </a:r>
            <a:r>
              <a:rPr kumimoji="0" lang="en-US" altLang="zh-TW" sz="1800" b="0" i="0" u="none" strike="noStrike" kern="1200" cap="none" spc="-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0" lang="zh-TW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不是</a:t>
            </a:r>
            <a:r>
              <a:rPr kumimoji="0" lang="zh-TW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互相防禦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F0822DF6-EBD2-4EA9-B29B-0E609BD0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354" y="4485615"/>
            <a:ext cx="434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0B50D36-72C8-417D-A768-598366877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953" y="4395643"/>
            <a:ext cx="64157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itchFamily="49" charset="-120"/>
                <a:ea typeface="華康儷中黑" pitchFamily="49" charset="-120"/>
                <a:cs typeface="+mn-cs"/>
              </a:rPr>
              <a:t>二同</a:t>
            </a:r>
            <a:endParaRPr kumimoji="0" lang="zh-TW" altLang="en-US" sz="14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itchFamily="49" charset="-120"/>
              <a:ea typeface="華康儷中黑" pitchFamily="49" charset="-120"/>
              <a:cs typeface="+mn-cs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1B23F80-94EF-4684-9BEA-8ED5DE501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7" y="5872266"/>
            <a:ext cx="928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二同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A884C795-12AB-46A6-BD0E-1930F93E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69" y="3173382"/>
            <a:ext cx="4349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82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綠</a:t>
            </a: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E4C2EDB-35B5-4CF0-AE2F-8F018F1A9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179" y="3135799"/>
            <a:ext cx="4349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ts val="1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藍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274577A-697A-42F2-AB7C-3AE92C18E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238" y="4832424"/>
            <a:ext cx="928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排除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紅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FF21637-AD76-4B7B-B358-577781E18563}"/>
              </a:ext>
            </a:extLst>
          </p:cNvPr>
          <p:cNvSpPr txBox="1"/>
          <p:nvPr/>
        </p:nvSpPr>
        <p:spPr>
          <a:xfrm>
            <a:off x="6751040" y="1250295"/>
            <a:ext cx="2171257" cy="22365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中黑(P)" panose="020B0500000000000000" pitchFamily="34" charset="-120"/>
                <a:cs typeface="+mn-cs"/>
              </a:rPr>
              <a:t>地球是我家</a:t>
            </a:r>
            <a:endParaRPr kumimoji="0" lang="en-US" altLang="zh-TW" sz="2400" b="0" i="0" u="none" strike="noStrike" kern="1200" cap="none" spc="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龍門石碑(P)" panose="03000700000000000000" pitchFamily="66" charset="-120"/>
                <a:ea typeface="華康龍門石碑(P)" panose="03000700000000000000" pitchFamily="66" charset="-120"/>
                <a:cs typeface="+mn-cs"/>
              </a:rPr>
              <a:t>我和教會建設她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龍門石碑(P)" panose="03000700000000000000" pitchFamily="66" charset="-120"/>
              <a:ea typeface="華康龍門石碑(P)" panose="03000700000000000000" pitchFamily="66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正顏楷體W5(P)" panose="03000500000000000000" pitchFamily="66" charset="-120"/>
                <a:ea typeface="華康正顏楷體W5(P)" panose="03000500000000000000" pitchFamily="66" charset="-120"/>
                <a:cs typeface="+mn-cs"/>
              </a:rPr>
              <a:t>我和國家建設她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正顏楷體W5(P)" panose="03000500000000000000" pitchFamily="66" charset="-120"/>
              <a:ea typeface="華康正顏楷體W5(P)" panose="03000500000000000000" pitchFamily="66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魏碑體(P)" panose="03000700000000000000" pitchFamily="66" charset="-120"/>
                <a:ea typeface="華康魏碑體(P)" panose="03000700000000000000" pitchFamily="66" charset="-120"/>
                <a:cs typeface="+mn-cs"/>
              </a:rPr>
              <a:t>我和家庭建設她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魏碑體(P)" panose="03000700000000000000" pitchFamily="66" charset="-120"/>
              <a:ea typeface="華康魏碑體(P)" panose="03000700000000000000" pitchFamily="66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中黑(P)" panose="020B0500000000000000" pitchFamily="34" charset="-120"/>
                <a:cs typeface="+mn-cs"/>
              </a:rPr>
              <a:t>天主的光榮 就是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中黑(P)" panose="020B0500000000000000" pitchFamily="34" charset="-120"/>
                <a:cs typeface="+mn-cs"/>
              </a:rPr>
              <a:t>地球乾淨 </a:t>
            </a:r>
            <a:r>
              <a:rPr kumimoji="0" lang="zh-TW" alt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(P)" panose="02020700000000000000" pitchFamily="18" charset="-120"/>
                <a:ea typeface="華康儷粗宋(P)" panose="02020700000000000000" pitchFamily="18" charset="-120"/>
                <a:cs typeface="+mn-cs"/>
              </a:rPr>
              <a:t>人人幸福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(P)" panose="02020700000000000000" pitchFamily="18" charset="-120"/>
              <a:ea typeface="華康儷粗宋(P)" panose="020207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900" b="0" i="0" u="none" strike="noStrike" kern="1200" cap="none" spc="-10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Gloria Dei homo </a:t>
            </a:r>
            <a:r>
              <a:rPr kumimoji="0" lang="en-US" altLang="zh-TW" sz="1900" b="0" i="0" u="none" strike="noStrike" kern="1200" cap="none" spc="-10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vivens</a:t>
            </a:r>
            <a:endParaRPr kumimoji="0" lang="zh-TW" altLang="en-US" sz="1900" b="0" i="0" u="none" strike="noStrike" kern="1200" cap="none" spc="-10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ED079A8-1BC2-4E96-96D3-E6AED1F3F2EE}"/>
              </a:ext>
            </a:extLst>
          </p:cNvPr>
          <p:cNvSpPr txBox="1"/>
          <p:nvPr/>
        </p:nvSpPr>
        <p:spPr>
          <a:xfrm>
            <a:off x="1101009" y="2941732"/>
            <a:ext cx="169051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德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明君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好總統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賢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能任公職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真正法治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;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下詔罪己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明主以一國之目視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不貪污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不要佞臣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先憂後樂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乃役於人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獨樂不若與眾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399D900-B0B6-4C48-9D43-0892808BE088}"/>
              </a:ext>
            </a:extLst>
          </p:cNvPr>
          <p:cNvSpPr txBox="1"/>
          <p:nvPr/>
        </p:nvSpPr>
        <p:spPr>
          <a:xfrm>
            <a:off x="2379312" y="1481386"/>
            <a:ext cx="1276749" cy="95410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儷粗宋" panose="02020709000000000000" pitchFamily="49" charset="-120"/>
                <a:ea typeface="華康儷粗宋" panose="02020709000000000000" pitchFamily="49" charset="-120"/>
                <a:cs typeface="+mn-cs"/>
              </a:rPr>
              <a:t>不求照耀千古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" panose="02020709000000000000" pitchFamily="49" charset="-120"/>
                <a:ea typeface="華康儷粗宋" panose="02020709000000000000" pitchFamily="49" charset="-120"/>
                <a:cs typeface="+mn-cs"/>
              </a:rPr>
              <a:t>但求無愧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儷粗宋" panose="02020709000000000000" pitchFamily="49" charset="-120"/>
              <a:ea typeface="華康儷粗宋" panose="020207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粗宋" panose="02020709000000000000" pitchFamily="49" charset="-120"/>
                <a:ea typeface="華康儷粗宋" panose="02020709000000000000" pitchFamily="49" charset="-120"/>
                <a:cs typeface="+mn-cs"/>
              </a:rPr>
              <a:t>江山社稷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" panose="02020709000000000000" pitchFamily="49" charset="-120"/>
                <a:ea typeface="華康儷粗宋" panose="02020709000000000000" pitchFamily="49" charset="-120"/>
                <a:cs typeface="+mn-cs"/>
              </a:rPr>
              <a:t>不負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華康儷粗宋" panose="02020709000000000000" pitchFamily="49" charset="-120"/>
              <a:ea typeface="華康儷粗宋" panose="02020709000000000000" pitchFamily="49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粗宋" panose="02020709000000000000" pitchFamily="49" charset="-120"/>
                <a:ea typeface="華康儷粗宋" panose="02020709000000000000" pitchFamily="49" charset="-120"/>
                <a:cs typeface="+mn-cs"/>
              </a:rPr>
              <a:t>黎民百姓</a:t>
            </a: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346DC37-7D51-44CD-AD2A-35146B00C561}"/>
              </a:ext>
            </a:extLst>
          </p:cNvPr>
          <p:cNvSpPr txBox="1"/>
          <p:nvPr/>
        </p:nvSpPr>
        <p:spPr>
          <a:xfrm>
            <a:off x="1494576" y="5144294"/>
            <a:ext cx="467045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                        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傳教應由大同作起點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不要只專注於自己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與眾不同的特點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.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大同或天國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是人類共同的語言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最易溝通的話題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, 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是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重中之重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華康儷粗宋(P)" panose="02020700000000000000" pitchFamily="18" charset="-120"/>
                <a:cs typeface="+mn-cs"/>
              </a:rPr>
              <a:t>.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華康儷粗宋(P)" panose="02020700000000000000" pitchFamily="18" charset="-120"/>
              <a:cs typeface="+mn-cs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6DB3917D-EB6F-4F4B-994C-74F86BE0BBF3}"/>
              </a:ext>
            </a:extLst>
          </p:cNvPr>
          <p:cNvSpPr txBox="1"/>
          <p:nvPr/>
        </p:nvSpPr>
        <p:spPr>
          <a:xfrm rot="17567702">
            <a:off x="8410016" y="5745930"/>
            <a:ext cx="747641" cy="3112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82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200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82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FE85BB3C-A5CB-46A8-8044-9CC6A589560D}"/>
              </a:ext>
            </a:extLst>
          </p:cNvPr>
          <p:cNvSpPr txBox="1"/>
          <p:nvPr/>
        </p:nvSpPr>
        <p:spPr>
          <a:xfrm rot="14514976">
            <a:off x="6019846" y="5596637"/>
            <a:ext cx="469507" cy="3112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G7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62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 animBg="1"/>
      <p:bldP spid="6" grpId="0" animBg="1"/>
      <p:bldP spid="8" grpId="0" animBg="1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31F176-816C-4684-9217-023AA3C0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800"/>
            <a:ext cx="9144000" cy="6680200"/>
          </a:xfrm>
        </p:spPr>
        <p:txBody>
          <a:bodyPr>
            <a:noAutofit/>
          </a:bodyPr>
          <a:lstStyle/>
          <a:p>
            <a:pPr marL="0" indent="0" algn="ctr">
              <a:lnSpc>
                <a:spcPts val="2600"/>
              </a:lnSpc>
              <a:spcAft>
                <a:spcPts val="600"/>
              </a:spcAft>
              <a:buNone/>
            </a:pPr>
            <a:r>
              <a:rPr lang="zh-TW" altLang="zh-TW" sz="26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教研展望</a:t>
            </a:r>
            <a:r>
              <a:rPr lang="en-US" altLang="zh-TW" sz="2400" b="1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2025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：天國臨格、世界大同</a:t>
            </a:r>
            <a:endParaRPr lang="zh-TW" altLang="zh-TW" sz="2400" kern="100" dirty="0">
              <a:solidFill>
                <a:srgbClr val="FF0000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1.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耶穌講「人人平等、天下一家」的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天國</a:t>
            </a:r>
            <a:r>
              <a:rPr lang="zh-TW" altLang="en-US" sz="2300" kern="100" dirty="0">
                <a:ea typeface="華康儷中黑(P)" panose="020B0500000000000000" pitchFamily="34" charset="-120"/>
                <a:cs typeface="Calibri" panose="020F0502020204030204" pitchFamily="34" charset="0"/>
              </a:rPr>
              <a:t>；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中國古人講「大道之行也，天下為公」的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大同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，為什麼</a:t>
            </a:r>
            <a:r>
              <a:rPr lang="zh-TW" altLang="en-US" sz="2300" kern="100" dirty="0">
                <a:ea typeface="華康儷中黑(P)" panose="020B0500000000000000" pitchFamily="34" charset="-120"/>
                <a:cs typeface="Calibri" panose="020F0502020204030204" pitchFamily="34" charset="0"/>
              </a:rPr>
              <a:t>兩者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都未能實現？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2.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是不是我們都用錯了方法，走錯了路？以致聖教宗若望保祿要提醒我們</a:t>
            </a:r>
            <a:r>
              <a:rPr lang="zh-TW" altLang="en-US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由歷史的錯誤道路走出來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」。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3.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附圖的三個重疊的三圈：無論是國家、政制、或宗教，都有二同和三同。三同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屬於全體，成為大同；二同屬於相鄰的兩個圈，排除了較遠的第三個圈。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4.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創造大同和天國的方法或道路是：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由大同作起點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，由大家共同關切的重點開始，不要只專注於自己與眾不同的特點。這大同或天國，是人類的共同語言，也是生活和信仰的重中之重。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5.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在中國、發達國家</a:t>
            </a:r>
            <a:r>
              <a:rPr lang="en-US" altLang="zh-TW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(</a:t>
            </a:r>
            <a:r>
              <a:rPr lang="zh-TW" altLang="zh-TW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如</a:t>
            </a:r>
            <a:r>
              <a:rPr lang="en-US" altLang="zh-TW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G7)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和全球各國</a:t>
            </a:r>
            <a:r>
              <a:rPr lang="en-US" altLang="zh-TW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(</a:t>
            </a:r>
            <a:r>
              <a:rPr lang="zh-TW" altLang="en-US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約</a:t>
            </a:r>
            <a:r>
              <a:rPr lang="en-US" altLang="zh-TW" sz="18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200)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之間，大家需要的是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共存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共榮、互相學習、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國國平等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、不許欺凌，不需要「教師爺」去教訓另一個國家。讓世界變得多元而多姿多彩。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6.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在天主教、其他宗教和無神主義之間，應找到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共同遵守的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道德規範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，教導各自的信徒活出一個豐盛的生命，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懂得修身、齊家、治國、平天下的大道理，讓生命中的成敗得失都變為祝福，要學會生得積極、老得順服、病得坦然、死得安樂。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4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31F176-816C-4684-9217-023AA3C0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"/>
            <a:ext cx="9144000" cy="6667500"/>
          </a:xfrm>
        </p:spPr>
        <p:txBody>
          <a:bodyPr>
            <a:noAutofit/>
          </a:bodyPr>
          <a:lstStyle/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7.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在民主政制、少數統治和神權或君主政制之間，如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何以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德治國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，找到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好</a:t>
            </a:r>
            <a:r>
              <a:rPr lang="zh-TW" altLang="en-US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領導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，讓賢能兼備的人任公職，有真正的法治。在上者「以一國之目視」，不貪污，不要佞臣，要懂先憂後樂、乃役於人。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8.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全人類的最大共識應是：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地球是我家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我和教會建設她，我和國家</a:t>
            </a:r>
            <a:r>
              <a:rPr lang="zh-TW" altLang="en-US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、</a:t>
            </a:r>
            <a:r>
              <a:rPr lang="zh-TW" altLang="en-US" sz="2300" kern="100" dirty="0">
                <a:ea typeface="華康儷中黑(P)" panose="020B0500000000000000" pitchFamily="34" charset="-120"/>
                <a:cs typeface="新細明體" panose="02020500000000000000" pitchFamily="18" charset="-120"/>
              </a:rPr>
              <a:t>我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和我家建設她。天主教相信這才是天主的光榮，</a:t>
            </a:r>
            <a:r>
              <a:rPr lang="zh-TW" altLang="en-US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一如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教父聖依肋內說的：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天主的光榮，就是一個乾淨的地球，和一個人人幸福的世界</a:t>
            </a:r>
            <a:r>
              <a:rPr lang="en-US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 </a:t>
            </a: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(Gloria Dei, homo </a:t>
            </a:r>
            <a:r>
              <a:rPr lang="en-US" altLang="zh-TW" sz="2300" kern="100" dirty="0" err="1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vivens</a:t>
            </a: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)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216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9.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Times New Roman" panose="02020603050405020304" pitchFamily="18" charset="0"/>
              </a:rPr>
              <a:t>世界大同，正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是人人安全</a:t>
            </a:r>
            <a:r>
              <a:rPr lang="zh-TW" altLang="en-US" sz="2300" kern="100" dirty="0">
                <a:ea typeface="華康儷中黑(P)" panose="020B0500000000000000" pitchFamily="34" charset="-120"/>
                <a:cs typeface="新細明體" panose="02020500000000000000" pitchFamily="18" charset="-120"/>
              </a:rPr>
              <a:t>，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和國國安全的唯</a:t>
            </a:r>
            <a:r>
              <a:rPr lang="zh-TW" altLang="zh-TW" sz="2300" b="1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一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途徑。這叫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共同安全</a:t>
            </a: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(Common Security)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，不是互相防禦</a:t>
            </a: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 (Mutual </a:t>
            </a:r>
            <a:r>
              <a:rPr lang="en-US" altLang="zh-TW" sz="2300" kern="100" dirty="0" err="1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Defence</a:t>
            </a: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)</a:t>
            </a:r>
            <a:r>
              <a:rPr lang="zh-TW" altLang="en-US" sz="2300" kern="100" dirty="0">
                <a:ea typeface="華康儷中黑(P)" panose="020B0500000000000000" pitchFamily="34" charset="-120"/>
                <a:cs typeface="新細明體" panose="02020500000000000000" pitchFamily="18" charset="-120"/>
              </a:rPr>
              <a:t>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360000" marR="1524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10.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無論個人、團體、國家或宗教，都需要具備和而不同的精神，學習</a:t>
            </a:r>
            <a:r>
              <a:rPr lang="zh-TW" altLang="zh-TW" sz="23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肯定自己、欣賞別人、學習別人、豐富自己</a:t>
            </a:r>
            <a:r>
              <a:rPr lang="zh-TW" altLang="zh-TW" sz="2300" kern="1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。</a:t>
            </a:r>
            <a:endParaRPr lang="zh-TW" altLang="zh-TW" sz="23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marL="3600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11.</a:t>
            </a:r>
            <a:r>
              <a:rPr lang="zh-TW" altLang="zh-TW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有一位</a:t>
            </a:r>
            <a:r>
              <a:rPr lang="zh-TW" altLang="en-US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青年</a:t>
            </a:r>
            <a:r>
              <a:rPr lang="zh-TW" altLang="zh-TW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王帝</a:t>
            </a:r>
            <a:r>
              <a:rPr lang="zh-TW" altLang="en-US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決志</a:t>
            </a:r>
            <a:r>
              <a:rPr lang="zh-TW" altLang="zh-TW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：「我不求功業照耀千古，但求無愧江山社稷，不負黎民百姓。」不管他是什麼人，</a:t>
            </a:r>
            <a:r>
              <a:rPr lang="zh-TW" altLang="en-US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他</a:t>
            </a:r>
            <a:r>
              <a:rPr lang="zh-TW" altLang="zh-TW" sz="2300" dirty="0">
                <a:effectLst/>
                <a:ea typeface="華康儷中黑(P)" panose="020B0500000000000000" pitchFamily="34" charset="-120"/>
                <a:cs typeface="新細明體" panose="02020500000000000000" pitchFamily="18" charset="-120"/>
              </a:rPr>
              <a:t>一定是國家和人民的祝福。</a:t>
            </a:r>
            <a:r>
              <a:rPr lang="zh-TW" altLang="en-US" sz="2300" dirty="0">
                <a:ea typeface="華康儷中黑(P)" panose="020B0500000000000000" pitchFamily="34" charset="-120"/>
                <a:cs typeface="新細明體" panose="02020500000000000000" pitchFamily="18" charset="-120"/>
              </a:rPr>
              <a:t>這是教研自始要在國內和台、港、澳</a:t>
            </a:r>
            <a:r>
              <a:rPr lang="zh-TW" altLang="en-US" sz="2300" dirty="0">
                <a:solidFill>
                  <a:srgbClr val="FF0000"/>
                </a:solidFill>
                <a:ea typeface="華康儷中黑(P)" panose="020B0500000000000000" pitchFamily="34" charset="-120"/>
                <a:cs typeface="新細明體" panose="02020500000000000000" pitchFamily="18" charset="-120"/>
              </a:rPr>
              <a:t>推行「德育」</a:t>
            </a:r>
            <a:r>
              <a:rPr lang="zh-TW" altLang="en-US" sz="2300" dirty="0">
                <a:ea typeface="華康儷中黑(P)" panose="020B0500000000000000" pitchFamily="34" charset="-120"/>
                <a:cs typeface="新細明體" panose="02020500000000000000" pitchFamily="18" charset="-120"/>
              </a:rPr>
              <a:t>的重要方向。</a:t>
            </a:r>
            <a:endParaRPr lang="en-US" altLang="zh-TW" sz="2300" dirty="0">
              <a:effectLst/>
              <a:ea typeface="華康儷中黑(P)" panose="020B0500000000000000" pitchFamily="34" charset="-120"/>
              <a:cs typeface="新細明體" panose="02020500000000000000" pitchFamily="18" charset="-120"/>
            </a:endParaRPr>
          </a:p>
          <a:p>
            <a:pPr marL="360000" indent="-457200">
              <a:lnSpc>
                <a:spcPts val="2750"/>
              </a:lnSpc>
              <a:spcBef>
                <a:spcPts val="0"/>
              </a:spcBef>
              <a:buNone/>
            </a:pPr>
            <a:r>
              <a:rPr lang="en-US" altLang="zh-TW" sz="2300" dirty="0">
                <a:ea typeface="華康儷中黑(P)" panose="020B0500000000000000" pitchFamily="34" charset="-120"/>
              </a:rPr>
              <a:t>12.</a:t>
            </a:r>
            <a:r>
              <a:rPr lang="zh-TW" altLang="en-US" sz="2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以上三圖的重點就是教研的展望</a:t>
            </a:r>
            <a:r>
              <a:rPr lang="zh-TW" altLang="en-US" sz="2300" dirty="0">
                <a:ea typeface="華康儷中黑(P)" panose="020B0500000000000000" pitchFamily="34" charset="-120"/>
              </a:rPr>
              <a:t>：</a:t>
            </a:r>
            <a:r>
              <a:rPr lang="en-US" altLang="zh-TW" sz="2300" b="1" dirty="0">
                <a:solidFill>
                  <a:srgbClr val="0000FF"/>
                </a:solidFill>
                <a:ea typeface="華康儷中黑(P)" panose="020B0500000000000000" pitchFamily="34" charset="-120"/>
              </a:rPr>
              <a:t>A</a:t>
            </a:r>
            <a:r>
              <a:rPr lang="en-US" altLang="zh-TW" sz="2300" dirty="0">
                <a:solidFill>
                  <a:srgbClr val="0000FF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2300" dirty="0">
                <a:ea typeface="華康儷中黑(P)" panose="020B0500000000000000" pitchFamily="34" charset="-120"/>
              </a:rPr>
              <a:t>以大同、天國和天下一家為最終目標。</a:t>
            </a:r>
            <a:r>
              <a:rPr lang="en-US" altLang="zh-TW" sz="2300" dirty="0">
                <a:ea typeface="華康儷中黑(P)" panose="020B0500000000000000" pitchFamily="34" charset="-120"/>
              </a:rPr>
              <a:t> </a:t>
            </a:r>
            <a:r>
              <a:rPr lang="en-US" altLang="zh-TW" sz="2300" b="1" dirty="0">
                <a:solidFill>
                  <a:srgbClr val="0000FF"/>
                </a:solidFill>
                <a:ea typeface="華康儷中黑(P)" panose="020B0500000000000000" pitchFamily="34" charset="-120"/>
              </a:rPr>
              <a:t>B</a:t>
            </a:r>
            <a:r>
              <a:rPr lang="en-US" altLang="zh-TW" sz="2300" dirty="0">
                <a:solidFill>
                  <a:srgbClr val="0000FF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2300" dirty="0">
                <a:ea typeface="華康儷中黑(P)" panose="020B0500000000000000" pitchFamily="34" charset="-120"/>
              </a:rPr>
              <a:t>具體的行動是：由三圈中的共同點開始，</a:t>
            </a:r>
            <a:r>
              <a:rPr lang="zh-TW" altLang="en-US" sz="23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不要「只傳」自己的特點</a:t>
            </a:r>
            <a:r>
              <a:rPr lang="zh-TW" altLang="en-US" sz="2300" dirty="0">
                <a:ea typeface="華康儷中黑(P)" panose="020B0500000000000000" pitchFamily="34" charset="-120"/>
              </a:rPr>
              <a:t>，也不與鄰近的宗教或國家結成「排它」的聯盟。</a:t>
            </a:r>
            <a:br>
              <a:rPr lang="en-US" altLang="zh-TW" sz="2300" dirty="0">
                <a:ea typeface="華康儷中黑(P)" panose="020B0500000000000000" pitchFamily="34" charset="-120"/>
              </a:rPr>
            </a:br>
            <a:r>
              <a:rPr lang="en-US" altLang="zh-TW" sz="2300" b="1" dirty="0">
                <a:solidFill>
                  <a:srgbClr val="0000FF"/>
                </a:solidFill>
                <a:ea typeface="華康儷中黑(P)" panose="020B0500000000000000" pitchFamily="34" charset="-120"/>
              </a:rPr>
              <a:t>C</a:t>
            </a:r>
            <a:r>
              <a:rPr lang="en-US" altLang="zh-TW" sz="2300" dirty="0">
                <a:solidFill>
                  <a:srgbClr val="0000FF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2300" dirty="0">
                <a:ea typeface="華康儷中黑(P)" panose="020B0500000000000000" pitchFamily="34" charset="-120"/>
              </a:rPr>
              <a:t>要在主內愛人愛大地</a:t>
            </a:r>
            <a:r>
              <a:rPr lang="zh-TW" altLang="en-US" sz="2300" dirty="0">
                <a:solidFill>
                  <a:srgbClr val="FF0000"/>
                </a:solidFill>
                <a:ea typeface="華康儷中黑(P)" panose="020B0500000000000000" pitchFamily="34" charset="-120"/>
              </a:rPr>
              <a:t>愛得更深</a:t>
            </a:r>
            <a:r>
              <a:rPr lang="en-US" altLang="zh-TW" sz="23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2300" dirty="0">
                <a:solidFill>
                  <a:srgbClr val="FF0000"/>
                </a:solidFill>
                <a:ea typeface="華康儷中黑(P)" panose="020B0500000000000000" pitchFamily="34" charset="-120"/>
              </a:rPr>
              <a:t>更濃，並</a:t>
            </a:r>
            <a:r>
              <a:rPr lang="zh-TW" altLang="en-US" sz="2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藉此</a:t>
            </a:r>
            <a:r>
              <a:rPr lang="zh-TW" altLang="en-US" sz="2300" dirty="0">
                <a:solidFill>
                  <a:srgbClr val="FF0000"/>
                </a:solidFill>
                <a:ea typeface="華康儷中黑(P)" panose="020B0500000000000000" pitchFamily="34" charset="-120"/>
              </a:rPr>
              <a:t>而光榮天主</a:t>
            </a:r>
            <a:r>
              <a:rPr lang="zh-TW" altLang="en-US" sz="2300" dirty="0">
                <a:ea typeface="華康儷中黑(P)" panose="020B0500000000000000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9333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600"/>
              </a:lnSpc>
              <a:spcBef>
                <a:spcPts val="0"/>
              </a:spcBef>
            </a:pP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福傳靠福音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在福傳者的信心裡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600"/>
              </a:lnSpc>
              <a:spcBef>
                <a:spcPts val="0"/>
              </a:spcBef>
            </a:pPr>
            <a:r>
              <a:rPr lang="zh-TW" altLang="en-US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我們靠耶穌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靠耶穌感動人去接受福音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但在福傳的內容上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我們靠的是福音本身</a:t>
            </a:r>
            <a:r>
              <a:rPr lang="en-US" altLang="zh-TW" sz="42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Evangelization Depends on the Gospel.</a:t>
            </a:r>
            <a:br>
              <a:rPr lang="en-US" altLang="zh-TW" sz="40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 the faith of the evangelizer, we rely on Jesus—on Jesus to </a:t>
            </a:r>
            <a:r>
              <a:rPr lang="en-US" altLang="zh-TW" sz="40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move hearts </a:t>
            </a:r>
            <a:r>
              <a:rPr lang="en-US" altLang="zh-TW" sz="40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to accept the Gospel. But in the content of evangelization, </a:t>
            </a:r>
            <a:r>
              <a:rPr lang="en-US" altLang="zh-TW" sz="40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we depend on the </a:t>
            </a:r>
            <a:r>
              <a:rPr lang="en-US" altLang="zh-TW" sz="4000" b="1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Gospel itself</a:t>
            </a:r>
            <a:r>
              <a:rPr lang="en-US" altLang="zh-TW" sz="40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spc="-100" dirty="0">
              <a:solidFill>
                <a:srgbClr val="FF0000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5600"/>
              </a:lnSpc>
              <a:spcBef>
                <a:spcPts val="0"/>
              </a:spcBef>
            </a:pPr>
            <a:endParaRPr lang="en-US" altLang="zh-TW" sz="4400" spc="-15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4461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例如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福傳不是靠嚇唬人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不信就下地獄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!?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或用奇蹟和天堂來吸引人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這是等而下之的傳教方法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連在痛悔上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這也稱為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「下等」痛悔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1030"/>
              </a:spcBef>
              <a:spcAft>
                <a:spcPts val="1030"/>
              </a:spcAft>
            </a:pP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For example, evangelization is not about frightening people: </a:t>
            </a: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r>
              <a:rPr lang="en-US" altLang="zh-TW" sz="4000" i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Believe or go to hell</a:t>
            </a: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!"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Nor is it about luring them with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miracles</a:t>
            </a: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or promises of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heaven</a:t>
            </a: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These are inferior methods of preaching—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what even </a:t>
            </a:r>
            <a:r>
              <a:rPr lang="en-US" altLang="zh-TW" sz="4000" kern="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 act of contrition </a:t>
            </a: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would call </a:t>
            </a:r>
            <a:r>
              <a:rPr lang="en-US" altLang="zh-TW" sz="4000" i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"imperfect" repentance</a:t>
            </a:r>
            <a:r>
              <a:rPr lang="en-US" altLang="zh-TW" sz="40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dirty="0">
              <a:solidFill>
                <a:srgbClr val="FF0000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endParaRPr lang="en-US" altLang="zh-TW" sz="4000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1399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耶穌福傳時最先講的話是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「你們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悔改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吧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天國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臨近了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瑪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4:17);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「時期已滿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天主的國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臨近了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悔改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信從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福音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罷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谷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1:15)</a:t>
            </a:r>
          </a:p>
          <a:p>
            <a:pPr>
              <a:lnSpc>
                <a:spcPts val="4200"/>
              </a:lnSpc>
              <a:spcBef>
                <a:spcPts val="1030"/>
              </a:spcBef>
              <a:spcAft>
                <a:spcPts val="1030"/>
              </a:spcAft>
            </a:pP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When Jesus preached, 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His first words were: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r>
              <a:rPr lang="en-US" altLang="zh-TW" sz="4000" i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Repent</a:t>
            </a: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for the kingdom of heaven is at hand"</a:t>
            </a: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(Matthew 4:17);</a:t>
            </a:r>
            <a:b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"The time is fulfilled, and the kingdom of God is near. </a:t>
            </a:r>
            <a:r>
              <a:rPr lang="en-US" altLang="zh-TW" sz="4000" i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Repent and believe </a:t>
            </a:r>
            <a:r>
              <a:rPr lang="en-US" altLang="zh-TW" sz="4000" i="1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 the Gospel !"</a:t>
            </a:r>
            <a:r>
              <a:rPr lang="en-US" altLang="zh-TW" sz="4000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kern="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(Mark 1:15).</a:t>
            </a:r>
            <a:endParaRPr lang="zh-TW" altLang="zh-TW" kern="100" dirty="0">
              <a:solidFill>
                <a:schemeClr val="tx1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24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這裡有三個重要的名詞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天國</a:t>
            </a:r>
            <a:r>
              <a:rPr lang="en-US" altLang="zh-TW" sz="36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福音</a:t>
            </a:r>
            <a:r>
              <a:rPr lang="en-US" altLang="zh-TW" sz="36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悔改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耶穌來是為了建設天國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而建設天國的內容是福音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但要明白福音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必須先悔改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是徹底</a:t>
            </a:r>
            <a:endParaRPr lang="en-US" altLang="zh-TW" sz="36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脫胎換骨的那種悔改</a:t>
            </a:r>
            <a:r>
              <a:rPr lang="en-US" altLang="zh-TW" sz="36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Here lie three pivotal words: </a:t>
            </a:r>
            <a:r>
              <a:rPr lang="en-US" altLang="zh-TW" sz="4000" b="1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Kingdom</a:t>
            </a:r>
            <a:r>
              <a:rPr lang="en-US" altLang="zh-TW" sz="40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 </a:t>
            </a:r>
            <a:r>
              <a:rPr lang="en-US" altLang="zh-TW" sz="4000" b="1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Gospel</a:t>
            </a:r>
            <a:r>
              <a:rPr lang="en-US" altLang="zh-TW" sz="40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and </a:t>
            </a:r>
            <a:r>
              <a:rPr lang="en-US" altLang="zh-TW" sz="4000" b="1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Repentance</a:t>
            </a:r>
            <a:r>
              <a:rPr lang="en-US" altLang="zh-TW" sz="40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br>
              <a:rPr lang="en-US" altLang="zh-TW" sz="40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800" kern="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Jesus came to establish the Kingdom; the Gospel is its blueprint. </a:t>
            </a:r>
            <a:r>
              <a:rPr lang="en-US" altLang="zh-TW" sz="3800" kern="10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Yet to embrace the Gospel, one must </a:t>
            </a:r>
            <a:r>
              <a:rPr lang="en-US" altLang="zh-TW" sz="3800" kern="100" spc="-11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first repent</a:t>
            </a:r>
            <a:r>
              <a:rPr lang="en-US" altLang="zh-TW" sz="3800" kern="10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—a metanoia so radical it shatters the old self and forges a </a:t>
            </a:r>
            <a:r>
              <a:rPr lang="en-US" altLang="zh-TW" sz="3800" kern="100" spc="-11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new creation</a:t>
            </a:r>
            <a:r>
              <a:rPr lang="en-US" altLang="zh-TW" sz="3800" kern="10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800" kern="10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Or reborn in “</a:t>
            </a:r>
            <a:r>
              <a:rPr lang="en-US" altLang="zh-TW" sz="3800" kern="100" spc="-11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new bones</a:t>
            </a:r>
            <a:r>
              <a:rPr lang="en-US" altLang="zh-TW" sz="3800" kern="100" spc="-11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”.</a:t>
            </a:r>
            <a:endParaRPr lang="zh-TW" altLang="zh-TW" sz="3800" kern="100" spc="-110" dirty="0">
              <a:solidFill>
                <a:schemeClr val="tx1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1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16" y="164465"/>
            <a:ext cx="9144000" cy="669955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66:10-14</a:t>
            </a: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凡愛慕耶路撒冷的，你們都應同她一起快樂，因她而歡喜！凡為她而憂傷的，你們都要同她盡情歡樂！</a:t>
            </a: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如此，你們能從她充滿安慰的懷裡吃奶，而得到飽飫；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你們能從她那豐滿的乳房哺乳，而得到快樂。</a:t>
            </a: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因為上主這樣說：看！我要在她身上，廣賜和平，有如河流一樣；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BC1DDDF-64A9-4412-8F65-CFF442235559}"/>
              </a:ext>
            </a:extLst>
          </p:cNvPr>
          <p:cNvSpPr txBox="1"/>
          <p:nvPr/>
        </p:nvSpPr>
        <p:spPr>
          <a:xfrm>
            <a:off x="7591921" y="629342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今天路加說福傳者「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不要帶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錢囊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不要帶口袋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也不要帶鞋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endParaRPr lang="en-US" altLang="zh-TW" sz="44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意思是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福傳者什麼都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不必「靠」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只應靠福音本身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Today, Luke reminds evangelizers:</a:t>
            </a:r>
            <a:br>
              <a:rPr lang="en-US" altLang="zh-TW" sz="44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i="1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r>
              <a:rPr lang="en-US" altLang="zh-TW" sz="40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Carry no money bag, no sack, no sandals.</a:t>
            </a:r>
            <a:r>
              <a:rPr lang="en-US" altLang="zh-TW" sz="4400" i="1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br>
              <a:rPr lang="en-US" altLang="zh-TW" sz="44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0" spc="-100" dirty="0">
                <a:solidFill>
                  <a:schemeClr val="tx1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This means: </a:t>
            </a:r>
            <a:r>
              <a:rPr lang="en-US" altLang="zh-TW" sz="44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 evangelist must </a:t>
            </a:r>
            <a:br>
              <a:rPr lang="en-US" altLang="zh-TW" sz="44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b="1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</a:rPr>
              <a:t>depend on nothing</a:t>
            </a:r>
            <a:r>
              <a:rPr lang="en-US" altLang="zh-TW" sz="44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—</a:t>
            </a:r>
            <a:br>
              <a:rPr lang="en-US" altLang="zh-TW" sz="44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except the Gospel itself.</a:t>
            </a:r>
            <a:endParaRPr lang="zh-TW" altLang="zh-TW" sz="4400" kern="100" spc="-100" dirty="0">
              <a:solidFill>
                <a:srgbClr val="FF0000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198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>
              <a:lnSpc>
                <a:spcPts val="65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我們靠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福音本身的吸引力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6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不只是給人提供升天堂的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通行證</a:t>
            </a:r>
            <a:r>
              <a:rPr lang="en-US" altLang="zh-TW" sz="48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We are drawn by the Gospel’s own light, or by the </a:t>
            </a:r>
            <a:b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intrinsic appeal of the Gospel</a:t>
            </a:r>
            <a: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b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 by a </a:t>
            </a:r>
            <a:br>
              <a:rPr lang="en-US" altLang="zh-TW" sz="48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800" i="1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r>
              <a:rPr lang="en-US" altLang="zh-TW" sz="4800" i="1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ticket to heaven</a:t>
            </a:r>
            <a:r>
              <a:rPr lang="en-US" altLang="zh-TW" sz="4800" i="1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endParaRPr lang="en-US" altLang="zh-TW" sz="4800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3088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spc="300" dirty="0">
                <a:solidFill>
                  <a:schemeClr val="tx1"/>
                </a:solidFill>
                <a:ea typeface="華康儷中黑" panose="020B0509000000000000" pitchFamily="49" charset="-120"/>
              </a:rPr>
              <a:t>我們會按教宗和中國簽的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《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臨時協議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所說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努力使教友的道德水準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比外教人的道德水準更高一點</a:t>
            </a:r>
            <a:r>
              <a:rPr lang="en-US" altLang="zh-TW" sz="4400" dirty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中黑" panose="020B0509000000000000" pitchFamily="49" charset="-120"/>
              </a:rPr>
              <a:t>In accordance with the Provisional Agreement between the Holy See and China,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spc="-100" dirty="0">
                <a:solidFill>
                  <a:schemeClr val="tx1"/>
                </a:solidFill>
                <a:ea typeface="華康儷中黑" panose="020B0509000000000000" pitchFamily="49" charset="-120"/>
              </a:rPr>
              <a:t>we Catholics should strive to uphold a </a:t>
            </a:r>
            <a:r>
              <a:rPr lang="en-US" altLang="zh-TW" sz="44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moral standard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spc="-100" dirty="0">
                <a:solidFill>
                  <a:schemeClr val="tx1"/>
                </a:solidFill>
                <a:ea typeface="華康儷中黑" panose="020B0509000000000000" pitchFamily="49" charset="-120"/>
              </a:rPr>
              <a:t>not merely equal to but </a:t>
            </a:r>
            <a:r>
              <a:rPr lang="en-US" altLang="zh-TW" sz="44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surpassing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400" spc="-100" dirty="0">
                <a:solidFill>
                  <a:schemeClr val="tx1"/>
                </a:solidFill>
                <a:ea typeface="華康儷中黑" panose="020B0509000000000000" pitchFamily="49" charset="-120"/>
              </a:rPr>
              <a:t>that of those outside the Faith.  </a:t>
            </a:r>
          </a:p>
        </p:txBody>
      </p:sp>
    </p:spTree>
    <p:extLst>
      <p:ext uri="{BB962C8B-B14F-4D97-AF65-F5344CB8AC3E}">
        <p14:creationId xmlns:p14="http://schemas.microsoft.com/office/powerpoint/2010/main" val="1154140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E022CB0-5CE4-4E19-9E84-F918980B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如果真的是這樣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天主教在中華大地之上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一定會散發異彩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因為天主教徒正是</a:t>
            </a:r>
            <a:b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建設新中國的最忠實的國民</a:t>
            </a:r>
            <a:r>
              <a:rPr lang="en-US" altLang="zh-TW" sz="4000" dirty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我們在主內愛教愛國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在愛教愛國時愛主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Catholic Church will shine 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radiantly in China,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for her people will be the 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most faithful builders of the nation</a:t>
            </a: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—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loving Church and Homeland in God,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loving God through both</a:t>
            </a: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altLang="zh-TW" sz="2000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7317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F117843-36F9-4975-BBE5-549157A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培養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合格福傳人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有很多途徑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我努力走上這條路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得力於許多人的鼓勵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最近過身的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徐志忠神父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我和他雖無深交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但他是我很景仰的一位有紳士風度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(gentleman)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的謙謙君子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每見到我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一定表現出十分的熱情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 </a:t>
            </a:r>
            <a:endParaRPr lang="en-US" altLang="zh-TW" sz="40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Many paths form worthy evangelizers.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I walk this road </a:t>
            </a:r>
            <a:b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strengthened by encouragement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—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like the late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Fr. George Zee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(died 14.6.2025)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a gentleman of humility,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whose warmth always uplifted me,</a:t>
            </a:r>
          </a:p>
        </p:txBody>
      </p:sp>
    </p:spTree>
    <p:extLst>
      <p:ext uri="{BB962C8B-B14F-4D97-AF65-F5344CB8AC3E}">
        <p14:creationId xmlns:p14="http://schemas.microsoft.com/office/powerpoint/2010/main" val="1201760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F117843-36F9-4975-BBE5-549157A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另一位是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李國雄神父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我每次到主教府吃飯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他例必和我同桌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暢談教會和天下事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他們兩人對我的接納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b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對我影響很大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Another one was  </a:t>
            </a:r>
            <a:r>
              <a:rPr lang="en-US" altLang="zh-TW" sz="4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Fr. Louis Lee</a:t>
            </a:r>
            <a:r>
              <a:rPr lang="en-US" altLang="zh-TW" sz="2800" spc="-100" dirty="0">
                <a:solidFill>
                  <a:schemeClr val="tx1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ea typeface="華康儷中黑(P)" panose="020B0500000000000000" pitchFamily="34" charset="-120"/>
              </a:rPr>
              <a:t>(died 2021),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 whose table fellowship at the bishop’s residence was filled with wisdom on Church and world.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b="1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acceptance of these two brothers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shaped me deeply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981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F117843-36F9-4975-BBE5-549157A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5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明早十時正來德貞主持教研週年大會的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蔡惠民副主教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在學術界和宗教界都負盛名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願來教研捧場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b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對我也是莫大的鼓勵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 </a:t>
            </a:r>
            <a:endParaRPr lang="en-US" altLang="zh-TW" sz="44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Tomorrow at 10 </a:t>
            </a:r>
            <a:r>
              <a:rPr lang="en-US" altLang="zh-TW" sz="3600" dirty="0">
                <a:solidFill>
                  <a:schemeClr val="tx1"/>
                </a:solidFill>
                <a:ea typeface="華康儷中黑(P)" panose="020B0500000000000000" pitchFamily="34" charset="-120"/>
              </a:rPr>
              <a:t>AM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Auxiliary Bishop Peter Choy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 renowned in academia and faith circles, will celebrate Mass at Tack Ching Girls’ School for our anniversary.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His presence is a great grace.</a:t>
            </a:r>
          </a:p>
        </p:txBody>
      </p:sp>
    </p:spTree>
    <p:extLst>
      <p:ext uri="{BB962C8B-B14F-4D97-AF65-F5344CB8AC3E}">
        <p14:creationId xmlns:p14="http://schemas.microsoft.com/office/powerpoint/2010/main" val="538256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F117843-36F9-4975-BBE5-549157A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那些參與教研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禮儀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捐錢</a:t>
            </a: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支持我們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在我的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網上留言</a:t>
            </a: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的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b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全都是天主給我的禮物</a:t>
            </a: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So too are all who join our liturgies, support us financially, </a:t>
            </a:r>
            <a:b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en-US" altLang="zh-TW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or engage online—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ea typeface="華康儷中黑(P)" panose="020B0500000000000000" pitchFamily="34" charset="-120"/>
              </a:rPr>
              <a:t>These are all gifts from God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8086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F117843-36F9-4975-BBE5-549157AA9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蔡副主教</a:t>
            </a: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是聖神修院神哲學院的校長</a:t>
            </a:r>
            <a: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是培育福傳者的負責人</a:t>
            </a:r>
            <a: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你們如果能多邀親朋來參加明天他主持的彌撒</a:t>
            </a:r>
            <a: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b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也是對他的鼓勵</a:t>
            </a:r>
            <a: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1030"/>
              </a:spcBef>
              <a:spcAft>
                <a:spcPts val="1030"/>
              </a:spcAft>
            </a:pP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Auxiliary Bishop Choy, rector of Holy Spirit Seminary College of Theology and Philosophy, forms future evangelizers.  You and your invitation to others to attend his Mass</a:t>
            </a:r>
            <a:b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is also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encouragement for his mission</a:t>
            </a:r>
            <a:r>
              <a:rPr lang="en-US" altLang="zh-TW" sz="4000" kern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93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</a:t>
            </a:r>
            <a:r>
              <a:rPr lang="zh-TW" altLang="en-US" sz="540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60" y="116632"/>
            <a:ext cx="9144000" cy="6785992"/>
          </a:xfrm>
        </p:spPr>
        <p:txBody>
          <a:bodyPr/>
          <a:lstStyle/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我要賜給她萬國的財寶，好似氾濫的江河。她的乳兒，將被抱在懷裡，放在膝上搖幌。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就如人怎樣受母親的撫慰，我也要怎樣撫慰你們；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你們必要在耶路撒冷，享受安慰。</a:t>
            </a: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你們見到這種情形，你們的心必要歡樂，你們的骨骸，必要如青草一樣茂盛；那時，上主的手，將顯示於他的僕人。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0"/>
              </a:spcBef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8099872" y="6353601"/>
            <a:ext cx="61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85C4ACB-347E-46AB-8802-CC876A8EA2DD}"/>
              </a:ext>
            </a:extLst>
          </p:cNvPr>
          <p:cNvSpPr txBox="1"/>
          <p:nvPr/>
        </p:nvSpPr>
        <p:spPr>
          <a:xfrm>
            <a:off x="2545904" y="5997475"/>
            <a:ext cx="507630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24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</a:t>
            </a:r>
            <a:r>
              <a:rPr lang="zh-TW" altLang="en-US" sz="28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今天</a:t>
            </a:r>
            <a:r>
              <a:rPr lang="zh-TW" altLang="en-US" sz="24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向</a:t>
            </a:r>
            <a:r>
              <a:rPr lang="zh-TW" altLang="en-US" sz="28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4605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恭讀聖保祿宗徒致迦拉達人書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6:14-18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至於我，我只以我們主耶穌基督的十字架，來誇耀，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因為藉著基督，世界於我，已被釘在十字架上了；我於世界，也被釘在十字架上了。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其實，割損或不割損，都算不得什麼，要緊的，是新受造的人。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凡遵循這準則而行的人，願平安與憐憫，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降臨在他們身上，即降臨在天主的新以色列身上！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從今以後，我切願沒有人再煩擾我，因為在我身上，我帶有耶穌的烙印。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弟兄們！願我們主耶穌基督的恩寵，常與你們的心靈同在！阿們。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02657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C3A1C98-E0CF-4CF4-852C-9DF36A03D9C0}"/>
              </a:ext>
            </a:extLst>
          </p:cNvPr>
          <p:cNvSpPr txBox="1"/>
          <p:nvPr/>
        </p:nvSpPr>
        <p:spPr>
          <a:xfrm>
            <a:off x="1979712" y="5805264"/>
            <a:ext cx="507630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</a:t>
            </a:r>
            <a:r>
              <a:rPr lang="zh-TW" altLang="en-US" sz="28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今天</a:t>
            </a:r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向</a:t>
            </a:r>
            <a:r>
              <a:rPr lang="zh-TW" altLang="en-US" sz="28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623"/>
            <a:ext cx="9144000" cy="6700317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10:1-9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那時候，主另外選定了七十二人，派遣他們兩個兩個，在他前面，到他自己將要去的各城各地去。耶穌對他們說：「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莊稼多，而工人少，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所以，你們應當求莊稼的主人，派遣工人來，收割他的莊稼。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你們去吧！看，我派遣你們猶如羔羊，往狼群中。你們不要帶錢囊，不要帶口袋，也不要帶鞋；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路上也不要向人請安。不論進入那一家，先說：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625140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623"/>
            <a:ext cx="9144000" cy="6700317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這一家平安！那裡如有和平之子，你們的和平就要停留在他身上；否則，仍歸於你們。你們要住在那一家，吃喝他們所供給的，因為工人自當有他的工資。你們不可從這一家，挪到那一家。不論進入那座城，人如果接納你們，給你們擺上什麼，你們就吃什麼。要醫治城中的病人，並給他們說：天主的國，已經臨近你們了。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我們讚美你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392" y="6344890"/>
            <a:ext cx="93650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</a:t>
            </a:r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B9D49E-79AC-434E-B468-D98E6DED1B39}"/>
              </a:ext>
            </a:extLst>
          </p:cNvPr>
          <p:cNvSpPr txBox="1"/>
          <p:nvPr/>
        </p:nvSpPr>
        <p:spPr>
          <a:xfrm>
            <a:off x="4355976" y="5744587"/>
            <a:ext cx="374441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</a:t>
            </a:r>
            <a:r>
              <a:rPr lang="zh-TW" altLang="en-US" sz="28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今天</a:t>
            </a:r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向</a:t>
            </a:r>
            <a:r>
              <a:rPr lang="zh-TW" altLang="en-US" sz="3200" spc="-150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639311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常年期第十四主日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 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公教教研中心週年大會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6600"/>
              </a:lnSpc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12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莊稼多</a:t>
            </a:r>
            <a:r>
              <a:rPr lang="en-US" altLang="zh-TW" sz="1600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6000" i="1" dirty="0">
                <a:solidFill>
                  <a:srgbClr val="00FF00"/>
                </a:solidFill>
                <a:ea typeface="華康儷中黑" panose="020B0509000000000000" pitchFamily="49" charset="-120"/>
              </a:rPr>
              <a:t>合格的</a:t>
            </a:r>
            <a:r>
              <a:rPr lang="zh-TW" altLang="en-US" sz="3600" i="1" dirty="0">
                <a:solidFill>
                  <a:srgbClr val="00FF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8000" dirty="0">
                <a:solidFill>
                  <a:srgbClr val="00FF00"/>
                </a:solidFill>
                <a:ea typeface="華康儷中黑" panose="020B0509000000000000" pitchFamily="49" charset="-120"/>
              </a:rPr>
              <a:t>工人少</a:t>
            </a:r>
            <a:endParaRPr lang="en-US" altLang="zh-TW" sz="8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7158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就如人怎樣受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母親的撫慰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我也要怎樣撫慰你們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如此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你們能從她充滿安慰的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懷裡吃奶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而得到飽飫</a:t>
            </a:r>
            <a:r>
              <a:rPr lang="en-US" altLang="zh-TW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i="1" dirty="0">
              <a:solidFill>
                <a:srgbClr val="00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我只以我們主耶穌基督的十字架來誇耀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割損或不割損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都算不得什麼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要緊的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新受造的人</a:t>
            </a:r>
            <a:r>
              <a:rPr lang="en-US" altLang="zh-TW" sz="40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2800" i="1" spc="-150" dirty="0">
              <a:solidFill>
                <a:srgbClr val="00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12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莊稼多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而工人少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你們去吧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看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我派遣你們猶如羔羊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往狼群中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不要帶錢囊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不要帶口袋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也不要帶鞋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3600" i="1" dirty="0">
              <a:solidFill>
                <a:srgbClr val="00FF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2409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17431</TotalTime>
  <Words>3121</Words>
  <Application>Microsoft Office PowerPoint</Application>
  <PresentationFormat>如螢幕大小 (4:3)</PresentationFormat>
  <Paragraphs>211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20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29</vt:i4>
      </vt:variant>
    </vt:vector>
  </HeadingPairs>
  <TitlesOfParts>
    <vt:vector size="53" baseType="lpstr">
      <vt:lpstr>華康中黑體</vt:lpstr>
      <vt:lpstr>華康中黑體(P)</vt:lpstr>
      <vt:lpstr>華康正顏楷體W5(P)</vt:lpstr>
      <vt:lpstr>華康正顏楷體W7</vt:lpstr>
      <vt:lpstr>華康正顏楷體W7(P)</vt:lpstr>
      <vt:lpstr>華康粗黑體</vt:lpstr>
      <vt:lpstr>華康黑體-GB5</vt:lpstr>
      <vt:lpstr>華康龍門石碑(P)</vt:lpstr>
      <vt:lpstr>華康魏碑體(P)</vt:lpstr>
      <vt:lpstr>華康儷中黑</vt:lpstr>
      <vt:lpstr>華康儷中黑(P)</vt:lpstr>
      <vt:lpstr>華康儷粗宋</vt:lpstr>
      <vt:lpstr>華康儷粗宋(P)</vt:lpstr>
      <vt:lpstr>華康儷粗圓</vt:lpstr>
      <vt:lpstr>新細明體</vt:lpstr>
      <vt:lpstr>Arial</vt:lpstr>
      <vt:lpstr>Calibri</vt:lpstr>
      <vt:lpstr>Calibri Light</vt:lpstr>
      <vt:lpstr>Segoe UI</vt:lpstr>
      <vt:lpstr>Times New Roman</vt:lpstr>
      <vt:lpstr>預設簡報設計</vt:lpstr>
      <vt:lpstr>3_預設簡報設計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934</cp:revision>
  <dcterms:created xsi:type="dcterms:W3CDTF">2006-09-26T01:05:23Z</dcterms:created>
  <dcterms:modified xsi:type="dcterms:W3CDTF">2025-06-16T04:37:21Z</dcterms:modified>
</cp:coreProperties>
</file>