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82" r:id="rId3"/>
  </p:sldMasterIdLst>
  <p:notesMasterIdLst>
    <p:notesMasterId r:id="rId29"/>
  </p:notesMasterIdLst>
  <p:handoutMasterIdLst>
    <p:handoutMasterId r:id="rId30"/>
  </p:handoutMasterIdLst>
  <p:sldIdLst>
    <p:sldId id="1565" r:id="rId4"/>
    <p:sldId id="1050" r:id="rId5"/>
    <p:sldId id="1566" r:id="rId6"/>
    <p:sldId id="1370" r:id="rId7"/>
    <p:sldId id="1411" r:id="rId8"/>
    <p:sldId id="1054" r:id="rId9"/>
    <p:sldId id="1567" r:id="rId10"/>
    <p:sldId id="1571" r:id="rId11"/>
    <p:sldId id="1591" r:id="rId12"/>
    <p:sldId id="1592" r:id="rId13"/>
    <p:sldId id="1564" r:id="rId14"/>
    <p:sldId id="1588" r:id="rId15"/>
    <p:sldId id="1589" r:id="rId16"/>
    <p:sldId id="1590" r:id="rId17"/>
    <p:sldId id="1573" r:id="rId18"/>
    <p:sldId id="1574" r:id="rId19"/>
    <p:sldId id="1580" r:id="rId20"/>
    <p:sldId id="1581" r:id="rId21"/>
    <p:sldId id="1582" r:id="rId22"/>
    <p:sldId id="1583" r:id="rId23"/>
    <p:sldId id="1584" r:id="rId24"/>
    <p:sldId id="1585" r:id="rId25"/>
    <p:sldId id="1586" r:id="rId26"/>
    <p:sldId id="1587" r:id="rId27"/>
    <p:sldId id="104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00FF00"/>
    <a:srgbClr val="FFFFFF"/>
    <a:srgbClr val="FF99FF"/>
    <a:srgbClr val="FFCCFF"/>
    <a:srgbClr val="FF00FF"/>
    <a:srgbClr val="99FF99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603" autoAdjust="0"/>
    <p:restoredTop sz="94677" autoAdjust="0"/>
  </p:normalViewPr>
  <p:slideViewPr>
    <p:cSldViewPr>
      <p:cViewPr varScale="1">
        <p:scale>
          <a:sx n="59" d="100"/>
          <a:sy n="59" d="100"/>
        </p:scale>
        <p:origin x="13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007500E-9E93-406D-9A9E-FECDEBDB3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FDCF-D9B5-4B83-9845-36FAA93A59B5}" type="datetimeFigureOut">
              <a:rPr lang="zh-TW" altLang="en-US"/>
              <a:pPr>
                <a:defRPr/>
              </a:pPr>
              <a:t>2022/6/27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88E008-E1D8-4B09-92D5-32BCDE07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666744-453A-47E6-BEA9-A66DC5A21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0C773-E12C-48B8-AF6D-426AEFC82A0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839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342865F-7A8C-4F33-B8B5-D2C02B2E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02174-7A6F-4BA9-9D43-21CD76810B90}" type="datetimeFigureOut">
              <a:rPr lang="zh-TW" altLang="en-US"/>
              <a:pPr>
                <a:defRPr/>
              </a:pPr>
              <a:t>2022/6/27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97F401-4366-423A-8963-890E0EF8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A10DA2-18CC-47EC-91D0-CAEE14C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8A4DC-A596-45DD-9757-96887D747D6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461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12DDA6-72BB-4D71-B9A0-32FBE964E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0E64B-F0F4-401A-8D3C-2AD90BB6F24E}" type="datetimeFigureOut">
              <a:rPr lang="zh-TW" altLang="en-US"/>
              <a:pPr>
                <a:defRPr/>
              </a:pPr>
              <a:t>2022/6/27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0380E81-9562-4FED-9E36-9399E23C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F4855C-E9DD-4190-86DC-0D2EE177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E3F6C-B8FF-46ED-AEF3-5435670B1F2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1090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3098453-C147-4467-AB69-5888F366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C7AF5-6526-4E24-BD05-16EF95E206F6}" type="datetimeFigureOut">
              <a:rPr lang="zh-TW" altLang="en-US"/>
              <a:pPr>
                <a:defRPr/>
              </a:pPr>
              <a:t>2022/6/27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2E976540-D3F4-4FC2-A9C9-0A5E91A19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4167BB5-A03A-4C78-9B59-E376EFF3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1DC71-9593-45F0-BF36-7F0595F390C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47792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40F2FB6B-C8FC-4711-B99C-D45D3ECDC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38D04-A60F-42F2-8E11-FCDD969F30AC}" type="datetimeFigureOut">
              <a:rPr lang="zh-TW" altLang="en-US"/>
              <a:pPr>
                <a:defRPr/>
              </a:pPr>
              <a:t>2022/6/27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67C8A6F0-C804-4335-A6EE-5D47CC55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ACC2A322-E795-4200-879C-85DD81FF4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A02C2-ABD8-4FD6-A5D5-B7FCD548D95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71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CC9D869B-0BCC-48E3-8E69-8A14EFFCA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C9B21-D7D0-4A30-8F13-189D03CA2D80}" type="datetimeFigureOut">
              <a:rPr lang="zh-TW" altLang="en-US"/>
              <a:pPr>
                <a:defRPr/>
              </a:pPr>
              <a:t>2022/6/27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32EC02D4-7D9D-4586-A008-5BE649385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44B60C41-FE3A-47D4-ABBE-BEE89C97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2DA2D-644A-4F36-BE6C-955C82FA06F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501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E2F498B1-BF83-4F4B-9013-F300C93E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2F703-DA22-46CE-8B33-E3AF5C94F858}" type="datetimeFigureOut">
              <a:rPr lang="zh-TW" altLang="en-US"/>
              <a:pPr>
                <a:defRPr/>
              </a:pPr>
              <a:t>2022/6/27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C63549A1-F3FD-4754-811B-5EE174D7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B6831939-891A-4761-9795-9BEC4FFE2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9A2B3-903E-42C9-95CD-23452A902A4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9400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AB39B57A-4168-4027-A194-B40077FD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67482-F295-4C33-A9C6-01D31C258D5F}" type="datetimeFigureOut">
              <a:rPr lang="zh-TW" altLang="en-US"/>
              <a:pPr>
                <a:defRPr/>
              </a:pPr>
              <a:t>2022/6/27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1407F99B-1217-48C0-8B35-207CFA0C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DDA38BE-2500-4F89-BA2C-E49C61E8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7B18D-B0DB-4045-8E7F-4ED8B4D4EFA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15722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C2BFBDA7-35E9-4555-8880-E99D8AEE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4582-D7FB-4490-8638-2F8136D1CF36}" type="datetimeFigureOut">
              <a:rPr lang="zh-TW" altLang="en-US"/>
              <a:pPr>
                <a:defRPr/>
              </a:pPr>
              <a:t>2022/6/27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FF678BC-8CF0-4FB7-A9A2-3BA1599F4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09855CF6-7AF0-42C3-9FF3-24738AA40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0236F-E3DC-4587-A729-395B3440BFB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053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4A72DE-9F3A-4CE2-9DCC-51EBA8E06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10E1E-B249-4F00-A6B5-4F6A15FED448}" type="datetimeFigureOut">
              <a:rPr lang="zh-TW" altLang="en-US"/>
              <a:pPr>
                <a:defRPr/>
              </a:pPr>
              <a:t>2022/6/27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C8B746-F68A-4A54-87CE-227552A40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533112-2D9E-447A-9CA1-27257FC0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97EB6-E028-415B-87A3-8BE9FAD9E50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2787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51AE0B-ED05-45DC-A69C-0925D573D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7AA9E-E13D-4C14-93C3-721954CAA3A4}" type="datetimeFigureOut">
              <a:rPr lang="zh-TW" altLang="en-US"/>
              <a:pPr>
                <a:defRPr/>
              </a:pPr>
              <a:t>2022/6/27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09AD36-1F58-4856-AEA1-63EC66C7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9C8DA1-C845-4CB0-9387-CFA43F31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74A5A-0A60-48AD-AEF6-09DFD3E2DA3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142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A3C25985-9EB5-4C58-B920-C32D54962C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ECB66C81-1AA0-4D23-B8CB-D7651530C6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04144E-B6C1-4CC3-B495-967E9EB1B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6855319-971C-474A-9561-5D3D8F30DBF4}" type="datetimeFigureOut">
              <a:rPr lang="zh-TW" altLang="en-US"/>
              <a:pPr>
                <a:defRPr/>
              </a:pPr>
              <a:t>2022/6/27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4655E9-81CC-4380-B8C4-FFD927514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A94C608-C449-4A30-94AE-E782C5E05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401BF39-B1DE-4C44-B174-4DBDF04C421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74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83" r:id="rId1"/>
    <p:sldLayoutId id="2147489784" r:id="rId2"/>
    <p:sldLayoutId id="2147489785" r:id="rId3"/>
    <p:sldLayoutId id="2147489786" r:id="rId4"/>
    <p:sldLayoutId id="2147489787" r:id="rId5"/>
    <p:sldLayoutId id="2147489788" r:id="rId6"/>
    <p:sldLayoutId id="2147489789" r:id="rId7"/>
    <p:sldLayoutId id="2147489790" r:id="rId8"/>
    <p:sldLayoutId id="2147489791" r:id="rId9"/>
    <p:sldLayoutId id="2147489792" r:id="rId10"/>
    <p:sldLayoutId id="2147489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常年期第十四主日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莊稼多</a:t>
            </a:r>
            <a:r>
              <a:rPr lang="en-US" altLang="zh-TW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工人少</a:t>
            </a:r>
            <a:endParaRPr lang="en-US" altLang="zh-TW" sz="4000" dirty="0">
              <a:solidFill>
                <a:srgbClr val="00FF00"/>
              </a:solidFill>
              <a:highlight>
                <a:srgbClr val="FFFF00"/>
              </a:highlight>
              <a:ea typeface="華康粗黑體" panose="020B0709000000000000" pitchFamily="49" charset="-120"/>
            </a:endParaRPr>
          </a:p>
          <a:p>
            <a:pPr lvl="0"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依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66:10-14 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迦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6:14-18;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10:1-9)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29915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常年期第十四主日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2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莊稼多</a:t>
            </a:r>
            <a:r>
              <a:rPr lang="en-US" altLang="zh-TW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0000"/>
                </a:solidFill>
                <a:highlight>
                  <a:srgbClr val="FF99FF"/>
                </a:highlight>
                <a:ea typeface="華康儷中黑" panose="020B0509000000000000" pitchFamily="49" charset="-120"/>
              </a:rPr>
              <a:t>合格的</a:t>
            </a: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工人少</a:t>
            </a:r>
            <a:endParaRPr lang="en-US" altLang="zh-TW" sz="4000" dirty="0">
              <a:solidFill>
                <a:srgbClr val="00FF00"/>
              </a:solidFill>
              <a:highlight>
                <a:srgbClr val="FFFF00"/>
              </a:highlight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  <p:sp>
        <p:nvSpPr>
          <p:cNvPr id="2" name="等腰三角形 1">
            <a:extLst>
              <a:ext uri="{FF2B5EF4-FFF2-40B4-BE49-F238E27FC236}">
                <a16:creationId xmlns:a16="http://schemas.microsoft.com/office/drawing/2014/main" id="{95AF1DEA-8473-4C86-9FE5-61C63BA6C5F6}"/>
              </a:ext>
            </a:extLst>
          </p:cNvPr>
          <p:cNvSpPr/>
          <p:nvPr/>
        </p:nvSpPr>
        <p:spPr>
          <a:xfrm>
            <a:off x="3203848" y="4104255"/>
            <a:ext cx="2952328" cy="1512168"/>
          </a:xfrm>
          <a:prstGeom prst="triangl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39BE989-2815-4676-9FFC-5F6220B0DA1B}"/>
              </a:ext>
            </a:extLst>
          </p:cNvPr>
          <p:cNvSpPr/>
          <p:nvPr/>
        </p:nvSpPr>
        <p:spPr>
          <a:xfrm>
            <a:off x="2987824" y="3429000"/>
            <a:ext cx="33843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知識</a:t>
            </a:r>
            <a:r>
              <a:rPr lang="zh-TW" altLang="en-US" sz="3600" dirty="0">
                <a:solidFill>
                  <a:schemeClr val="tx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博大</a:t>
            </a:r>
            <a:r>
              <a:rPr lang="en-US" altLang="zh-TW" sz="3600" dirty="0">
                <a:solidFill>
                  <a:schemeClr val="tx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高</a:t>
            </a:r>
            <a:r>
              <a:rPr lang="en-US" altLang="zh-TW" dirty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 </a:t>
            </a:r>
            <a:endParaRPr lang="zh-TW" altLang="en-US" dirty="0">
              <a:solidFill>
                <a:srgbClr val="FF0000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69526AD-DD77-43DD-AABB-32D1AB8BE775}"/>
              </a:ext>
            </a:extLst>
          </p:cNvPr>
          <p:cNvSpPr/>
          <p:nvPr/>
        </p:nvSpPr>
        <p:spPr>
          <a:xfrm>
            <a:off x="5721692" y="5194314"/>
            <a:ext cx="32062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技能</a:t>
            </a:r>
            <a:r>
              <a:rPr lang="zh-TW" altLang="en-US" sz="3600" dirty="0">
                <a:solidFill>
                  <a:schemeClr val="tx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易地而處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B49EA5C-E4FB-4491-934B-CA41C552EF82}"/>
              </a:ext>
            </a:extLst>
          </p:cNvPr>
          <p:cNvSpPr/>
          <p:nvPr/>
        </p:nvSpPr>
        <p:spPr>
          <a:xfrm>
            <a:off x="216024" y="5194314"/>
            <a:ext cx="3422307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態度</a:t>
            </a:r>
            <a:r>
              <a:rPr lang="zh-TW" altLang="en-US" sz="3600" dirty="0">
                <a:solidFill>
                  <a:schemeClr val="tx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積極樂觀</a:t>
            </a:r>
          </a:p>
        </p:txBody>
      </p:sp>
    </p:spTree>
    <p:extLst>
      <p:ext uri="{BB962C8B-B14F-4D97-AF65-F5344CB8AC3E}">
        <p14:creationId xmlns:p14="http://schemas.microsoft.com/office/powerpoint/2010/main" val="1398776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就如人怎樣受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母親的撫慰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我也要怎樣撫慰你們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如此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你們能從她充滿安慰的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懷裡吃奶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而得到飽飫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至於我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我只以我們主耶穌基督的十字架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來誇耀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割損或不割損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都算不得什麼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要緊的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新受造的人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莊稼多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而工人少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你們去吧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我派遣你們猶如羔羊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往狼群中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不要帶錢囊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不要帶口袋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也不要帶鞋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62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就如人怎樣受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母親的撫慰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我也要怎樣撫慰你們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如此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你們能從她充滿安慰的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懷裡吃奶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而得到飽飫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母乳的特點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配合嬰兒成長而變化</a:t>
            </a:r>
            <a:endParaRPr lang="en-US" altLang="zh-TW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我們也一定要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一生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忠於主日去教堂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聖經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做好人好事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善盡本分：</a:t>
            </a:r>
            <a:b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spc="3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一生吸取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身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心</a:t>
            </a:r>
            <a:r>
              <a:rPr lang="en-US" altLang="zh-TW" sz="40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靈</a:t>
            </a:r>
            <a:r>
              <a:rPr lang="zh-TW" altLang="en-US" sz="4000" spc="3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的奶汁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不是慕道完就完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長期慕道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靈修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重覆聽道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7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至於我</a:t>
            </a:r>
            <a:r>
              <a:rPr lang="en-US" altLang="zh-TW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我只以我們主耶穌基督的</a:t>
            </a:r>
            <a:r>
              <a:rPr lang="zh-TW" altLang="en-US" sz="4000" spc="1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十字架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來誇耀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其實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割損或不割損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都算不得什麼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要緊的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新受造的人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十字架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新受造的人：吃得苦中苦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方為人上人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不是高人一等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而是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無上限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地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「成為」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至人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en-US" altLang="zh-TW" sz="18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 err="1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being</a:t>
            </a:r>
            <a:r>
              <a:rPr lang="en-US" altLang="zh-TW" sz="4000" dirty="0" err="1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4000" b="1" dirty="0" err="1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becoming</a:t>
            </a:r>
            <a:r>
              <a:rPr lang="en-US" altLang="zh-TW" sz="1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) </a:t>
            </a:r>
            <a:endParaRPr lang="en-US" altLang="zh-TW" sz="4000" dirty="0">
              <a:solidFill>
                <a:srgbClr val="FF00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這才是一等一的合格工人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福傳者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44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2166C3-0510-48BC-BAA2-BF44DCAE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120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莊稼多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而工人少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你們去吧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我派遣你們猶如羔羊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往狼群中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不要帶錢囊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不要帶口袋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也不要帶鞋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.(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10:4)</a:t>
            </a:r>
          </a:p>
          <a:p>
            <a:pPr marL="196850" indent="-196850" algn="l">
              <a:spcBef>
                <a:spcPts val="1200"/>
              </a:spcBef>
              <a:spcAft>
                <a:spcPts val="0"/>
              </a:spcAft>
              <a:tabLst>
                <a:tab pos="268288" algn="l"/>
              </a:tabLs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福傳者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0000FF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輕裝上路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什麼都不靠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泰澤修士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196850" indent="-196850" algn="l">
              <a:spcBef>
                <a:spcPts val="600"/>
              </a:spcBef>
              <a:spcAft>
                <a:spcPts val="1200"/>
              </a:spcAft>
              <a:tabLst>
                <a:tab pos="268288" algn="l"/>
              </a:tabLst>
            </a:pP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單靠福音的完整性和教會與個人的善表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</a:p>
          <a:p>
            <a:pPr marL="360000" indent="-457200" algn="l">
              <a:spcBef>
                <a:spcPts val="60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解經小知識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不斷章取義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中心思想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core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瑪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10:10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也不要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帶棍杖</a:t>
            </a:r>
            <a:r>
              <a:rPr lang="en-US" altLang="zh-TW" sz="3600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兩件內衣</a:t>
            </a:r>
            <a:r>
              <a:rPr lang="en-US" altLang="zh-TW" sz="3600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鞋</a:t>
            </a:r>
            <a:r>
              <a:rPr lang="en-US" altLang="zh-TW" sz="3600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谷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6:8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除了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一根棍杖外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什麼也不要帶</a:t>
            </a:r>
            <a:b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    </a:t>
            </a:r>
            <a:r>
              <a:rPr lang="zh-TW" altLang="en-US" sz="4000" i="1" spc="-15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谷是伯的「兒子」</a:t>
            </a:r>
            <a:r>
              <a:rPr lang="en-US" altLang="zh-TW" sz="4000" i="1" spc="-15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i="1" spc="-15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翻譯員</a:t>
            </a:r>
            <a:r>
              <a:rPr lang="en-US" altLang="zh-TW" sz="4000" i="1" spc="-15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i="1" spc="-150" dirty="0">
                <a:solidFill>
                  <a:srgbClr val="00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  <a:cs typeface="華康中黑體" panose="020B0509000000000000" pitchFamily="49" charset="-120"/>
              </a:rPr>
              <a:t>隨員</a:t>
            </a:r>
            <a:endParaRPr lang="en-US" altLang="zh-TW" sz="4000" i="1" spc="-150" dirty="0">
              <a:solidFill>
                <a:srgbClr val="00FF00"/>
              </a:solidFill>
              <a:latin typeface="華康龍門石碑(P)" panose="03000700000000000000" pitchFamily="66" charset="-120"/>
              <a:ea typeface="華康龍門石碑(P)" panose="03000700000000000000" pitchFamily="66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300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福傳靠福音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在福傳者的信心裡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我們靠耶穌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靠耶穌感動人去接受福音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但在福傳的內容上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我們靠的是福音本身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b="1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Evangelization relies on the Gospel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. 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Evangelists rely on Jesus to touch 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the hearts of converts. 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But in terms of the Gospel message, 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the evangelists rely on the </a:t>
            </a:r>
            <a:r>
              <a:rPr lang="en-US" altLang="zh-TW" sz="4400" spc="-150" dirty="0">
                <a:solidFill>
                  <a:srgbClr val="FF0000"/>
                </a:solidFill>
                <a:ea typeface="華康儷中黑" panose="020B0509000000000000" pitchFamily="49" charset="-120"/>
              </a:rPr>
              <a:t>Gospel itself.</a:t>
            </a:r>
          </a:p>
        </p:txBody>
      </p:sp>
    </p:spTree>
    <p:extLst>
      <p:ext uri="{BB962C8B-B14F-4D97-AF65-F5344CB8AC3E}">
        <p14:creationId xmlns:p14="http://schemas.microsoft.com/office/powerpoint/2010/main" val="1994461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例如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福傳不是靠嚇唬人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不信就下地獄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!?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或用奇蹟和天堂來吸引人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這是等而下之的傳教方法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在痛悔上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這也稱為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「下等」痛悔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en-US" altLang="zh-TW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回教</a:t>
            </a:r>
            <a:r>
              <a:rPr lang="en-US" altLang="zh-TW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火獄</a:t>
            </a:r>
            <a:r>
              <a:rPr lang="en-US" altLang="zh-TW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)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For example, evangelization does not rely on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intimidation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 “If you don’t believe in God, you will go to hell!” 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nor entice with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miracles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 and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heaven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 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which is a low-class form of evangelization. In the language of doing penance, 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it is the lowest form of contrition.</a:t>
            </a:r>
          </a:p>
        </p:txBody>
      </p:sp>
    </p:spTree>
    <p:extLst>
      <p:ext uri="{BB962C8B-B14F-4D97-AF65-F5344CB8AC3E}">
        <p14:creationId xmlns:p14="http://schemas.microsoft.com/office/powerpoint/2010/main" val="2911399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1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耶穌來到世上的目的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救贖世人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但他不是只做一些外在的拯救工作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51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例如像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釣魚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一樣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把人釣上岸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51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也不是從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井底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把人拉上來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The purpose of Jesus’ coming to the world is to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redeem humanity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; but He did not come to perform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superficial acts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 to save those who are drowning or have fallen into a well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0881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耶穌福傳時最先講的話是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「你們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悔改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吧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天國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臨近了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ea typeface="華康儷中黑" panose="020B0509000000000000" pitchFamily="49" charset="-120"/>
              </a:rPr>
              <a:t>瑪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4:17);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「時期已滿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天主的國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臨近了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你們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悔改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信從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福音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罷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ea typeface="華康儷中黑" panose="020B0509000000000000" pitchFamily="49" charset="-120"/>
              </a:rPr>
              <a:t>谷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1:15)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The first lines Jesus uttered when he preached the Gospel are: "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Repent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 for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Kingdom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 of Heaven is at hand." 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(Mt 4:17);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 “The time is fulfilled.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Kingdom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 of God is at hand.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Repent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 and believe in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Gospel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." 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(Mk 1:15)</a:t>
            </a:r>
          </a:p>
        </p:txBody>
      </p:sp>
    </p:spTree>
    <p:extLst>
      <p:ext uri="{BB962C8B-B14F-4D97-AF65-F5344CB8AC3E}">
        <p14:creationId xmlns:p14="http://schemas.microsoft.com/office/powerpoint/2010/main" val="3729524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這裡有三個重要的名詞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天國</a:t>
            </a:r>
            <a:r>
              <a:rPr lang="en-US" altLang="zh-TW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福音</a:t>
            </a:r>
            <a:r>
              <a:rPr lang="en-US" altLang="zh-TW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悔改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耶穌來是為了建設天國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而建設天國的內容是福音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但要明白福音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必須先悔改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是徹底</a:t>
            </a:r>
            <a:endParaRPr lang="en-US" altLang="zh-TW" sz="36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脫胎換骨的那種悔改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There are three important words here: “</a:t>
            </a:r>
            <a:r>
              <a:rPr lang="en-US" altLang="zh-TW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Kingdom, Gospel, repent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”.  Jesus came to the world in order to establish the Kingdom.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The Gospel is the message of the Kingdom.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To be able to understand the Gospel,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one must first repent, a repentance so thorough like a renewal, a 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rebirth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521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785992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buFontTx/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66:10-14</a:t>
            </a:r>
          </a:p>
          <a:p>
            <a:pPr marL="0" lvl="0" indent="0" algn="just" eaLnBrk="1">
              <a:lnSpc>
                <a:spcPts val="4800"/>
              </a:lnSpc>
              <a:spcBef>
                <a:spcPts val="120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凡愛慕耶路撒冷的，你們都應同她一起快樂，因她而歡喜！凡為她而憂傷的，你們都要同她盡情歡樂！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如此，你們能從她充滿安慰的懷裡吃奶，而得到飽飫；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你們能從她那豐滿的乳房哺乳，而得到快樂。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因為上主這樣說：看！我要在她身上，廣賜和平，有如河流一樣；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BC1DDDF-64A9-4412-8F65-CFF442235559}"/>
              </a:ext>
            </a:extLst>
          </p:cNvPr>
          <p:cNvSpPr txBox="1"/>
          <p:nvPr/>
        </p:nvSpPr>
        <p:spPr>
          <a:xfrm>
            <a:off x="6959618" y="629944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1/2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今天路加說福傳者「</a:t>
            </a:r>
            <a:r>
              <a:rPr lang="zh-TW" altLang="en-US" sz="44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不要帶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錢囊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不要帶口袋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也不要帶鞋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endParaRPr lang="en-US" altLang="zh-TW" sz="44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意思是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福傳者什麼都</a:t>
            </a:r>
            <a:r>
              <a:rPr lang="zh-TW" altLang="en-US" sz="44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不必「靠」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只應靠福音本身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Today, the Gospel of Luke says: "Carry no money bag, no sack, no sandals ".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It means: evangelists must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not “rely” on anything,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but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solely on the Gospel itself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4198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意思是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信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我們所傳的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實踐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過所講的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我們堅信所講所行的一切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對人類確有實質的貢獻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並能帶來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和平的天國及世界大同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It means: we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believe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 in the Gospel we are spreading; we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practice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 what we preach; we believe all that is in the Gospel which is beneficial to mankind and will bring about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 peaceful Kingdom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and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universal unity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468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4087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我們靠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福音本身的吸引力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不只是給人提供升天堂的「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通行證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」也不是進天主教學校的「</a:t>
            </a:r>
            <a:r>
              <a:rPr lang="en-US" altLang="zh-TW" sz="48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5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分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We are drawn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solely to the Gospel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We are not incentivized by a “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ticket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”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to heaven, or the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5 points 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for our children to enter a Catholic school.</a:t>
            </a:r>
          </a:p>
        </p:txBody>
      </p:sp>
    </p:spTree>
    <p:extLst>
      <p:ext uri="{BB962C8B-B14F-4D97-AF65-F5344CB8AC3E}">
        <p14:creationId xmlns:p14="http://schemas.microsoft.com/office/powerpoint/2010/main" val="3943088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我們會按教宗和中國簽的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《</a:t>
            </a:r>
            <a:r>
              <a:rPr lang="zh-TW" altLang="en-US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臨時協議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》</a:t>
            </a:r>
            <a:r>
              <a:rPr lang="zh-TW" altLang="en-US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所說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努力使教友的道德水準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比外教人的道德水準更高一點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1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We will live out what is said in the </a:t>
            </a:r>
            <a:r>
              <a:rPr lang="en-US" altLang="zh-TW" sz="4800" dirty="0">
                <a:solidFill>
                  <a:srgbClr val="0000FF"/>
                </a:solidFill>
                <a:ea typeface="華康儷中黑" panose="020B0509000000000000" pitchFamily="49" charset="-120"/>
              </a:rPr>
              <a:t>Provisional Agreement between the Pope and China</a:t>
            </a: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, and that is for us Catholics to uphold ourselves </a:t>
            </a:r>
          </a:p>
          <a:p>
            <a:pPr>
              <a:lnSpc>
                <a:spcPts val="51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to a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higher moral standard </a:t>
            </a:r>
          </a:p>
          <a:p>
            <a:pPr>
              <a:lnSpc>
                <a:spcPts val="51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tx1"/>
                </a:solidFill>
                <a:ea typeface="華康儷中黑" panose="020B0509000000000000" pitchFamily="49" charset="-120"/>
              </a:rPr>
              <a:t>than those without faith.</a:t>
            </a:r>
          </a:p>
        </p:txBody>
      </p:sp>
    </p:spTree>
    <p:extLst>
      <p:ext uri="{BB962C8B-B14F-4D97-AF65-F5344CB8AC3E}">
        <p14:creationId xmlns:p14="http://schemas.microsoft.com/office/powerpoint/2010/main" val="1154140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E022CB0-5CE4-4E19-9E84-F918980B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如果真的是這樣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天主教在中華大地之上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一定會散發異彩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因為天主教徒正是建設新中國的最忠實的國民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我們在主內愛教愛國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在愛教愛國時愛主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If we are able to achieve this, Roman Catholicism will shine gloriously over Chinese soil, because Catholics will have become the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most steadfast citizens in building </a:t>
            </a:r>
          </a:p>
          <a:p>
            <a:pPr>
              <a:lnSpc>
                <a:spcPts val="41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the new China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 So, In God, we love our Church and our country and </a:t>
            </a:r>
            <a:r>
              <a:rPr lang="en-US" altLang="zh-TW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in loving our Church and our country, </a:t>
            </a:r>
            <a:r>
              <a:rPr lang="en-US" altLang="zh-TW" sz="3600" b="1" spc="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we love God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.*</a:t>
            </a:r>
          </a:p>
        </p:txBody>
      </p:sp>
    </p:spTree>
    <p:extLst>
      <p:ext uri="{BB962C8B-B14F-4D97-AF65-F5344CB8AC3E}">
        <p14:creationId xmlns:p14="http://schemas.microsoft.com/office/powerpoint/2010/main" val="1247317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785992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我要賜給她萬國的財寶，好似氾濫的江河。她的乳兒，將被抱在懷裡，放在膝上搖幌。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就如人怎樣受母親的撫慰，我也要怎樣撫慰你們；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你們必要在耶路撒冷，享受安慰。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你們見到這種情形，你們的心必要歡樂，你們的骨骸，必要如青草一樣茂盛；那時，上主的手，將顯示於他的僕人。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31955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2/2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05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恭讀聖保祿宗徒致迦拉達人書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6:14-18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至於我，我只以我們主耶穌基督的十字架，來誇耀，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因為藉著基督，世界於我，已被釘在十字架上了；我於世界，也被釘在十字架上了。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其實，割損或不割損，都算不得什麼，要緊的，是新受造的人。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凡遵循這準則而行的人，願平安與憐憫，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降臨在他們身上，即降臨在天主的新以色列身上！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從今以後，我切願沒有人再煩擾我，因為在我身上，我帶有耶穌的烙印。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弟兄們！願我們主耶穌基督的恩寵，常與你們的心靈同在！阿們。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884318" y="602657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75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3"/>
            <a:ext cx="9144000" cy="6700317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10:1-9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那時候，主另外選定了七十二人，派遣他們兩個兩個，在他前面，到他自己將要去的各城各地去。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莊稼多，而工人少，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所以，你們應當求莊稼的主人，派遣工人來，收割他的莊稼。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你們去吧！看，我派遣你們猶如羔羊，往狼群中。你們不要帶錢囊，不要帶口袋，也不要帶鞋；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路上也不要向人請安。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272" y="6344891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3"/>
            <a:ext cx="9144000" cy="6700317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不論進入那一家，先說：願這一家平安！那裡如有和平之子，你們的和平就要停留在他身上；否則，仍歸於你們。你們要住在那一家，吃喝他們所供給的，因為工人自當有他的工資。你們不可從這一家，挪到那一家。不論進入那座城，人如果接納你們，給你們擺上什麼，你們就吃什麼。要醫治城中的病人，並給他們說：天主的國，已經臨近你們了。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272" y="6344891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   </a:t>
            </a:r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311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常年期第十四主日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莊稼多</a:t>
            </a:r>
            <a:r>
              <a:rPr lang="en-US" altLang="zh-TW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</a:t>
            </a: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工人少</a:t>
            </a:r>
            <a:endParaRPr lang="en-US" altLang="zh-TW" sz="4000" dirty="0">
              <a:solidFill>
                <a:srgbClr val="00FF00"/>
              </a:solidFill>
              <a:highlight>
                <a:srgbClr val="FFFF00"/>
              </a:highlight>
              <a:ea typeface="華康粗黑體" panose="020B0709000000000000" pitchFamily="49" charset="-120"/>
            </a:endParaRPr>
          </a:p>
          <a:p>
            <a:pPr lvl="0"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依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66:10-14 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迦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6:14-18;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10:1-9)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61729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endParaRPr lang="en-US" altLang="zh-TW" sz="36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endParaRPr lang="en-US" altLang="zh-TW" sz="36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7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莊稼多</a:t>
            </a:r>
            <a:r>
              <a:rPr lang="en-US" altLang="zh-TW" sz="7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</a:t>
            </a:r>
            <a:r>
              <a:rPr lang="zh-TW" altLang="en-US" sz="8000" dirty="0">
                <a:solidFill>
                  <a:schemeClr val="bg1"/>
                </a:solidFill>
                <a:highlight>
                  <a:srgbClr val="9900CC"/>
                </a:highlight>
                <a:ea typeface="華康儷中黑" panose="020B0509000000000000" pitchFamily="49" charset="-120"/>
              </a:rPr>
              <a:t>合格的</a:t>
            </a:r>
            <a:r>
              <a:rPr lang="zh-TW" altLang="en-US" sz="7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工人少</a:t>
            </a:r>
            <a:endParaRPr lang="en-US" altLang="zh-TW" sz="7200" dirty="0">
              <a:solidFill>
                <a:srgbClr val="00FF00"/>
              </a:solidFill>
              <a:highlight>
                <a:srgbClr val="FFFF00"/>
              </a:highlight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501095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16303</TotalTime>
  <Words>2023</Words>
  <Application>Microsoft Office PowerPoint</Application>
  <PresentationFormat>如螢幕大小 (4:3)</PresentationFormat>
  <Paragraphs>131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25</vt:i4>
      </vt:variant>
    </vt:vector>
  </HeadingPairs>
  <TitlesOfParts>
    <vt:vector size="38" baseType="lpstr">
      <vt:lpstr>華康中黑體</vt:lpstr>
      <vt:lpstr>華康中黑體(P)</vt:lpstr>
      <vt:lpstr>華康正顏楷體W7</vt:lpstr>
      <vt:lpstr>華康粗黑體</vt:lpstr>
      <vt:lpstr>華康龍門石碑(P)</vt:lpstr>
      <vt:lpstr>華康儷中黑</vt:lpstr>
      <vt:lpstr>新細明體</vt:lpstr>
      <vt:lpstr>Arial</vt:lpstr>
      <vt:lpstr>Calibri</vt:lpstr>
      <vt:lpstr>Wingdings</vt:lpstr>
      <vt:lpstr>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913</cp:revision>
  <dcterms:created xsi:type="dcterms:W3CDTF">2006-09-26T01:05:23Z</dcterms:created>
  <dcterms:modified xsi:type="dcterms:W3CDTF">2022-06-27T07:18:21Z</dcterms:modified>
</cp:coreProperties>
</file>