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90032" r:id="rId3"/>
  </p:sldMasterIdLst>
  <p:notesMasterIdLst>
    <p:notesMasterId r:id="rId30"/>
  </p:notesMasterIdLst>
  <p:handoutMasterIdLst>
    <p:handoutMasterId r:id="rId31"/>
  </p:handoutMasterIdLst>
  <p:sldIdLst>
    <p:sldId id="1974" r:id="rId4"/>
    <p:sldId id="2119" r:id="rId5"/>
    <p:sldId id="2120" r:id="rId6"/>
    <p:sldId id="2122" r:id="rId7"/>
    <p:sldId id="2123" r:id="rId8"/>
    <p:sldId id="2126" r:id="rId9"/>
    <p:sldId id="2127" r:id="rId10"/>
    <p:sldId id="2279" r:id="rId11"/>
    <p:sldId id="2280" r:id="rId12"/>
    <p:sldId id="2281" r:id="rId13"/>
    <p:sldId id="2096" r:id="rId14"/>
    <p:sldId id="2283" r:id="rId15"/>
    <p:sldId id="2284" r:id="rId16"/>
    <p:sldId id="2285" r:id="rId17"/>
    <p:sldId id="2286" r:id="rId18"/>
    <p:sldId id="2287" r:id="rId19"/>
    <p:sldId id="2288" r:id="rId20"/>
    <p:sldId id="2289" r:id="rId21"/>
    <p:sldId id="2290" r:id="rId22"/>
    <p:sldId id="2291" r:id="rId23"/>
    <p:sldId id="2292" r:id="rId24"/>
    <p:sldId id="2293" r:id="rId25"/>
    <p:sldId id="2294" r:id="rId26"/>
    <p:sldId id="2295" r:id="rId27"/>
    <p:sldId id="2296" r:id="rId28"/>
    <p:sldId id="1892" r:id="rId29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00FF"/>
    <a:srgbClr val="0000FF"/>
    <a:srgbClr val="9900CC"/>
    <a:srgbClr val="00FF00"/>
    <a:srgbClr val="FF99FF"/>
    <a:srgbClr val="660066"/>
    <a:srgbClr val="00CC00"/>
    <a:srgbClr val="FF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3354" autoAdjust="0"/>
    <p:restoredTop sz="93315" autoAdjust="0"/>
  </p:normalViewPr>
  <p:slideViewPr>
    <p:cSldViewPr>
      <p:cViewPr>
        <p:scale>
          <a:sx n="60" d="100"/>
          <a:sy n="60" d="100"/>
        </p:scale>
        <p:origin x="109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36012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03838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686304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358444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468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171176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567509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022150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410784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907732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8492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8183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0033" r:id="rId1"/>
    <p:sldLayoutId id="2147490034" r:id="rId2"/>
    <p:sldLayoutId id="2147490035" r:id="rId3"/>
    <p:sldLayoutId id="2147490036" r:id="rId4"/>
    <p:sldLayoutId id="2147490037" r:id="rId5"/>
    <p:sldLayoutId id="2147490038" r:id="rId6"/>
    <p:sldLayoutId id="2147490039" r:id="rId7"/>
    <p:sldLayoutId id="2147490040" r:id="rId8"/>
    <p:sldLayoutId id="2147490041" r:id="rId9"/>
    <p:sldLayoutId id="2147490042" r:id="rId10"/>
    <p:sldLayoutId id="21474900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430665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常年期十三主日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1200"/>
              </a:spcAft>
              <a:buFontTx/>
              <a:buNone/>
            </a:pPr>
            <a:r>
              <a:rPr lang="zh-TW" altLang="en-US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多收沒剩餘</a:t>
            </a:r>
            <a:r>
              <a:rPr lang="en-US" altLang="zh-TW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少收沒不足</a:t>
            </a:r>
            <a:endParaRPr lang="en-US" altLang="zh-TW" sz="6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雖非均富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亦不應懸殊</a:t>
            </a: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4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605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430665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常年期十三主日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1200"/>
              </a:spcAft>
              <a:buFontTx/>
              <a:buNone/>
            </a:pPr>
            <a:r>
              <a:rPr lang="zh-TW" altLang="en-US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多收沒剩餘</a:t>
            </a:r>
            <a:r>
              <a:rPr lang="en-US" altLang="zh-TW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少收沒不足</a:t>
            </a:r>
            <a:endParaRPr lang="en-US" altLang="zh-TW" sz="6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雖非均富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亦不應懸殊</a:t>
            </a: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4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464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96233"/>
            <a:ext cx="9144000" cy="6545135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天主並沒有創造死亡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他創造了萬物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為叫它們生存</a:t>
            </a:r>
            <a:r>
              <a:rPr lang="en-US" altLang="zh-TW" sz="4000" dirty="0"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ea typeface="華康粗黑體" panose="020B0709000000000000" pitchFamily="49" charset="-120"/>
              </a:rPr>
              <a:t>世上的生物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都有生命力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本身都沒有致命的毒素</a:t>
            </a:r>
            <a:r>
              <a:rPr lang="en-US" altLang="zh-TW" sz="4000" dirty="0"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ea typeface="華康粗黑體" panose="020B0709000000000000" pitchFamily="49" charset="-120"/>
              </a:rPr>
              <a:t>但因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魔鬼的嫉妒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死亡才進入了世界</a:t>
            </a:r>
            <a:r>
              <a:rPr lang="en-US" altLang="zh-TW" sz="4000" dirty="0">
                <a:ea typeface="華康粗黑體" panose="020B07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你們也要在這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慈善工作上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超群出眾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耶穌本是富有的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為了你們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卻成了貧困的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你們的富裕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彌補了他們的缺乏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多收的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沒有剩餘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少收的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也沒有不足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ea typeface="華康儷粗宋(P)" panose="02020700000000000000" pitchFamily="18" charset="-120"/>
              </a:rPr>
              <a:t>小女孩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並沒有死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只是睡著了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ea typeface="華康儷粗宋(P)" panose="02020700000000000000" pitchFamily="18" charset="-120"/>
              </a:rPr>
              <a:t>女孩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我命令你起來</a:t>
            </a:r>
            <a:r>
              <a:rPr lang="en-US" altLang="zh-TW" sz="4000" dirty="0">
                <a:ea typeface="華康儷粗宋(P)" panose="02020700000000000000" pitchFamily="18" charset="-120"/>
              </a:rPr>
              <a:t>!</a:t>
            </a:r>
            <a:r>
              <a:rPr lang="zh-TW" altLang="en-US" sz="4000" dirty="0">
                <a:ea typeface="華康儷粗宋(P)" panose="02020700000000000000" pitchFamily="18" charset="-120"/>
              </a:rPr>
              <a:t>那女孩就立刻起來行走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19" y="196233"/>
            <a:ext cx="9144000" cy="6545135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天主並沒有創造死亡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他創造了萬物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為叫它們生存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世上的生物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都有生命力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本身都沒有致命的毒素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但因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魔鬼的嫉妒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死亡才進入了世界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如果天主沒有創造死亡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只因魔鬼的嫉妒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死亡才進入世界</a:t>
            </a:r>
            <a:r>
              <a:rPr lang="en-US" altLang="zh-TW" sz="4000" dirty="0">
                <a:ea typeface="華康粗黑體" panose="020B0709000000000000" pitchFamily="49" charset="-120"/>
              </a:rPr>
              <a:t>.</a:t>
            </a:r>
            <a:r>
              <a:rPr lang="zh-TW" altLang="en-US" sz="4000" dirty="0">
                <a:ea typeface="華康粗黑體" panose="020B0709000000000000" pitchFamily="49" charset="-120"/>
              </a:rPr>
              <a:t>那麼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我們能否說</a:t>
            </a:r>
            <a:r>
              <a:rPr lang="en-US" altLang="zh-TW" sz="4000" dirty="0">
                <a:ea typeface="華康粗黑體" panose="020B0709000000000000" pitchFamily="49" charset="-120"/>
              </a:rPr>
              <a:t>:</a:t>
            </a:r>
            <a:r>
              <a:rPr lang="zh-TW" altLang="en-US" sz="4000" dirty="0">
                <a:solidFill>
                  <a:srgbClr val="0000FF"/>
                </a:solidFill>
                <a:ea typeface="華康粗黑體" panose="020B0709000000000000" pitchFamily="49" charset="-120"/>
              </a:rPr>
              <a:t>是魔鬼製造了死亡</a:t>
            </a:r>
            <a:r>
              <a:rPr lang="en-US" altLang="zh-TW" sz="4000" dirty="0">
                <a:solidFill>
                  <a:srgbClr val="0000FF"/>
                </a:solidFill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製造死亡的</a:t>
            </a:r>
            <a:r>
              <a:rPr lang="en-US" altLang="zh-TW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都是魔鬼</a:t>
            </a:r>
            <a:r>
              <a:rPr lang="en-US" altLang="zh-TW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!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個別無辜者死亡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我們容易看出它的可怕</a:t>
            </a:r>
            <a:r>
              <a:rPr lang="en-US" altLang="zh-TW" sz="2800" dirty="0">
                <a:ea typeface="華康粗黑體" panose="020B0709000000000000" pitchFamily="49" charset="-120"/>
              </a:rPr>
              <a:t>(</a:t>
            </a: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墨子殺一人</a:t>
            </a:r>
            <a:r>
              <a:rPr lang="en-US" altLang="zh-TW" sz="2800" dirty="0">
                <a:solidFill>
                  <a:srgbClr val="0000FF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/</a:t>
            </a:r>
            <a:r>
              <a:rPr lang="zh-TW" altLang="en-US" sz="2800" dirty="0">
                <a:solidFill>
                  <a:srgbClr val="0000FF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一國</a:t>
            </a:r>
            <a:r>
              <a:rPr lang="en-US" altLang="zh-TW" sz="2800" dirty="0">
                <a:ea typeface="華康粗黑體" panose="020B0709000000000000" pitchFamily="49" charset="-120"/>
              </a:rPr>
              <a:t>)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但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集體的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長久的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有形或無形的殺戮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久而久之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我們會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集體麻木</a:t>
            </a:r>
            <a:r>
              <a:rPr lang="en-US" altLang="zh-TW" sz="4000" dirty="0">
                <a:ea typeface="華康粗黑體" panose="020B07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zh-TW" sz="4000" dirty="0"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68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16632"/>
            <a:ext cx="9144000" cy="6545135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你們也要在這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慈善工作上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超群出眾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耶穌本是富有的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為了你們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卻成了貧困的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你們的富裕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彌補了他們的缺乏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多收的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沒有剩餘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少收的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也沒有不足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為個別的善行可以超群出眾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追求「</a:t>
            </a: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聖人不治已病治未病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」的理想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為什麼不能超群出眾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求「多收的沒剩餘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少收的沒不足」理想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基督徒在主的大力助佑下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為何不可以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能別人之所不能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626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4" y="116632"/>
            <a:ext cx="9144000" cy="6545135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小女孩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並沒有死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只是睡著了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女孩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我命令你起來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那女孩就立刻起來行走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在信仰中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連死者都可以復活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什麼樣的「理想」在全能天主的授意和助佑下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不能實現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為什麼我們對天國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大同和天下一家的呼喚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可以無動於衷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如果信天主的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個人</a:t>
            </a:r>
            <a:r>
              <a:rPr lang="zh-TW" altLang="en-US" sz="4000" dirty="0">
                <a:ea typeface="華康儷中黑" panose="020B0509000000000000" pitchFamily="49" charset="-120"/>
              </a:rPr>
              <a:t>和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集體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都相信天國可臨現在人間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於是全體一起努力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也許耶穌會說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世界並有有死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只是睡著了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778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如果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我說如果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如果天主教徒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都知道天主沒有創造死亡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只因魔鬼的嫉妒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死亡才進入世界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所以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是魔鬼製造了死亡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製造死亡的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都是魔鬼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IF</a:t>
            </a:r>
            <a:r>
              <a:rPr lang="en-US" altLang="zh-TW" sz="4000" dirty="0">
                <a:ea typeface="華康儷中黑(P)" panose="020B0500000000000000" pitchFamily="34" charset="-120"/>
              </a:rPr>
              <a:t>, </a:t>
            </a:r>
            <a:r>
              <a:rPr lang="en-US" altLang="zh-TW" dirty="0">
                <a:ea typeface="華康儷中黑(P)" panose="020B0500000000000000" pitchFamily="34" charset="-120"/>
              </a:rPr>
              <a:t>(with the emphasis on IF);</a:t>
            </a:r>
            <a:r>
              <a:rPr lang="en-US" altLang="zh-TW" sz="4000" dirty="0">
                <a:ea typeface="華康儷中黑(P)" panose="020B0500000000000000" pitchFamily="34" charset="-120"/>
              </a:rPr>
              <a:t> IF Catholics all knew that God did not create death, and that death entered the world only because of the devil's envy. Therefore, it is the devil who created death;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those who create death are all 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devils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20947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如果基督徒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在慈善工作上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都超群出眾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而世上比較富裕的國家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絕大部分都信基督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那麼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世上便</a:t>
            </a:r>
            <a:endParaRPr lang="en-US" altLang="zh-TW" sz="44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不會有那麼多人死於不幸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IF Christians were exceptionally charitable, and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majority of the world's wealthier countries were Christian</a:t>
            </a:r>
            <a:r>
              <a:rPr lang="en-US" altLang="zh-TW" sz="4400" dirty="0">
                <a:ea typeface="華康儷中黑(P)" panose="020B0500000000000000" pitchFamily="34" charset="-120"/>
              </a:rPr>
              <a:t>, would there be so many in the world dying from misfortune?</a:t>
            </a:r>
          </a:p>
        </p:txBody>
      </p:sp>
    </p:spTree>
    <p:extLst>
      <p:ext uri="{BB962C8B-B14F-4D97-AF65-F5344CB8AC3E}">
        <p14:creationId xmlns:p14="http://schemas.microsoft.com/office/powerpoint/2010/main" val="346583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如果我們都信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聖經是天主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此時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此地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向我</a:t>
            </a:r>
            <a:r>
              <a:rPr lang="zh-TW" altLang="en-US" sz="4000" dirty="0">
                <a:ea typeface="華康儷中黑(P)" panose="020B0500000000000000" pitchFamily="34" charset="-120"/>
              </a:rPr>
              <a:t>說話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世界早已進到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多收的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沒有剩餘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少收的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也沒有不足</a:t>
            </a:r>
            <a:r>
              <a:rPr lang="zh-TW" altLang="en-US" sz="4000" dirty="0">
                <a:ea typeface="華康儷中黑(P)" panose="020B0500000000000000" pitchFamily="34" charset="-120"/>
              </a:rPr>
              <a:t>的天國和大同境界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spc="-110" dirty="0">
                <a:ea typeface="華康儷中黑(P)" panose="020B0500000000000000" pitchFamily="34" charset="-120"/>
              </a:rPr>
              <a:t>IF we all believed that the Bible is God speaking </a:t>
            </a:r>
            <a:r>
              <a:rPr lang="en-US" altLang="zh-TW" sz="4000" b="1" spc="-11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to us </a:t>
            </a:r>
            <a:r>
              <a:rPr lang="en-US" altLang="zh-TW" sz="4000" spc="-11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in the here and now</a:t>
            </a:r>
            <a:r>
              <a:rPr lang="en-US" altLang="zh-TW" sz="4000" spc="-110" dirty="0">
                <a:ea typeface="華康儷中黑(P)" panose="020B0500000000000000" pitchFamily="34" charset="-120"/>
              </a:rPr>
              <a:t>, the world would have long since entered the Heavenly Kingdom and the realm of Great Harmony where “</a:t>
            </a:r>
            <a:r>
              <a:rPr lang="en-US" altLang="zh-TW" sz="4000" spc="-110" dirty="0">
                <a:solidFill>
                  <a:srgbClr val="0000FF"/>
                </a:solidFill>
                <a:ea typeface="華康儷中黑(P)" panose="020B0500000000000000" pitchFamily="34" charset="-120"/>
              </a:rPr>
              <a:t>those who gathered much did not have excess, </a:t>
            </a:r>
            <a:r>
              <a:rPr lang="en-US" altLang="zh-TW" sz="4000" spc="-110" dirty="0">
                <a:solidFill>
                  <a:srgbClr val="FF0000"/>
                </a:solidFill>
                <a:ea typeface="華康儷中黑(P)" panose="020B0500000000000000" pitchFamily="34" charset="-120"/>
              </a:rPr>
              <a:t>and those who gathered little were not left wanting</a:t>
            </a:r>
            <a:r>
              <a:rPr lang="en-US" altLang="zh-TW" sz="4000" spc="-110" dirty="0">
                <a:ea typeface="華康儷中黑(P)" panose="020B0500000000000000" pitchFamily="34" charset="-12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13776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800" dirty="0">
                <a:ea typeface="華康儷中黑(P)" panose="020B0500000000000000" pitchFamily="34" charset="-120"/>
              </a:rPr>
              <a:t>可是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千百年來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古今中外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都有嚴重的貧富懸殊現象</a:t>
            </a:r>
            <a:r>
              <a:rPr lang="en-US" altLang="zh-TW" sz="3800" dirty="0">
                <a:ea typeface="華康儷中黑(P)" panose="020B0500000000000000" pitchFamily="34" charset="-120"/>
              </a:rPr>
              <a:t>.</a:t>
            </a:r>
            <a:r>
              <a:rPr lang="zh-TW" altLang="en-US" sz="3800" dirty="0">
                <a:ea typeface="華康儷中黑(P)" panose="020B0500000000000000" pitchFamily="34" charset="-120"/>
              </a:rPr>
              <a:t>「</a:t>
            </a:r>
            <a:r>
              <a:rPr lang="zh-TW" altLang="en-US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朱門酒肉臭</a:t>
            </a:r>
            <a:r>
              <a:rPr lang="en-US" altLang="zh-TW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路有凍死骨</a:t>
            </a:r>
            <a:r>
              <a:rPr lang="zh-TW" altLang="en-US" sz="3800" dirty="0">
                <a:ea typeface="華康儷中黑(P)" panose="020B0500000000000000" pitchFamily="34" charset="-120"/>
              </a:rPr>
              <a:t>」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800" dirty="0">
                <a:ea typeface="華康儷中黑(P)" panose="020B0500000000000000" pitchFamily="34" charset="-120"/>
              </a:rPr>
              <a:t>讓人觸目驚心</a:t>
            </a:r>
            <a:r>
              <a:rPr lang="en-US" altLang="zh-TW" sz="3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800" spc="-100" dirty="0">
                <a:ea typeface="華康儷中黑(P)" panose="020B0500000000000000" pitchFamily="34" charset="-120"/>
              </a:rPr>
              <a:t>However, for thousands of years, both in ancient and modern times, both in China and abroad, there has been a phenomenon of serious disparity between the rich and the poor. “</a:t>
            </a:r>
            <a:r>
              <a:rPr lang="en-US" altLang="zh-TW" sz="3800" spc="-100" dirty="0">
                <a:solidFill>
                  <a:srgbClr val="0000FF"/>
                </a:solidFill>
                <a:ea typeface="華康儷中黑(P)" panose="020B0500000000000000" pitchFamily="34" charset="-120"/>
              </a:rPr>
              <a:t>The rich feast on meat and wine behind crimson gates</a:t>
            </a:r>
            <a:r>
              <a:rPr lang="en-US" altLang="zh-TW" sz="3800" spc="-100" dirty="0">
                <a:ea typeface="華康儷中黑(P)" panose="020B0500000000000000" pitchFamily="34" charset="-120"/>
              </a:rPr>
              <a:t>, </a:t>
            </a:r>
            <a:r>
              <a:rPr lang="en-US" altLang="zh-TW" sz="38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while the poor freeze to death by the roadside</a:t>
            </a:r>
            <a:r>
              <a:rPr lang="en-US" altLang="zh-TW" sz="3800" spc="-100" dirty="0">
                <a:ea typeface="華康儷中黑(P)" panose="020B0500000000000000" pitchFamily="34" charset="-120"/>
              </a:rPr>
              <a:t>”, </a:t>
            </a:r>
          </a:p>
          <a:p>
            <a:pPr>
              <a:spcBef>
                <a:spcPts val="0"/>
              </a:spcBef>
            </a:pPr>
            <a:r>
              <a:rPr lang="en-US" altLang="zh-TW" sz="3800" spc="-100" dirty="0">
                <a:ea typeface="華康儷中黑(P)" panose="020B0500000000000000" pitchFamily="34" charset="-120"/>
              </a:rPr>
              <a:t>a sight that shocks the conscience.</a:t>
            </a:r>
          </a:p>
        </p:txBody>
      </p:sp>
    </p:spTree>
    <p:extLst>
      <p:ext uri="{BB962C8B-B14F-4D97-AF65-F5344CB8AC3E}">
        <p14:creationId xmlns:p14="http://schemas.microsoft.com/office/powerpoint/2010/main" val="2170002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唐朝杜荀鶴有一首詩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去歲曾經此縣城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去年我首經路過這個胡城縣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縣民無口不</a:t>
            </a:r>
            <a:endParaRPr lang="en-US" altLang="zh-TW" sz="40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冤聲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城裏的百性沒有一個不聲聲喊冤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Tang Dynasty poet Du </a:t>
            </a:r>
            <a:r>
              <a:rPr lang="en-US" altLang="zh-TW" sz="3600" dirty="0" err="1">
                <a:ea typeface="華康儷中黑(P)" panose="020B0500000000000000" pitchFamily="34" charset="-120"/>
              </a:rPr>
              <a:t>Xunhe</a:t>
            </a:r>
            <a:r>
              <a:rPr lang="en-US" altLang="zh-TW" sz="3600" dirty="0">
                <a:ea typeface="華康儷中黑(P)" panose="020B0500000000000000" pitchFamily="34" charset="-120"/>
              </a:rPr>
              <a:t> has a poem: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“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Last year I passed through this county town</a:t>
            </a:r>
            <a:r>
              <a:rPr lang="en-US" altLang="zh-TW" sz="4000" dirty="0">
                <a:ea typeface="華康儷中黑(P)" panose="020B0500000000000000" pitchFamily="34" charset="-120"/>
              </a:rPr>
              <a:t>”- Last year I first traveled through this Hucheng County;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“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Not a single voice was without grievance</a:t>
            </a:r>
            <a:r>
              <a:rPr lang="en-US" altLang="zh-TW" sz="4000" dirty="0">
                <a:ea typeface="華康儷中黑(P)" panose="020B0500000000000000" pitchFamily="34" charset="-120"/>
              </a:rPr>
              <a:t>”-  Every one was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lamenting injustice.</a:t>
            </a:r>
          </a:p>
        </p:txBody>
      </p:sp>
    </p:spTree>
    <p:extLst>
      <p:ext uri="{BB962C8B-B14F-4D97-AF65-F5344CB8AC3E}">
        <p14:creationId xmlns:p14="http://schemas.microsoft.com/office/powerpoint/2010/main" val="426770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恭讀智慧篇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1:13-15;2:23-24</a:t>
            </a:r>
          </a:p>
          <a:p>
            <a:pPr marL="0" indent="0" algn="just" eaLnBrk="1">
              <a:lnSpc>
                <a:spcPts val="5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2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天主並沒有創造死亡，也不喜歡生靈滅亡。他創造了萬物，為叫它們生存；世上的生物，都有生命力，本身都沒有致命的毒素；</a:t>
            </a:r>
            <a:r>
              <a:rPr lang="zh-TW" altLang="en-US" sz="42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陰府在地上，也沒有權勢，因為正義是不死不滅的。</a:t>
            </a:r>
          </a:p>
          <a:p>
            <a:pPr marL="0" indent="0" algn="just" eaLnBrk="1">
              <a:lnSpc>
                <a:spcPts val="5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2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其實，天主創造了人，原是不死不滅的，使人成為天主本性的肖像；</a:t>
            </a:r>
            <a:endParaRPr lang="en-US" altLang="zh-TW" sz="42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今來縣宰加朱紱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今年我再到此城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看到縣官已升官發財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身穿大紅袍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便是生靈</a:t>
            </a:r>
            <a:endParaRPr lang="en-US" altLang="zh-TW" sz="40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血染成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這紅袍便是由百姓的血染紅的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“</a:t>
            </a:r>
            <a:r>
              <a:rPr lang="en-US" altLang="zh-TW" sz="40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Now the county magistrate wears a red official robe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” - This year I revisited, and saw that the county official had been promoted and wearing a grand red robe;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“</a:t>
            </a:r>
            <a:r>
              <a:rPr lang="en-US" altLang="zh-TW" sz="40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It is dyed with the blood of living souls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” - This red robe is dyed red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with the blood of the common people.</a:t>
            </a:r>
          </a:p>
        </p:txBody>
      </p:sp>
    </p:spTree>
    <p:extLst>
      <p:ext uri="{BB962C8B-B14F-4D97-AF65-F5344CB8AC3E}">
        <p14:creationId xmlns:p14="http://schemas.microsoft.com/office/powerpoint/2010/main" val="3039015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我也曾寫過一首</a:t>
            </a:r>
            <a:r>
              <a:rPr lang="en-US" altLang="zh-TW" sz="3600" dirty="0">
                <a:ea typeface="華康儷中黑(P)" panose="020B0500000000000000" pitchFamily="34" charset="-120"/>
              </a:rPr>
              <a:t>《</a:t>
            </a:r>
            <a:r>
              <a:rPr lang="zh-TW" altLang="en-US" sz="3600" dirty="0">
                <a:ea typeface="華康儷中黑(P)" panose="020B0500000000000000" pitchFamily="34" charset="-120"/>
              </a:rPr>
              <a:t>無題</a:t>
            </a:r>
            <a:r>
              <a:rPr lang="en-US" altLang="zh-TW" sz="3600" dirty="0">
                <a:ea typeface="華康儷中黑(P)" panose="020B0500000000000000" pitchFamily="34" charset="-120"/>
              </a:rPr>
              <a:t>》</a:t>
            </a:r>
            <a:r>
              <a:rPr lang="zh-TW" altLang="en-US" sz="3600" dirty="0">
                <a:ea typeface="華康儷中黑(P)" panose="020B0500000000000000" pitchFamily="34" charset="-120"/>
              </a:rPr>
              <a:t>詩</a:t>
            </a:r>
            <a:r>
              <a:rPr lang="en-US" altLang="zh-TW" sz="3600" dirty="0"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飛機遊艇著紫袍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豈知饑寒半分毫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紅酒香檳千家血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海鮮肥牛萬姓膏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solidFill>
                  <a:srgbClr val="9900CC"/>
                </a:solidFill>
                <a:ea typeface="華康儷中黑(P)" panose="020B0500000000000000" pitchFamily="34" charset="-120"/>
              </a:rPr>
              <a:t>四秒一人埋荒冢</a:t>
            </a:r>
            <a:r>
              <a:rPr lang="en-US" altLang="zh-TW" sz="3600" dirty="0">
                <a:solidFill>
                  <a:srgbClr val="9900CC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9900CC"/>
                </a:solidFill>
                <a:ea typeface="華康儷中黑(P)" panose="020B0500000000000000" pitchFamily="34" charset="-120"/>
              </a:rPr>
              <a:t>聖詩嘹亮哭聲高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自言受鍚神權杖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辜負天恩是爾曹</a:t>
            </a:r>
            <a:r>
              <a:rPr lang="en-US" altLang="zh-TW" sz="2800" dirty="0">
                <a:solidFill>
                  <a:srgbClr val="FF0000"/>
                </a:solidFill>
                <a:ea typeface="華康儷中黑(P)" panose="020B0500000000000000" pitchFamily="34" charset="-120"/>
              </a:rPr>
              <a:t>!</a:t>
            </a:r>
            <a:r>
              <a:rPr lang="en-US" altLang="zh-TW" sz="2800" dirty="0">
                <a:ea typeface="華康儷中黑(P)" panose="020B0500000000000000" pitchFamily="34" charset="-120"/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2800" dirty="0">
                <a:ea typeface="華康儷中黑(P)" panose="020B0500000000000000" pitchFamily="34" charset="-120"/>
              </a:rPr>
              <a:t>                            (</a:t>
            </a:r>
            <a:r>
              <a:rPr lang="zh-TW" altLang="en-US" sz="2800" dirty="0">
                <a:ea typeface="華康儷中黑(P)" panose="020B0500000000000000" pitchFamily="34" charset="-120"/>
              </a:rPr>
              <a:t>詳見</a:t>
            </a:r>
            <a:r>
              <a:rPr lang="en-US" altLang="zh-TW" sz="2800" dirty="0">
                <a:highlight>
                  <a:srgbClr val="FFFF00"/>
                </a:highlight>
                <a:ea typeface="華康儷中黑(P)" panose="020B0500000000000000" pitchFamily="34" charset="-120"/>
              </a:rPr>
              <a:t>20220925 </a:t>
            </a:r>
            <a:r>
              <a:rPr lang="zh-TW" altLang="en-US" sz="2800" dirty="0">
                <a:highlight>
                  <a:srgbClr val="FFFF00"/>
                </a:highlight>
                <a:ea typeface="華康儷中黑(P)" panose="020B0500000000000000" pitchFamily="34" charset="-120"/>
              </a:rPr>
              <a:t>常年</a:t>
            </a:r>
            <a:r>
              <a:rPr lang="en-US" altLang="zh-TW" sz="2800" dirty="0">
                <a:highlight>
                  <a:srgbClr val="FFFF00"/>
                </a:highlight>
                <a:ea typeface="華康儷中黑(P)" panose="020B0500000000000000" pitchFamily="34" charset="-120"/>
              </a:rPr>
              <a:t>26</a:t>
            </a:r>
            <a:r>
              <a:rPr lang="zh-TW" altLang="en-US" sz="2800" dirty="0">
                <a:highlight>
                  <a:srgbClr val="FFFF00"/>
                </a:highlight>
                <a:ea typeface="華康儷中黑(P)" panose="020B0500000000000000" pitchFamily="34" charset="-120"/>
              </a:rPr>
              <a:t>主日 </a:t>
            </a:r>
            <a:r>
              <a:rPr lang="zh-TW" altLang="en-US" sz="2800" dirty="0">
                <a:ea typeface="華康儷中黑(P)" panose="020B0500000000000000" pitchFamily="34" charset="-120"/>
              </a:rPr>
              <a:t>缺的罪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I too once wrote a poem.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The following is an abridged translation</a:t>
            </a:r>
            <a:r>
              <a:rPr lang="en-US" altLang="zh-TW" sz="2800" dirty="0">
                <a:ea typeface="華康儷中黑(P)" panose="020B0500000000000000" pitchFamily="34" charset="-120"/>
              </a:rPr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2800" dirty="0">
                <a:ea typeface="華康儷中黑(P)" panose="020B0500000000000000" pitchFamily="34" charset="-120"/>
              </a:rPr>
              <a:t>       (see </a:t>
            </a:r>
            <a:r>
              <a:rPr lang="en-US" altLang="zh-TW" sz="2800" dirty="0" err="1">
                <a:highlight>
                  <a:srgbClr val="FFFF00"/>
                </a:highlight>
                <a:ea typeface="華康儷中黑(P)" panose="020B0500000000000000" pitchFamily="34" charset="-120"/>
              </a:rPr>
              <a:t>Youtube</a:t>
            </a:r>
            <a:r>
              <a:rPr lang="en-US" altLang="zh-TW" sz="2800" dirty="0">
                <a:highlight>
                  <a:srgbClr val="FFFF00"/>
                </a:highlight>
                <a:ea typeface="華康儷中黑(P)" panose="020B0500000000000000" pitchFamily="34" charset="-120"/>
              </a:rPr>
              <a:t> 20220925,26th Sunday </a:t>
            </a:r>
            <a:r>
              <a:rPr lang="en-US" altLang="zh-TW" sz="2800" dirty="0">
                <a:ea typeface="華康儷中黑(P)" panose="020B0500000000000000" pitchFamily="34" charset="-120"/>
              </a:rPr>
              <a:t>in Ord Time)</a:t>
            </a:r>
          </a:p>
          <a:p>
            <a:pPr>
              <a:spcBef>
                <a:spcPts val="0"/>
              </a:spcBef>
            </a:pPr>
            <a:r>
              <a:rPr lang="en-US" altLang="zh-TW" sz="34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Private jets and yachts, adorned in purple robes</a:t>
            </a:r>
            <a:r>
              <a:rPr lang="en-US" altLang="zh-TW" spc="-15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en-US" altLang="zh-TW" sz="3000" spc="-150" dirty="0">
                <a:solidFill>
                  <a:srgbClr val="0000FF"/>
                </a:solidFill>
                <a:ea typeface="華康儷中黑(P)" panose="020B0500000000000000" pitchFamily="34" charset="-120"/>
              </a:rPr>
              <a:t>How could they know even a fraction of hunger and cold?</a:t>
            </a:r>
          </a:p>
          <a:p>
            <a:pPr>
              <a:spcBef>
                <a:spcPts val="0"/>
              </a:spcBef>
            </a:pPr>
            <a:r>
              <a:rPr lang="en-US" altLang="zh-TW" sz="2900" spc="-150" dirty="0">
                <a:solidFill>
                  <a:srgbClr val="9900CC"/>
                </a:solidFill>
                <a:ea typeface="華康儷中黑(P)" panose="020B0500000000000000" pitchFamily="34" charset="-120"/>
              </a:rPr>
              <a:t>Red wine and champagne, the blood of a thousand families,</a:t>
            </a:r>
          </a:p>
          <a:p>
            <a:pPr>
              <a:spcBef>
                <a:spcPts val="0"/>
              </a:spcBef>
            </a:pPr>
            <a:r>
              <a:rPr lang="en-US" altLang="zh-TW" spc="-150" dirty="0">
                <a:solidFill>
                  <a:srgbClr val="FF0000"/>
                </a:solidFill>
                <a:ea typeface="華康儷中黑(P)" panose="020B0500000000000000" pitchFamily="34" charset="-120"/>
              </a:rPr>
              <a:t>Seafood and prime beef, the fat of ten thousand men.</a:t>
            </a:r>
            <a:endParaRPr lang="en-US" altLang="zh-TW" spc="-15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3127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多少大富大貴的人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極盡奢華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他們或者不知世上有赤貧人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或者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信耶穌卻沒有耶穌對最小兄弟姊妹的遭遇感同身受的情懷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Many extremely wealthy and privileged people live in utmost and unapologetic luxury. They either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don't know </a:t>
            </a:r>
            <a:r>
              <a:rPr lang="en-US" altLang="zh-TW" sz="4000" dirty="0">
                <a:ea typeface="華康儷中黑(P)" panose="020B0500000000000000" pitchFamily="34" charset="-120"/>
              </a:rPr>
              <a:t>that there are others living in abject poverty in the world, or they believe in Jesus but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lack Jesus's compassion </a:t>
            </a:r>
            <a:r>
              <a:rPr lang="en-US" altLang="zh-TW" sz="4000" dirty="0">
                <a:ea typeface="華康儷中黑(P)" panose="020B0500000000000000" pitchFamily="34" charset="-120"/>
              </a:rPr>
              <a:t>and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empathy</a:t>
            </a:r>
            <a:r>
              <a:rPr lang="en-US" altLang="zh-TW" sz="4000" dirty="0">
                <a:ea typeface="華康儷中黑(P)" panose="020B0500000000000000" pitchFamily="34" charset="-120"/>
              </a:rPr>
              <a:t> for the plight of the least of their brothers and sisters.</a:t>
            </a:r>
          </a:p>
        </p:txBody>
      </p:sp>
    </p:spTree>
    <p:extLst>
      <p:ext uri="{BB962C8B-B14F-4D97-AF65-F5344CB8AC3E}">
        <p14:creationId xmlns:p14="http://schemas.microsoft.com/office/powerpoint/2010/main" val="280025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他們的奢華大多來自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對弱小者的剝削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享受的都是民脂民膏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這邊教堂內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聖詩嘹亮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那邊貧民窟中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呼爹喊娘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Their affluence mostly comes from the exploitation of the weak, enjoying the fat and marrow of the common folks; on one side,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hymns ring out </a:t>
            </a:r>
            <a:r>
              <a:rPr lang="en-US" altLang="zh-TW" sz="4000" dirty="0">
                <a:ea typeface="華康儷中黑(P)" panose="020B0500000000000000" pitchFamily="34" charset="-120"/>
              </a:rPr>
              <a:t>loudly in the church, while on the other side,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in the slums,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people cry out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in desperation for their parents.</a:t>
            </a:r>
          </a:p>
        </p:txBody>
      </p:sp>
    </p:spTree>
    <p:extLst>
      <p:ext uri="{BB962C8B-B14F-4D97-AF65-F5344CB8AC3E}">
        <p14:creationId xmlns:p14="http://schemas.microsoft.com/office/powerpoint/2010/main" val="1669964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(P)" panose="020B0500000000000000" pitchFamily="34" charset="-120"/>
              </a:rPr>
              <a:t>他們自命是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神的選民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父的兒子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(P)" panose="020B0500000000000000" pitchFamily="34" charset="-120"/>
              </a:rPr>
              <a:t>事實卻是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辜負天恩</a:t>
            </a:r>
            <a:r>
              <a:rPr lang="zh-TW" altLang="en-US" sz="4800" dirty="0">
                <a:ea typeface="華康儷中黑(P)" panose="020B0500000000000000" pitchFamily="34" charset="-120"/>
              </a:rPr>
              <a:t>的罪人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They claim to be God's chosen people, children of the Father, but in reality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they are sinners </a:t>
            </a:r>
            <a:r>
              <a:rPr lang="en-US" altLang="zh-TW" sz="4800" dirty="0">
                <a:ea typeface="華康儷中黑(P)" panose="020B0500000000000000" pitchFamily="34" charset="-120"/>
              </a:rPr>
              <a:t>who have betrayed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Heaven's grace.</a:t>
            </a:r>
          </a:p>
        </p:txBody>
      </p:sp>
    </p:spTree>
    <p:extLst>
      <p:ext uri="{BB962C8B-B14F-4D97-AF65-F5344CB8AC3E}">
        <p14:creationId xmlns:p14="http://schemas.microsoft.com/office/powerpoint/2010/main" val="174617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ABBD315-1148-4765-8038-54728D949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歸根究柢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都是因為信基督的人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大部分都沒有認真相信天主的話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以為那些都是</a:t>
            </a:r>
            <a:endParaRPr lang="en-US" altLang="zh-TW" sz="400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>
                <a:ea typeface="華康儷中黑(P)" panose="020B0500000000000000" pitchFamily="34" charset="-120"/>
              </a:rPr>
              <a:t>與</a:t>
            </a:r>
            <a:r>
              <a:rPr lang="zh-TW" altLang="en-US" sz="4000" dirty="0">
                <a:ea typeface="華康儷中黑(P)" panose="020B0500000000000000" pitchFamily="34" charset="-120"/>
              </a:rPr>
              <a:t>自己無關的比喻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貧富懸殊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於是永久延續下去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spc="-120" dirty="0">
                <a:ea typeface="華康儷中黑(P)" panose="020B0500000000000000" pitchFamily="34" charset="-120"/>
              </a:rPr>
              <a:t>At the root of it all, it is because most people who believe in Christ have </a:t>
            </a:r>
            <a:r>
              <a:rPr lang="en-US" altLang="zh-TW" sz="4000" spc="-120" dirty="0">
                <a:solidFill>
                  <a:srgbClr val="FF0000"/>
                </a:solidFill>
                <a:ea typeface="華康儷中黑(P)" panose="020B0500000000000000" pitchFamily="34" charset="-120"/>
              </a:rPr>
              <a:t>not truly believed in </a:t>
            </a:r>
            <a:r>
              <a:rPr lang="en-US" altLang="zh-TW" sz="4000" spc="-12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God's words</a:t>
            </a:r>
            <a:r>
              <a:rPr lang="en-US" altLang="zh-TW" sz="4000" spc="-120" dirty="0">
                <a:ea typeface="華康儷中黑(P)" panose="020B0500000000000000" pitchFamily="34" charset="-120"/>
              </a:rPr>
              <a:t>: they think those </a:t>
            </a:r>
            <a:r>
              <a:rPr lang="en-US" altLang="zh-TW" sz="4000" dirty="0">
                <a:ea typeface="華康儷中黑(P)" panose="020B0500000000000000" pitchFamily="34" charset="-120"/>
              </a:rPr>
              <a:t>are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parables unrelated to themselves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the disparity between the rich and poor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thus continues to perpetuate itself.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003F4D-D164-49A5-BB80-0BA22C2DA963}"/>
              </a:ext>
            </a:extLst>
          </p:cNvPr>
          <p:cNvSpPr txBox="1"/>
          <p:nvPr/>
        </p:nvSpPr>
        <p:spPr>
          <a:xfrm>
            <a:off x="3779912" y="6269250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如這視頻對你有益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4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6600" spc="6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幫助你戰勝一切困難</a:t>
            </a:r>
            <a:endParaRPr lang="en-US" altLang="zh-TW" sz="6600" spc="6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主佑</a:t>
            </a:r>
            <a:r>
              <a:rPr lang="zh-TW" altLang="en-US" sz="5400" spc="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2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但因魔鬼的嫉妒，死亡才進入了世界；</a:t>
            </a:r>
            <a:r>
              <a:rPr lang="zh-TW" altLang="en-US" sz="42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只有與魔鬼結緣的人，才經歷死亡。</a:t>
            </a:r>
            <a:r>
              <a:rPr lang="en-US" altLang="zh-TW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</a:t>
            </a:r>
            <a:r>
              <a:rPr lang="zh-TW" altLang="en-US" sz="28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後書 </a:t>
            </a:r>
            <a:r>
              <a:rPr lang="en-US" altLang="zh-TW" sz="28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8:7,9,13-15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正如你們在一切事上，在信德、語言、知識，和各種熱情上，並在我們所交於你們的愛情上，超群出眾，所以，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你們也要在這慈善工作上，超群出眾。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因為，你們知道，我們的主耶穌基督的恩賜：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他本是富有的，為了你們，卻成了貧困的，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好使你們因著他的貧困，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而成為富有的。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這不是要使別人輕鬆，叫你們為難；而是要出於均勻。現在，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你們的富裕，彌補了他們的缺乏，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好使他們的富裕，也彌補你們的缺乏；這樣就均勻了，正如所記載的：「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多收的，沒有剩餘；少收的，也沒有不足。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5:21-43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乘船，回到對岸；有大夥群眾，聚集在他周圍。耶穌於是留在海濱。當時，來了一個會堂長，名叫雅依洛，一見耶穌，就跪伏在耶穌腳前，懇求耶穌說：「我的小女兒快要死了。請你來，給她覆手，叫她康復，使她活下去。」耶穌就同會堂長一起去。有一大群人，跟隨著耶穌，擁擠著耶穌⋯⋯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5527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這時，有人從會堂長家裡來，說：「你的女兒死了，你還勞煩師父做什麼？」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耶穌聽見所說的話，就給會堂長說：「不要怕，只管信。」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除了伯多祿、雅各伯，和雅各伯的弟弟若望外，耶穌沒有帶任何人跟他去。他們到了會堂長的家裡，耶穌看見群眾非常喧嘩：有的哭泣，有的哀號；耶穌便進去，給他們說：「你們為什麼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喧嘩哭泣呢？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小女孩並沒有死，只是睡著了！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」他們都譏笑耶穌。耶穌卻把眾人趕出去，帶著小女孩的父親和母親，以及同他在一起的人，進去小女孩所在的地方。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耶穌拿起小女孩的手，對她說：「塔里塔，古木！」意思是：「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女孩，我命令你起來！」那女孩就立刻起來行走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，原來她已十二歲了。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78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7463" y="221333"/>
            <a:ext cx="9107488" cy="61146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眾人都驚訝得目瞪口呆。耶穌卻嚴厲命令他們，不要叫任何人知道這事；又吩咐給女孩子食物吃。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2793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預設簡報設計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31306</TotalTime>
  <Words>2209</Words>
  <Application>Microsoft Office PowerPoint</Application>
  <PresentationFormat>如螢幕大小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26</vt:i4>
      </vt:variant>
    </vt:vector>
  </HeadingPairs>
  <TitlesOfParts>
    <vt:vector size="40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華康儷中黑(P)</vt:lpstr>
      <vt:lpstr>華康儷粗宋(P)</vt:lpstr>
      <vt:lpstr>新細明體</vt:lpstr>
      <vt:lpstr>Arial</vt:lpstr>
      <vt:lpstr>Calibri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1757</cp:revision>
  <dcterms:created xsi:type="dcterms:W3CDTF">2006-09-26T01:05:23Z</dcterms:created>
  <dcterms:modified xsi:type="dcterms:W3CDTF">2024-06-25T03:53:24Z</dcterms:modified>
</cp:coreProperties>
</file>