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8498" r:id="rId2"/>
  </p:sldMasterIdLst>
  <p:notesMasterIdLst>
    <p:notesMasterId r:id="rId33"/>
  </p:notesMasterIdLst>
  <p:handoutMasterIdLst>
    <p:handoutMasterId r:id="rId34"/>
  </p:handoutMasterIdLst>
  <p:sldIdLst>
    <p:sldId id="914" r:id="rId3"/>
    <p:sldId id="1050" r:id="rId4"/>
    <p:sldId id="1053" r:id="rId5"/>
    <p:sldId id="1138" r:id="rId6"/>
    <p:sldId id="1028" r:id="rId7"/>
    <p:sldId id="1054" r:id="rId8"/>
    <p:sldId id="1177" r:id="rId9"/>
    <p:sldId id="1139" r:id="rId10"/>
    <p:sldId id="1179" r:id="rId11"/>
    <p:sldId id="1180" r:id="rId12"/>
    <p:sldId id="1185" r:id="rId13"/>
    <p:sldId id="1186" r:id="rId14"/>
    <p:sldId id="1187" r:id="rId15"/>
    <p:sldId id="1188" r:id="rId16"/>
    <p:sldId id="1189" r:id="rId17"/>
    <p:sldId id="1190" r:id="rId18"/>
    <p:sldId id="1191" r:id="rId19"/>
    <p:sldId id="1192" r:id="rId20"/>
    <p:sldId id="1193" r:id="rId21"/>
    <p:sldId id="1201" r:id="rId22"/>
    <p:sldId id="1194" r:id="rId23"/>
    <p:sldId id="1195" r:id="rId24"/>
    <p:sldId id="1196" r:id="rId25"/>
    <p:sldId id="1197" r:id="rId26"/>
    <p:sldId id="1198" r:id="rId27"/>
    <p:sldId id="1199" r:id="rId28"/>
    <p:sldId id="1200" r:id="rId29"/>
    <p:sldId id="1204" r:id="rId30"/>
    <p:sldId id="1203" r:id="rId31"/>
    <p:sldId id="1045" r:id="rId32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FF"/>
    <a:srgbClr val="0000FF"/>
    <a:srgbClr val="9900CC"/>
    <a:srgbClr val="00CC00"/>
    <a:srgbClr val="99FF99"/>
    <a:srgbClr val="FFCCFF"/>
    <a:srgbClr val="33CC33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0668" autoAdjust="0"/>
    <p:restoredTop sz="94660"/>
  </p:normalViewPr>
  <p:slideViewPr>
    <p:cSldViewPr>
      <p:cViewPr>
        <p:scale>
          <a:sx n="35" d="100"/>
          <a:sy n="35" d="100"/>
        </p:scale>
        <p:origin x="-1844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47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xmlns="" id="{5BFFAD1E-6F27-4089-84BF-ADAF5CBAB9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xmlns="" id="{7D5566C6-1853-4829-BB12-1320718D4C2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xmlns="" id="{03F16D59-5864-4A03-9842-AF6BDA4140B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xmlns="" id="{87B647A3-8BF7-49C8-A222-584065D4AE8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5F5A3D-C975-4EAF-B5F1-C944401700B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xmlns="" id="{AC15E1DA-0241-4104-9664-D41A3E148D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xmlns="" id="{A8332881-7D0D-4EE7-9706-83DF3D531EC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xmlns="" id="{91D17273-EC6D-45CB-AB1D-F54B0E55320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xmlns="" id="{F02BD8F6-6263-4086-B0F0-00558A7463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xmlns="" id="{CC516FBE-24E5-40C2-8E6D-27004EC99E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xmlns="" id="{02935E81-0384-4C21-B3C0-A05BFC87E4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6606A72-ED7A-4BE4-B0D5-605B48F9D37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596127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圖像版面配置區 1">
            <a:extLst>
              <a:ext uri="{FF2B5EF4-FFF2-40B4-BE49-F238E27FC236}">
                <a16:creationId xmlns:a16="http://schemas.microsoft.com/office/drawing/2014/main" xmlns="" id="{D02B241B-4235-410A-9201-8EC5BB06BA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備忘稿版面配置區 2">
            <a:extLst>
              <a:ext uri="{FF2B5EF4-FFF2-40B4-BE49-F238E27FC236}">
                <a16:creationId xmlns:a16="http://schemas.microsoft.com/office/drawing/2014/main" xmlns="" id="{19AEA2AC-C9B3-4C89-B062-E86156179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0180" name="投影片編號版面配置區 3">
            <a:extLst>
              <a:ext uri="{FF2B5EF4-FFF2-40B4-BE49-F238E27FC236}">
                <a16:creationId xmlns:a16="http://schemas.microsoft.com/office/drawing/2014/main" xmlns="" id="{BD8B1EED-311D-4A82-A1C2-BB910F5910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75996B9-ADAE-4453-8836-2010DC738D86}" type="slidenum">
              <a:rPr lang="en-US" altLang="zh-TW" sz="1200" smtClean="0">
                <a:solidFill>
                  <a:srgbClr val="000000"/>
                </a:solidFill>
              </a:rPr>
              <a:pPr/>
              <a:t>5</a:t>
            </a:fld>
            <a:endParaRPr lang="en-US" altLang="zh-TW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C937172-16D4-4CA1-A0A9-1A485E9E0F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DAE5439-1BB5-4F4C-80E8-6C05A87DA2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BB34447-C6D8-480A-AF8F-F999716691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A4D1-33A8-4D08-B92A-D2EFA3DDB5D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290770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DAD78FB-AD95-434D-8395-D8BEBFBDCB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4B387A9-6165-43F6-A93B-2982E6E4C7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DAE7C40-3521-490E-8403-82BB356CC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B64C8-6A7E-45AD-A9E0-B6022683860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73758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183F41A-7ECE-4555-A8AA-A7AF9AC216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0575F46-1FCF-4F80-8B99-AAAF2EB0F9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05832AE-01E8-41F6-BBC8-B8250EECD3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7B41E-B886-40EB-8489-827E98F8BF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21050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37438E1-E5F8-4BA3-95BC-81DADDEC29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4A59F4D-E728-43AF-8FA3-588DB9B4FE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54A8EFD-53D8-4055-9B8E-6E9C352126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97E28-5EB4-4C8D-8FF9-43443751CF3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453083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661970C-6DA4-4825-8BA7-B7587C9E5E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AE00270-58B9-4E3F-9AAD-B33808DD9C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7E5B7EC-D35B-49D8-BA05-4F6EBB039D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9C11C9E-D0BD-4D40-88D5-E86E0F1BE5E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2886515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0FAB68B-CD04-4C9D-94F0-71E7712A25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6A0BEFF-F859-4730-A170-F73D577287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C5137C7-0060-4B1C-BA2B-08AFCD3102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774837D-7D0E-4C19-B5AE-4C266D8D6F1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3551363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85BB5FC-1327-41DF-83FF-C27D72A5DF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D578F2A-5801-4414-895C-524A4CA27B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7A45F09-483C-4F0A-A131-C55CDE3CFC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F4B1421-07A8-4A38-BF72-95EDE1A2CFA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4060268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09FDD9A-D13A-446A-A747-B7D69C56E5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65939CE-9B2D-42EB-A3CE-BA1C67B664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3FE943A-8944-4B9B-B8E1-D1B10DF83D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34F38C0-3AF7-4A57-AE9A-F61702270CA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3853331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EFD06C1-A5E6-4FB6-88E5-C07A08782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3905382-7F1C-467A-A5CB-A4842A1A02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F2F5A6A7-68FA-432B-ADB4-FDFF0A0089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7F2C1F-9349-427A-A109-8656517E0A0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821094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E7F983F-ED4B-487C-94E9-ECBF34CD44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C7886A06-CF6A-4515-A0A9-5349699CBB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225919AE-CE88-42C2-8560-C0A8EC1492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7BB00BB-985B-454A-9750-91131805ADF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921677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D88680F8-CF66-40C9-85FC-6712991ED2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1CA4B08-B070-4164-A505-B230F6051D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78FF64DB-8957-4D24-AC76-EEBAA2741F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61DC8D3-BA5D-4BEC-9291-36458D4CE93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92517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91AA5CA-D7D9-4A55-A5AE-9C549B9C00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2E4D2D3-7A25-444F-99BB-2DD9FF5C46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23FDB14-C7B9-491E-92B7-43D74DBFA3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5D8B2-F954-4CE6-B345-B7ABB75F852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2744848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C30C98C-C540-4A2B-9534-E294F8214E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7352386-04E5-4F52-8345-A51BBDC51A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7DE9CE7-A5C0-4687-9E12-DC4B71A50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C71456D-023D-4904-9A7B-CA314858922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357605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B05CC91-522E-428A-99BF-3B2CD74C75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8DAD77A-8549-400A-9BCB-3B22BFA9EA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5FCE96-CCC6-4E9B-8819-CBC2F4332D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F8B2082-12C2-4450-837A-8F95AB29E30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4189247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33BF7F6-D4D2-41B4-9050-1176CA2D1D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D0011B7-B125-4E98-AF99-E76B16129A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51C5903-11D3-4D8D-995F-2F353259B4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B9FB0C6-C8D8-41CE-A286-18E6BCE00EB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31838478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EF55AA2-CBB6-472B-8B6E-C462796A14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E359BF6-9BB7-466A-A3EB-71F1C8236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5BD8479-50C3-4C7E-ACA1-F1D42FE683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FF72DE7-CC9B-4980-9085-11DE410730C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28531043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8220ECF-6CC9-4E73-AEB0-049652EB50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BDCAC3D-FBB1-4ACE-81EF-019E435C62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3D14DB0-CD45-4800-ADC7-7972149A70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DB50DE3-9ED8-4FBD-9150-B3FD429530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48341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E6F6E2F-DC4F-4CF2-ABE5-C62E11BB36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0526591-5C0C-4F28-86F7-48A6E6B89A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438FBA4-583A-4FE9-BDD5-D24BE296CC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3FB0-53B9-4960-99B7-D94072C4748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26479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BFAE237-89B0-488F-89F8-1F7F283122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1049DF3-7F54-4538-973C-9FD1AE015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6F97A41-6F3B-4C2D-88BA-FCD7637830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BCD11-D5CA-4F5F-AE2D-30B98F2D5A2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392659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F17EB2E-A506-4677-898D-C243D6CF5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13BAE799-B7F1-4B68-8F44-FD994D5738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637E15C0-0BE3-43C6-A4BC-644D43C743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038F7-702C-436F-8216-041007E6C87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429308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F8A854C3-DC1E-457A-A13B-5A018899AA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D6975DE0-438E-4E47-8D60-972EF36FCB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DC6FCD-C12E-4B5B-982F-E60A798B86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57B6D-DC03-4580-A20D-E0428D1C1C6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215226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C9C662F9-6CAA-4911-9031-3FBA768260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7C2E1E27-D37D-4492-932A-01FADDBF9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0127C48-4015-4C74-A6BB-DBA21E8E9B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FB22A-3BDD-4EA1-A08F-7DFBE90B804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30678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179CE3E-9A5F-4B4B-AEAB-2D4D7FC3C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B764A6E-4445-432E-B88F-A1D0A557F8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A60915C-7710-4A58-B429-00CCF16F1E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8C170-01C5-49EA-8014-4856CFE3BA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49348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E340DF9-CBAF-43D6-B46D-5D563675B1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A3FE93B-8248-4AA2-BA25-E40F5E51DC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FD169F5-CA7C-4C49-91B8-86AE617428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E49ED-BC61-4E51-A79E-D214031155C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278761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0946BEA2-D79A-483B-8297-921918715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5A783B0-EFAF-4E31-872C-687B743F5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BF31B880-3B99-4CC1-8C56-EEBEB02DC9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CFB8853C-0CBC-4C56-B82C-AFA2DDF408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83F375FC-C1CB-4E6F-8185-DFE71AE6B9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7C7C88-26B8-4708-BA06-14FF0371A0C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46" r:id="rId1"/>
    <p:sldLayoutId id="2147489947" r:id="rId2"/>
    <p:sldLayoutId id="2147489948" r:id="rId3"/>
    <p:sldLayoutId id="2147489949" r:id="rId4"/>
    <p:sldLayoutId id="2147489950" r:id="rId5"/>
    <p:sldLayoutId id="2147489951" r:id="rId6"/>
    <p:sldLayoutId id="2147489952" r:id="rId7"/>
    <p:sldLayoutId id="2147489953" r:id="rId8"/>
    <p:sldLayoutId id="2147489954" r:id="rId9"/>
    <p:sldLayoutId id="2147489955" r:id="rId10"/>
    <p:sldLayoutId id="2147489956" r:id="rId11"/>
    <p:sldLayoutId id="21474899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84794486-99F0-4279-A3E8-4E50E57E9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324C5FEE-6FEF-4D82-AE9E-C40CB0805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9517C580-E2A0-4486-AFBF-786E11FA74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1C50010A-FC14-4A0C-9C97-523A08D056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CBAAFD1C-B981-44B6-B546-068C445B5F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72034D1-C2C3-4A17-866E-3AA30BFABE8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70" r:id="rId1"/>
    <p:sldLayoutId id="2147489971" r:id="rId2"/>
    <p:sldLayoutId id="2147489972" r:id="rId3"/>
    <p:sldLayoutId id="2147489973" r:id="rId4"/>
    <p:sldLayoutId id="2147489974" r:id="rId5"/>
    <p:sldLayoutId id="2147489975" r:id="rId6"/>
    <p:sldLayoutId id="2147489976" r:id="rId7"/>
    <p:sldLayoutId id="2147489977" r:id="rId8"/>
    <p:sldLayoutId id="2147489978" r:id="rId9"/>
    <p:sldLayoutId id="2147489979" r:id="rId10"/>
    <p:sldLayoutId id="2147489980" r:id="rId11"/>
    <p:sldLayoutId id="214748998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9DBFDB82-1F45-4C55-8223-DB93D96A51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453336"/>
          </a:xfrm>
        </p:spPr>
        <p:txBody>
          <a:bodyPr/>
          <a:lstStyle/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常年期第十三主日</a:t>
            </a: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2021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6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27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  <a:endParaRPr lang="en-US" altLang="zh-TW" sz="2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marL="0" lvl="0" indent="0" algn="ctr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公教教研中心</a:t>
            </a:r>
            <a:endParaRPr lang="zh-TW" altLang="en-US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TW" altLang="en-US" sz="48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粗黑體" pitchFamily="49" charset="-120"/>
              </a:rPr>
              <a:t>孩子</a:t>
            </a:r>
            <a:r>
              <a:rPr lang="en-US" altLang="zh-TW" sz="6000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6000" dirty="0">
                <a:solidFill>
                  <a:schemeClr val="bg1"/>
                </a:solidFill>
                <a:ea typeface="華康粗黑體" pitchFamily="49" charset="-120"/>
              </a:rPr>
              <a:t>我命令你起來</a:t>
            </a:r>
          </a:p>
          <a:p>
            <a:pPr algn="ctr" eaLnBrk="1" hangingPunct="1">
              <a:spcBef>
                <a:spcPts val="240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基本心態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我們要：</a:t>
            </a: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常常喜樂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 </a:t>
            </a: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endParaRPr lang="zh-TW" altLang="en-US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640"/>
            <a:ext cx="9144000" cy="6669360"/>
          </a:xfrm>
          <a:solidFill>
            <a:schemeClr val="tx1"/>
          </a:solidFill>
        </p:spPr>
        <p:txBody>
          <a:bodyPr/>
          <a:lstStyle/>
          <a:p>
            <a:pPr marL="360000" indent="-45720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天主沒有創造死亡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世上的生物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都有生命力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本身都沒有致命的毒素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只有與魔鬼結緣的人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才經歷死亡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你們也要在這慈善工作上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超群出眾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耶穌本是富有的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為了你們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卻成了貧困的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多收的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沒有剩餘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少收的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也沒有不足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耶穌給會堂長說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「不要怕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只管信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」你們為什麼哭泣呢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小女孩並沒有死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只是睡著了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endParaRPr lang="en-US" altLang="zh-CN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99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640"/>
            <a:ext cx="9144000" cy="6669360"/>
          </a:xfrm>
          <a:solidFill>
            <a:schemeClr val="tx1"/>
          </a:solidFill>
        </p:spPr>
        <p:txBody>
          <a:bodyPr/>
          <a:lstStyle/>
          <a:p>
            <a:pPr marL="360000" indent="-45720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天主沒有創造死亡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世上的生物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都有生命力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本身都沒有致命的毒素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只有與魔鬼結緣的人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才經歷死亡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天主沒有創造死亡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他只創造生命</a:t>
            </a:r>
            <a:r>
              <a:rPr lang="en-US" altLang="zh-TW" sz="3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個人和群體</a:t>
            </a:r>
            <a:r>
              <a:rPr lang="en-US" altLang="zh-TW" sz="3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人類和地球</a:t>
            </a:r>
            <a:r>
              <a:rPr lang="en-US" altLang="zh-TW" sz="3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而且都是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完美的創造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天主是最偉大的藝術家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生命無致命毒素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都在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欣欣向榮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西瓜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與魔鬼結緣</a:t>
            </a:r>
            <a:r>
              <a:rPr lang="en-US" altLang="zh-TW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自取滅亡</a:t>
            </a:r>
            <a:r>
              <a:rPr lang="en-US" altLang="zh-TW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68754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640"/>
            <a:ext cx="9144000" cy="6669360"/>
          </a:xfrm>
          <a:solidFill>
            <a:schemeClr val="tx1"/>
          </a:solidFill>
        </p:spPr>
        <p:txBody>
          <a:bodyPr/>
          <a:lstStyle/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你們也要在這慈善工作上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超群出眾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耶穌本是富有的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為了你們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卻成了貧困的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多收的</a:t>
            </a:r>
            <a:r>
              <a:rPr lang="en-US" altLang="zh-TW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沒有剩餘</a:t>
            </a:r>
            <a:r>
              <a:rPr lang="en-US" altLang="zh-TW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少收的</a:t>
            </a:r>
            <a:r>
              <a:rPr lang="en-US" altLang="zh-TW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也沒有不足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耶穌富有卻選擇貧窮</a:t>
            </a:r>
            <a:r>
              <a:rPr lang="en-US" altLang="zh-TW" sz="3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專利</a:t>
            </a:r>
            <a:r>
              <a:rPr lang="en-US" altLang="zh-TW" sz="3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醫藥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不必盡賺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修會的「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選擇貧窮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修女在港經驗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聖德蘭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多收沒剩餘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少收沒不足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大同的喜樂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行善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超群出眾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自豪的喜樂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68754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640"/>
            <a:ext cx="9144000" cy="6669360"/>
          </a:xfrm>
          <a:solidFill>
            <a:schemeClr val="tx1"/>
          </a:solidFill>
        </p:spPr>
        <p:txBody>
          <a:bodyPr/>
          <a:lstStyle/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耶穌給會堂長說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「不要怕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只管信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」你們為什麼哭泣呢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小女孩並沒有死</a:t>
            </a:r>
            <a:r>
              <a:rPr lang="en-US" altLang="zh-TW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只是睡著了</a:t>
            </a:r>
            <a:r>
              <a:rPr lang="en-US" altLang="zh-TW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!</a:t>
            </a:r>
          </a:p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睡著了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視死如歸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死是生命的改變而非毀滅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>
              <a:buNone/>
            </a:pPr>
            <a:r>
              <a:rPr lang="en-US" altLang="zh-CN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rgbClr val="FF99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天詔須來咸返其本</a:t>
            </a:r>
            <a:r>
              <a:rPr lang="en-US" altLang="zh-TW" sz="4000" dirty="0">
                <a:solidFill>
                  <a:srgbClr val="FF99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99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靈魂歸去長依厥親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逆境中的選擇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正面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反面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信仰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正面好過反面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信仰超越理性</a:t>
            </a:r>
            <a:r>
              <a:rPr lang="en-US" altLang="zh-TW" sz="3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不是反理性</a:t>
            </a:r>
            <a:r>
              <a:rPr lang="en-US" altLang="zh-TW" sz="3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endParaRPr lang="en-US" altLang="zh-CN" sz="3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754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algn="l"/>
            <a:endParaRPr lang="en-US" altLang="zh-TW" sz="18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耶穌降生成人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只有一個目的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要人悔改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信從福音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而福音的最重要內容是「</a:t>
            </a:r>
            <a:r>
              <a:rPr lang="zh-TW" altLang="zh-HK" sz="44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天國</a:t>
            </a: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」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  <a:endParaRPr lang="zh-TW" altLang="zh-HK" sz="40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天國不只是一個「宗教」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因為基督的「天國」是包容的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不像一般的宗教有排他的傾向</a:t>
            </a:r>
            <a:r>
              <a:rPr lang="en-US" altLang="zh-HK" sz="4000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  <a:endParaRPr lang="zh-TW" altLang="zh-HK" sz="4000" dirty="0">
              <a:solidFill>
                <a:srgbClr val="0000FF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基督的天國以天主為父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視眾人為兄弟姊妹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超越一切</a:t>
            </a:r>
            <a:endParaRPr lang="en-US" altLang="zh-TW" sz="40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政治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文化和意識型態的局限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  <a:endParaRPr lang="zh-TW" altLang="zh-HK" sz="40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78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在天國內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所有人都是一家人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都有無窮的生命力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都能</a:t>
            </a:r>
            <a:r>
              <a:rPr lang="zh-TW" altLang="zh-HK" sz="40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永遠不死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按耶穌的話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:</a:t>
            </a: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「</a:t>
            </a:r>
            <a:r>
              <a:rPr lang="zh-TW" altLang="zh-HK" sz="4000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死亡</a:t>
            </a:r>
            <a:r>
              <a:rPr lang="en-US" altLang="zh-HK" sz="4000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只是睡著吧了</a:t>
            </a: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」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  <a:endParaRPr lang="zh-TW" altLang="zh-HK" sz="40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在這個「家」內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人人安居樂業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連在物質的擁有上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(</a:t>
            </a: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例如疫苗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),</a:t>
            </a: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也是</a:t>
            </a:r>
            <a:endParaRPr lang="en-US" altLang="zh-TW" sz="40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「</a:t>
            </a:r>
            <a:r>
              <a:rPr lang="zh-TW" altLang="zh-HK" sz="40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多的沒有剩餘</a:t>
            </a:r>
            <a:r>
              <a:rPr lang="en-US" altLang="zh-HK" sz="40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少的沒有不足</a:t>
            </a: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」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  <a:endParaRPr lang="zh-TW" altLang="zh-HK" sz="40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因為人人在愛德上都會超群出眾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都能快樂地活於今天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並充滿希望的活到永遠</a:t>
            </a:r>
            <a:r>
              <a:rPr lang="en-US" altLang="zh-HK" sz="40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  <a:endParaRPr lang="zh-HK" altLang="en-US" sz="40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77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4000" dirty="0"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正顏楷體W7" panose="03000709000000000000" pitchFamily="65" charset="-120"/>
              </a:rPr>
              <a:t>更詳細點</a:t>
            </a:r>
            <a:r>
              <a:rPr lang="en-US" altLang="zh-HK" sz="4000" dirty="0"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ea typeface="華康正顏楷體W7" panose="03000709000000000000" pitchFamily="65" charset="-120"/>
              </a:rPr>
              <a:t>我們的宣講內容包括</a:t>
            </a:r>
            <a:r>
              <a:rPr lang="en-US" altLang="zh-HK" sz="4000" dirty="0">
                <a:ea typeface="華康正顏楷體W7" panose="03000709000000000000" pitchFamily="65" charset="-120"/>
              </a:rPr>
              <a:t>:</a:t>
            </a:r>
          </a:p>
          <a:p>
            <a:pPr algn="l">
              <a:spcBef>
                <a:spcPts val="0"/>
              </a:spcBef>
            </a:pPr>
            <a:r>
              <a:rPr lang="en-US" altLang="zh-HK" sz="4000" b="1" dirty="0" smtClean="0">
                <a:solidFill>
                  <a:srgbClr val="0000FF"/>
                </a:solidFill>
                <a:ea typeface="華康正顏楷體W7" panose="03000709000000000000" pitchFamily="65" charset="-120"/>
              </a:rPr>
              <a:t>           1</a:t>
            </a:r>
            <a:r>
              <a:rPr lang="en-US" altLang="zh-HK" sz="4000" dirty="0">
                <a:ea typeface="華康正顏楷體W7" panose="03000709000000000000" pitchFamily="65" charset="-120"/>
              </a:rPr>
              <a:t>.</a:t>
            </a:r>
            <a:r>
              <a:rPr lang="zh-TW" altLang="zh-HK" sz="4400" dirty="0">
                <a:solidFill>
                  <a:srgbClr val="FF0000"/>
                </a:solidFill>
                <a:ea typeface="華康正顏楷體W7" panose="03000709000000000000" pitchFamily="65" charset="-120"/>
              </a:rPr>
              <a:t>天國</a:t>
            </a:r>
            <a:r>
              <a:rPr lang="en-US" altLang="zh-HK" sz="4000" dirty="0">
                <a:ea typeface="華康正顏楷體W7" panose="03000709000000000000" pitchFamily="65" charset="-120"/>
              </a:rPr>
              <a:t>;  </a:t>
            </a:r>
            <a:r>
              <a:rPr lang="en-US" altLang="zh-HK" sz="4000" b="1" dirty="0">
                <a:solidFill>
                  <a:srgbClr val="0000FF"/>
                </a:solidFill>
                <a:ea typeface="華康正顏楷體W7" panose="03000709000000000000" pitchFamily="65" charset="-120"/>
              </a:rPr>
              <a:t>2</a:t>
            </a:r>
            <a:r>
              <a:rPr lang="en-US" altLang="zh-HK" sz="4000" dirty="0">
                <a:ea typeface="華康正顏楷體W7" panose="03000709000000000000" pitchFamily="65" charset="-120"/>
              </a:rPr>
              <a:t>.</a:t>
            </a:r>
            <a:r>
              <a:rPr lang="zh-TW" altLang="zh-HK" sz="4400" dirty="0">
                <a:solidFill>
                  <a:srgbClr val="FF0000"/>
                </a:solidFill>
                <a:ea typeface="華康正顏楷體W7" panose="03000709000000000000" pitchFamily="65" charset="-120"/>
              </a:rPr>
              <a:t>生活</a:t>
            </a:r>
            <a:r>
              <a:rPr lang="en-US" altLang="zh-HK" sz="4000" dirty="0">
                <a:ea typeface="華康正顏楷體W7" panose="03000709000000000000" pitchFamily="65" charset="-120"/>
              </a:rPr>
              <a:t>; </a:t>
            </a:r>
            <a:br>
              <a:rPr lang="en-US" altLang="zh-HK" sz="4000" dirty="0">
                <a:ea typeface="華康正顏楷體W7" panose="03000709000000000000" pitchFamily="65" charset="-120"/>
              </a:rPr>
            </a:br>
            <a:r>
              <a:rPr lang="en-US" altLang="zh-HK" sz="4000" dirty="0" smtClean="0">
                <a:ea typeface="華康正顏楷體W7" panose="03000709000000000000" pitchFamily="65" charset="-120"/>
              </a:rPr>
              <a:t>           </a:t>
            </a:r>
            <a:r>
              <a:rPr lang="en-US" altLang="zh-HK" sz="4000" b="1" dirty="0" smtClean="0">
                <a:solidFill>
                  <a:srgbClr val="0000FF"/>
                </a:solidFill>
                <a:ea typeface="華康正顏楷體W7" panose="03000709000000000000" pitchFamily="65" charset="-120"/>
              </a:rPr>
              <a:t>3</a:t>
            </a:r>
            <a:r>
              <a:rPr lang="en-US" altLang="zh-HK" sz="4000" dirty="0">
                <a:ea typeface="華康正顏楷體W7" panose="03000709000000000000" pitchFamily="65" charset="-120"/>
              </a:rPr>
              <a:t>.</a:t>
            </a:r>
            <a:r>
              <a:rPr lang="zh-TW" altLang="zh-HK" sz="4400" dirty="0">
                <a:solidFill>
                  <a:srgbClr val="FF0000"/>
                </a:solidFill>
                <a:ea typeface="華康正顏楷體W7" panose="03000709000000000000" pitchFamily="65" charset="-120"/>
              </a:rPr>
              <a:t>文化</a:t>
            </a:r>
            <a:r>
              <a:rPr lang="en-US" altLang="zh-HK" dirty="0">
                <a:ea typeface="華康正顏楷體W7" panose="03000709000000000000" pitchFamily="65" charset="-120"/>
              </a:rPr>
              <a:t>(</a:t>
            </a:r>
            <a:r>
              <a:rPr lang="zh-TW" altLang="zh-HK" dirty="0">
                <a:ea typeface="華康正顏楷體W7" panose="03000709000000000000" pitchFamily="65" charset="-120"/>
              </a:rPr>
              <a:t>包括中國文化和世界文化</a:t>
            </a:r>
            <a:r>
              <a:rPr lang="en-US" altLang="zh-HK" dirty="0">
                <a:ea typeface="華康正顏楷體W7" panose="03000709000000000000" pitchFamily="65" charset="-120"/>
              </a:rPr>
              <a:t>)</a:t>
            </a:r>
            <a:endParaRPr lang="zh-TW" altLang="zh-HK" dirty="0"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正顏楷體W7" panose="03000709000000000000" pitchFamily="65" charset="-120"/>
              </a:rPr>
              <a:t>我們以兩文三語講道</a:t>
            </a:r>
            <a:r>
              <a:rPr lang="en-US" altLang="zh-HK" sz="4000" dirty="0"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ea typeface="華康正顏楷體W7" panose="03000709000000000000" pitchFamily="65" charset="-120"/>
              </a:rPr>
              <a:t>也是想表達出</a:t>
            </a:r>
            <a:endParaRPr lang="en-US" altLang="zh-TW" sz="4000" dirty="0"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正顏楷體W7" panose="03000709000000000000" pitchFamily="65" charset="-120"/>
              </a:rPr>
              <a:t>基督信仰的</a:t>
            </a:r>
            <a:r>
              <a:rPr lang="zh-TW" altLang="zh-HK" sz="4000" dirty="0">
                <a:solidFill>
                  <a:srgbClr val="FF0000"/>
                </a:solidFill>
                <a:ea typeface="華康正顏楷體W7" panose="03000709000000000000" pitchFamily="65" charset="-120"/>
              </a:rPr>
              <a:t>超越性</a:t>
            </a:r>
            <a:r>
              <a:rPr lang="en-US" altLang="zh-HK" sz="4000" dirty="0">
                <a:solidFill>
                  <a:srgbClr val="FF0000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solidFill>
                  <a:srgbClr val="FF0000"/>
                </a:solidFill>
                <a:ea typeface="華康正顏楷體W7" panose="03000709000000000000" pitchFamily="65" charset="-120"/>
              </a:rPr>
              <a:t>普世性與包容性</a:t>
            </a:r>
            <a:r>
              <a:rPr lang="en-US" altLang="zh-HK" sz="4000" dirty="0">
                <a:ea typeface="華康正顏楷體W7" panose="03000709000000000000" pitchFamily="65" charset="-120"/>
              </a:rPr>
              <a:t>.</a:t>
            </a:r>
            <a:endParaRPr lang="zh-TW" altLang="zh-HK" sz="4000" dirty="0"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正顏楷體W7" panose="03000709000000000000" pitchFamily="65" charset="-120"/>
              </a:rPr>
              <a:t>你們每次一聽就是三</a:t>
            </a:r>
            <a:r>
              <a:rPr lang="zh-TW" altLang="en-US" sz="4000" dirty="0">
                <a:ea typeface="華康正顏楷體W7" panose="03000709000000000000" pitchFamily="65" charset="-120"/>
              </a:rPr>
              <a:t>遍</a:t>
            </a:r>
            <a:endParaRPr lang="en-US" altLang="zh-TW" sz="4000" dirty="0"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正顏楷體W7" panose="03000709000000000000" pitchFamily="65" charset="-120"/>
              </a:rPr>
              <a:t>內容相近和互相補充的講道</a:t>
            </a:r>
            <a:r>
              <a:rPr lang="en-US" altLang="zh-HK" sz="4000" dirty="0">
                <a:ea typeface="華康正顏楷體W7" panose="03000709000000000000" pitchFamily="65" charset="-120"/>
              </a:rPr>
              <a:t>: 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正顏楷體W7" panose="03000709000000000000" pitchFamily="65" charset="-120"/>
              </a:rPr>
              <a:t>包括</a:t>
            </a:r>
            <a:r>
              <a:rPr lang="en-US" altLang="zh-HK" sz="4000" b="1" dirty="0">
                <a:solidFill>
                  <a:srgbClr val="C00000"/>
                </a:solidFill>
                <a:ea typeface="華康正顏楷體W7" panose="03000709000000000000" pitchFamily="65" charset="-120"/>
              </a:rPr>
              <a:t>15</a:t>
            </a:r>
            <a:r>
              <a:rPr lang="zh-TW" altLang="zh-HK" sz="4000" dirty="0">
                <a:solidFill>
                  <a:srgbClr val="C00000"/>
                </a:solidFill>
                <a:ea typeface="華康正顏楷體W7" panose="03000709000000000000" pitchFamily="65" charset="-120"/>
              </a:rPr>
              <a:t>分鐘</a:t>
            </a:r>
            <a:r>
              <a:rPr lang="zh-TW" altLang="zh-HK" sz="4000" dirty="0">
                <a:solidFill>
                  <a:srgbClr val="0000FF"/>
                </a:solidFill>
                <a:ea typeface="華康正顏楷體W7" panose="03000709000000000000" pitchFamily="65" charset="-120"/>
              </a:rPr>
              <a:t>粵語</a:t>
            </a:r>
            <a:r>
              <a:rPr lang="en-US" altLang="zh-HK" sz="4000" dirty="0">
                <a:ea typeface="華康正顏楷體W7" panose="030007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HK" sz="4000" b="1" dirty="0">
                <a:solidFill>
                  <a:srgbClr val="C00000"/>
                </a:solidFill>
                <a:ea typeface="華康正顏楷體W7" panose="03000709000000000000" pitchFamily="65" charset="-120"/>
              </a:rPr>
              <a:t>3</a:t>
            </a:r>
            <a:r>
              <a:rPr lang="zh-TW" altLang="zh-HK" sz="4000" dirty="0">
                <a:solidFill>
                  <a:srgbClr val="C00000"/>
                </a:solidFill>
                <a:ea typeface="華康正顏楷體W7" panose="03000709000000000000" pitchFamily="65" charset="-120"/>
              </a:rPr>
              <a:t>分鐘</a:t>
            </a:r>
            <a:r>
              <a:rPr lang="zh-TW" altLang="zh-HK" sz="4000" dirty="0">
                <a:solidFill>
                  <a:srgbClr val="0000FF"/>
                </a:solidFill>
                <a:ea typeface="華康正顏楷體W7" panose="03000709000000000000" pitchFamily="65" charset="-120"/>
              </a:rPr>
              <a:t>普通話</a:t>
            </a:r>
            <a:r>
              <a:rPr lang="en-US" altLang="zh-HK" sz="4000" dirty="0">
                <a:ea typeface="華康正顏楷體W7" panose="03000709000000000000" pitchFamily="65" charset="-120"/>
              </a:rPr>
              <a:t>, </a:t>
            </a:r>
            <a:r>
              <a:rPr lang="en-US" altLang="zh-HK" sz="4000" b="1" dirty="0">
                <a:solidFill>
                  <a:srgbClr val="C00000"/>
                </a:solidFill>
                <a:ea typeface="華康正顏楷體W7" panose="03000709000000000000" pitchFamily="65" charset="-120"/>
              </a:rPr>
              <a:t>3</a:t>
            </a:r>
            <a:r>
              <a:rPr lang="zh-TW" altLang="zh-HK" sz="4000" dirty="0">
                <a:solidFill>
                  <a:srgbClr val="C00000"/>
                </a:solidFill>
                <a:ea typeface="華康正顏楷體W7" panose="03000709000000000000" pitchFamily="65" charset="-120"/>
              </a:rPr>
              <a:t>分鐘</a:t>
            </a:r>
            <a:r>
              <a:rPr lang="zh-TW" altLang="zh-HK" sz="4000" dirty="0">
                <a:solidFill>
                  <a:srgbClr val="0000FF"/>
                </a:solidFill>
                <a:ea typeface="華康正顏楷體W7" panose="03000709000000000000" pitchFamily="65" charset="-120"/>
              </a:rPr>
              <a:t>英語</a:t>
            </a:r>
            <a:r>
              <a:rPr lang="en-US" altLang="zh-HK" sz="4000" dirty="0">
                <a:ea typeface="華康正顏楷體W7" panose="03000709000000000000" pitchFamily="65" charset="-120"/>
              </a:rPr>
              <a:t>.</a:t>
            </a:r>
            <a:endParaRPr lang="zh-TW" altLang="zh-HK" sz="4000" dirty="0">
              <a:ea typeface="華康正顏楷體W7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77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200" dirty="0"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正顏楷體W7" panose="03000709000000000000" pitchFamily="65" charset="-120"/>
              </a:rPr>
              <a:t>有一句拉丁文</a:t>
            </a:r>
            <a:r>
              <a:rPr lang="en-US" altLang="zh-HK" sz="4000" dirty="0">
                <a:ea typeface="華康正顏楷體W7" panose="03000709000000000000" pitchFamily="65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altLang="zh-HK" sz="3600" dirty="0" err="1">
                <a:ea typeface="華康正顏楷體W7" panose="03000709000000000000" pitchFamily="65" charset="-120"/>
              </a:rPr>
              <a:t>Decies</a:t>
            </a:r>
            <a:r>
              <a:rPr lang="en-US" altLang="zh-HK" sz="3600" dirty="0">
                <a:ea typeface="華康正顏楷體W7" panose="03000709000000000000" pitchFamily="65" charset="-120"/>
              </a:rPr>
              <a:t> </a:t>
            </a:r>
            <a:r>
              <a:rPr lang="en-US" altLang="zh-HK" sz="3600" dirty="0" err="1">
                <a:ea typeface="華康正顏楷體W7" panose="03000709000000000000" pitchFamily="65" charset="-120"/>
              </a:rPr>
              <a:t>repetita</a:t>
            </a:r>
            <a:r>
              <a:rPr lang="en-US" altLang="zh-HK" sz="3600" dirty="0">
                <a:ea typeface="華康正顏楷體W7" panose="03000709000000000000" pitchFamily="65" charset="-120"/>
              </a:rPr>
              <a:t> </a:t>
            </a:r>
            <a:r>
              <a:rPr lang="en-US" altLang="zh-HK" sz="3600" dirty="0" err="1">
                <a:ea typeface="華康正顏楷體W7" panose="03000709000000000000" pitchFamily="65" charset="-120"/>
              </a:rPr>
              <a:t>placebit</a:t>
            </a:r>
            <a:r>
              <a:rPr lang="en-US" altLang="zh-HK" sz="3600" dirty="0">
                <a:ea typeface="華康正顏楷體W7" panose="03000709000000000000" pitchFamily="65" charset="-120"/>
              </a:rPr>
              <a:t> </a:t>
            </a:r>
            <a:r>
              <a:rPr lang="en-US" altLang="zh-HK" dirty="0">
                <a:ea typeface="華康正顏楷體W7" panose="03000709000000000000" pitchFamily="65" charset="-120"/>
              </a:rPr>
              <a:t>(</a:t>
            </a:r>
            <a:r>
              <a:rPr lang="zh-TW" altLang="zh-HK" dirty="0">
                <a:ea typeface="華康正顏楷體W7" panose="03000709000000000000" pitchFamily="65" charset="-120"/>
              </a:rPr>
              <a:t>重讀十遍</a:t>
            </a:r>
            <a:r>
              <a:rPr lang="en-US" altLang="zh-HK" dirty="0">
                <a:ea typeface="華康正顏楷體W7" panose="03000709000000000000" pitchFamily="65" charset="-120"/>
              </a:rPr>
              <a:t>,</a:t>
            </a:r>
            <a:r>
              <a:rPr lang="zh-TW" altLang="zh-HK" dirty="0">
                <a:ea typeface="華康正顏楷體W7" panose="03000709000000000000" pitchFamily="65" charset="-120"/>
              </a:rPr>
              <a:t>其樂融融</a:t>
            </a:r>
            <a:r>
              <a:rPr lang="en-US" altLang="zh-HK" dirty="0">
                <a:ea typeface="華康正顏楷體W7" panose="03000709000000000000" pitchFamily="65" charset="-120"/>
              </a:rPr>
              <a:t>)</a:t>
            </a:r>
            <a:r>
              <a:rPr lang="en-US" altLang="zh-HK" sz="2800" dirty="0">
                <a:ea typeface="華康正顏楷體W7" panose="03000709000000000000" pitchFamily="65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正顏楷體W7" panose="03000709000000000000" pitchFamily="65" charset="-120"/>
              </a:rPr>
              <a:t>現在要求你們的</a:t>
            </a:r>
            <a:r>
              <a:rPr lang="en-US" altLang="zh-HK" sz="4000" dirty="0"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ea typeface="華康正顏楷體W7" panose="03000709000000000000" pitchFamily="65" charset="-120"/>
              </a:rPr>
              <a:t>不過只是重讀三遍</a:t>
            </a:r>
            <a:r>
              <a:rPr lang="en-US" altLang="zh-HK" sz="4000" dirty="0">
                <a:ea typeface="華康正顏楷體W7" panose="03000709000000000000" pitchFamily="65" charset="-120"/>
              </a:rPr>
              <a:t>.</a:t>
            </a:r>
            <a:endParaRPr lang="zh-TW" altLang="zh-HK" sz="4000" dirty="0"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正顏楷體W7" panose="03000709000000000000" pitchFamily="65" charset="-120"/>
              </a:rPr>
              <a:t>我們對上述的天國道理</a:t>
            </a:r>
            <a:r>
              <a:rPr lang="en-US" altLang="zh-HK" sz="4000" dirty="0"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ea typeface="華康正顏楷體W7" panose="03000709000000000000" pitchFamily="65" charset="-120"/>
              </a:rPr>
              <a:t>會不斷重覆</a:t>
            </a:r>
            <a:r>
              <a:rPr lang="en-US" altLang="zh-HK" sz="4000" dirty="0"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ea typeface="華康正顏楷體W7" panose="03000709000000000000" pitchFamily="65" charset="-120"/>
              </a:rPr>
              <a:t>直到天主的話能</a:t>
            </a:r>
            <a:r>
              <a:rPr lang="zh-TW" altLang="zh-HK" sz="4000" dirty="0">
                <a:solidFill>
                  <a:srgbClr val="FF0000"/>
                </a:solidFill>
                <a:ea typeface="華康正顏楷體W7" panose="03000709000000000000" pitchFamily="65" charset="-120"/>
              </a:rPr>
              <a:t>滲進你們的血液與細胞</a:t>
            </a:r>
            <a:r>
              <a:rPr lang="en-US" altLang="zh-HK" sz="4000" dirty="0">
                <a:ea typeface="華康正顏楷體W7" panose="030007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正顏楷體W7" panose="03000709000000000000" pitchFamily="65" charset="-120"/>
              </a:rPr>
              <a:t>並成為你們人生的指導</a:t>
            </a:r>
            <a:endParaRPr lang="en-US" altLang="zh-TW" sz="4000" dirty="0"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正顏楷體W7" panose="03000709000000000000" pitchFamily="65" charset="-120"/>
              </a:rPr>
              <a:t>和</a:t>
            </a:r>
            <a:r>
              <a:rPr lang="zh-TW" altLang="zh-HK" sz="4000" dirty="0">
                <a:solidFill>
                  <a:srgbClr val="0000FF"/>
                </a:solidFill>
                <a:ea typeface="華康正顏楷體W7" panose="03000709000000000000" pitchFamily="65" charset="-120"/>
              </a:rPr>
              <a:t>終身的生活方向</a:t>
            </a:r>
            <a:r>
              <a:rPr lang="en-US" altLang="zh-HK" sz="4000" dirty="0">
                <a:ea typeface="華康正顏楷體W7" panose="03000709000000000000" pitchFamily="65" charset="-120"/>
              </a:rPr>
              <a:t>.</a:t>
            </a:r>
            <a:endParaRPr lang="zh-TW" altLang="zh-HK" sz="4000" dirty="0"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正顏楷體W7" panose="03000709000000000000" pitchFamily="65" charset="-120"/>
              </a:rPr>
              <a:t>這篇講道</a:t>
            </a:r>
            <a:r>
              <a:rPr lang="en-US" altLang="zh-HK" sz="4000" dirty="0">
                <a:ea typeface="華康正顏楷體W7" panose="03000709000000000000" pitchFamily="65" charset="-120"/>
              </a:rPr>
              <a:t>,</a:t>
            </a:r>
            <a:r>
              <a:rPr lang="zh-TW" altLang="zh-HK" sz="4000" dirty="0">
                <a:ea typeface="華康正顏楷體W7" panose="03000709000000000000" pitchFamily="65" charset="-120"/>
              </a:rPr>
              <a:t>特別送給新慕道班的慕道者</a:t>
            </a:r>
            <a:r>
              <a:rPr lang="en-US" altLang="zh-HK" sz="4000" dirty="0">
                <a:ea typeface="華康正顏楷體W7" panose="030007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正顏楷體W7" panose="03000709000000000000" pitchFamily="65" charset="-120"/>
              </a:rPr>
              <a:t>你們未來一年要學習的</a:t>
            </a:r>
            <a:r>
              <a:rPr lang="en-US" altLang="zh-HK" sz="4000" dirty="0">
                <a:ea typeface="華康正顏楷體W7" panose="030007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正顏楷體W7" panose="03000709000000000000" pitchFamily="65" charset="-120"/>
              </a:rPr>
              <a:t>就是這</a:t>
            </a:r>
            <a:r>
              <a:rPr lang="zh-TW" altLang="en-US" sz="4000" dirty="0">
                <a:ea typeface="華康正顏楷體W7" panose="03000709000000000000" pitchFamily="65" charset="-120"/>
              </a:rPr>
              <a:t>些道理</a:t>
            </a:r>
            <a:r>
              <a:rPr lang="en-US" altLang="zh-TW" sz="4000" dirty="0">
                <a:ea typeface="華康正顏楷體W7" panose="03000709000000000000" pitchFamily="65" charset="-120"/>
              </a:rPr>
              <a:t>,</a:t>
            </a:r>
            <a:r>
              <a:rPr lang="zh-TW" altLang="zh-HK" sz="4400" dirty="0">
                <a:solidFill>
                  <a:srgbClr val="FF0000"/>
                </a:solidFill>
                <a:ea typeface="華康正顏楷體W7" panose="03000709000000000000" pitchFamily="65" charset="-120"/>
              </a:rPr>
              <a:t>天國的道理</a:t>
            </a:r>
            <a:r>
              <a:rPr lang="en-US" altLang="zh-HK" sz="4000" dirty="0">
                <a:ea typeface="華康正顏楷體W7" panose="03000709000000000000" pitchFamily="65" charset="-120"/>
              </a:rPr>
              <a:t>.</a:t>
            </a:r>
            <a:endParaRPr lang="zh-HK" altLang="en-US" sz="4000" dirty="0">
              <a:ea typeface="華康正顏楷體W7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77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marL="304800" indent="-304800"/>
            <a:endParaRPr lang="en-US" altLang="zh-TW" sz="2800" dirty="0">
              <a:effectLst/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304800" indent="-304800">
              <a:spcAft>
                <a:spcPts val="600"/>
              </a:spcAft>
            </a:pP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耶穌降生成人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只有一個目的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要人悔改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信從福音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而福音的最重要內容是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所有人都被邀請進入他的「天國」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zh-HK" sz="2800" dirty="0">
              <a:effectLst/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There is only one purpose for Jesus’s incarnation, that </a:t>
            </a: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is, 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for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men to </a:t>
            </a:r>
            <a:r>
              <a:rPr lang="en-US" altLang="zh-HK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repent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 and to </a:t>
            </a:r>
            <a:r>
              <a:rPr lang="en-US" altLang="zh-HK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believe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in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the Gospel.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And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the most </a:t>
            </a: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important of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the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Gospel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message is</a:t>
            </a:r>
            <a:r>
              <a:rPr lang="en-US" altLang="zh-HK" sz="4400" dirty="0">
                <a:latin typeface="Calibri" panose="020F0502020204030204" pitchFamily="34" charset="0"/>
                <a:ea typeface="新細明體" panose="02020500000000000000" pitchFamily="18" charset="-120"/>
              </a:rPr>
              <a:t>, </a:t>
            </a:r>
            <a:endParaRPr lang="en-US" altLang="zh-HK" sz="4400" dirty="0" smtClean="0"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HK" sz="4400" dirty="0" smtClean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</a:rPr>
              <a:t>all </a:t>
            </a:r>
            <a:r>
              <a:rPr lang="en-US" altLang="zh-HK" sz="44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</a:rPr>
              <a:t>are invited to enter </a:t>
            </a:r>
            <a:endParaRPr lang="en-US" altLang="zh-HK" sz="4400" dirty="0" smtClean="0">
              <a:solidFill>
                <a:srgbClr val="FF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HK" sz="4400" dirty="0" smtClean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</a:rPr>
              <a:t>the </a:t>
            </a:r>
            <a:r>
              <a:rPr lang="en-US" altLang="zh-HK" sz="44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</a:rPr>
              <a:t>Kingdom of God.</a:t>
            </a:r>
            <a:endParaRPr lang="zh-HK" altLang="en-US" sz="4400" dirty="0">
              <a:solidFill>
                <a:srgbClr val="FF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7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marL="304800" indent="-304800"/>
            <a:endParaRPr lang="en-US" altLang="zh-TW" sz="2800" dirty="0"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304800" indent="-304800">
              <a:spcAft>
                <a:spcPts val="1200"/>
              </a:spcAft>
            </a:pPr>
            <a:r>
              <a:rPr lang="zh-TW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天國不只是一個「宗教」</a:t>
            </a:r>
            <a:r>
              <a:rPr lang="en-US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因為基督的「天國」是包容的</a:t>
            </a:r>
            <a:r>
              <a:rPr lang="en-US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不像一般的宗教有排他的傾向</a:t>
            </a:r>
            <a:r>
              <a:rPr lang="en-US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zh-HK" sz="2800" dirty="0"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This Kingdom of God is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not </a:t>
            </a:r>
            <a:r>
              <a:rPr lang="en-US" altLang="zh-HK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merely a “religion”,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because Christ’s Kingdom is inclusive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and </a:t>
            </a:r>
            <a:r>
              <a:rPr lang="en-US" altLang="zh-HK" sz="4400" b="1" dirty="0">
                <a:solidFill>
                  <a:srgbClr val="0000FF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welcoming to all</a:t>
            </a:r>
            <a:r>
              <a:rPr lang="en-US" altLang="zh-HK" sz="44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, </a:t>
            </a:r>
            <a:endParaRPr lang="en-US" altLang="zh-HK" sz="44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unlike </a:t>
            </a:r>
            <a:r>
              <a:rPr lang="en-US" altLang="zh-HK" sz="44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ordinary religions that tend to </a:t>
            </a:r>
            <a:r>
              <a:rPr lang="en-US" altLang="zh-HK" sz="4400" b="1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seclusion</a:t>
            </a:r>
            <a:r>
              <a:rPr lang="en-US" altLang="zh-HK" sz="44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and </a:t>
            </a:r>
            <a:r>
              <a:rPr lang="en-US" altLang="zh-HK" sz="4400" b="1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exclusion</a:t>
            </a:r>
            <a:r>
              <a:rPr lang="en-US" altLang="zh-HK" sz="44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.</a:t>
            </a:r>
            <a:endParaRPr lang="zh-TW" altLang="zh-HK" sz="4400" dirty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r>
              <a:rPr lang="en-US" altLang="zh-HK" sz="1800" dirty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 </a:t>
            </a:r>
            <a:endParaRPr lang="zh-TW" altLang="zh-HK" sz="18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757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xmlns="" id="{BE656153-E9D6-4B41-A22E-C857A5790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453336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恭讀智慧篇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1:13-15;2:23-24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並沒有創造死亡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也不喜歡生靈滅亡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他創造了萬物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為叫它們生存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世上的生物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都有生命力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本身都沒有致命的毒素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陰府在地上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也沒有權勢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因為正義是不死不滅的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天主創造了人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原是不死不滅的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使人成為天主本性的肖像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但因魔鬼的嫉妒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死亡才進入了世界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只有與魔鬼結緣的人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才經歷死亡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0" lvl="0" indent="0" algn="just" eaLnBrk="1">
              <a:spcAft>
                <a:spcPts val="600"/>
              </a:spcAft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  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xmlns="" id="{6BE181A3-F0A6-4492-A2D0-1CEA9A74E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r>
              <a:rPr lang="en-US" altLang="zh-HK" sz="1800" dirty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 </a:t>
            </a:r>
            <a:endParaRPr lang="zh-TW" altLang="zh-HK" sz="18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 marL="304800" indent="-304800">
              <a:spcAft>
                <a:spcPts val="1200"/>
              </a:spcAft>
            </a:pPr>
            <a:r>
              <a:rPr lang="zh-TW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基督的天國以天主為父</a:t>
            </a:r>
            <a:r>
              <a:rPr lang="en-US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視眾人為兄弟姊妹</a:t>
            </a:r>
            <a:r>
              <a:rPr lang="en-US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超越一切政治</a:t>
            </a:r>
            <a:r>
              <a:rPr lang="en-US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文化和意識型態的局限</a:t>
            </a:r>
            <a:r>
              <a:rPr lang="en-US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zh-HK" sz="2800" dirty="0"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Christ’s Kingdom </a:t>
            </a:r>
            <a:r>
              <a:rPr lang="en-US" altLang="zh-HK" sz="4400" dirty="0" err="1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centres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on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God </a:t>
            </a:r>
            <a:r>
              <a:rPr lang="en-US" altLang="zh-HK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the Father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;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it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regards all people as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brothers</a:t>
            </a: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and </a:t>
            </a:r>
            <a:r>
              <a:rPr lang="en-US" altLang="zh-HK" sz="44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sister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;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and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it transcends the </a:t>
            </a:r>
            <a:r>
              <a:rPr lang="en-US" altLang="zh-HK" sz="44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boundaries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of </a:t>
            </a:r>
            <a:r>
              <a:rPr lang="en-US" altLang="zh-HK" sz="4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politics, cultures, and ideologies</a:t>
            </a:r>
            <a:r>
              <a:rPr lang="en-US" altLang="zh-HK" sz="4400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.</a:t>
            </a:r>
            <a:endParaRPr lang="zh-TW" altLang="zh-HK" sz="4400" dirty="0">
              <a:solidFill>
                <a:srgbClr val="0000FF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9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>
              <a:effectLst/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在天國內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所有人都是一家人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都有無窮的生命力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都能永遠不死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按耶穌的話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「死亡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只是睡著吧了」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zh-HK" sz="2800" dirty="0">
              <a:effectLst/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Everyone in the Kingdom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belongs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to the </a:t>
            </a:r>
            <a:r>
              <a:rPr lang="en-US" altLang="zh-HK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same family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,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possesses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infinite life and vitality,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and </a:t>
            </a:r>
            <a:r>
              <a:rPr lang="en-US" altLang="zh-HK" sz="44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never dies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;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in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Jesus’s words,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“</a:t>
            </a:r>
            <a:r>
              <a:rPr lang="en-US" altLang="zh-HK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death is merely but a sleep</a:t>
            </a: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”</a:t>
            </a:r>
            <a:endParaRPr lang="zh-TW" altLang="zh-HK" sz="44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7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>
              <a:effectLst/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在這個「家」內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人人安居樂業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連在物質的擁有上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例如疫苗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),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也是「多的沒有剩餘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少的沒有不足」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zh-HK" sz="2800" dirty="0">
              <a:effectLst/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In this ‘family’ everyone has a place, even with respect to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material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possession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(</a:t>
            </a:r>
            <a:r>
              <a:rPr lang="en-US" altLang="zh-HK" sz="44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including vaccines), that </a:t>
            </a:r>
            <a:endParaRPr lang="en-US" altLang="zh-HK" sz="44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“</a:t>
            </a:r>
            <a:r>
              <a:rPr lang="en-US" altLang="zh-HK" sz="4400" b="1" dirty="0">
                <a:solidFill>
                  <a:srgbClr val="0000FF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whoever had much </a:t>
            </a:r>
            <a:endParaRPr lang="en-US" altLang="zh-HK" sz="4400" b="1" dirty="0" smtClean="0">
              <a:solidFill>
                <a:srgbClr val="0000FF"/>
              </a:solidFill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b="1" dirty="0" smtClean="0">
                <a:solidFill>
                  <a:srgbClr val="0000FF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did </a:t>
            </a:r>
            <a:r>
              <a:rPr lang="en-US" altLang="zh-HK" sz="4400" b="1" dirty="0">
                <a:solidFill>
                  <a:srgbClr val="0000FF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not have excess, </a:t>
            </a:r>
            <a:endParaRPr lang="en-US" altLang="zh-HK" sz="4400" b="1" dirty="0" smtClean="0">
              <a:solidFill>
                <a:srgbClr val="0000FF"/>
              </a:solidFill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b="1" dirty="0" smtClean="0">
                <a:solidFill>
                  <a:srgbClr val="0000FF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and </a:t>
            </a:r>
            <a:r>
              <a:rPr lang="en-US" altLang="zh-HK" sz="4400" b="1" dirty="0">
                <a:solidFill>
                  <a:srgbClr val="0000FF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whoever had little did not lack</a:t>
            </a:r>
            <a:r>
              <a:rPr lang="en-US" altLang="zh-HK" sz="44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”. </a:t>
            </a:r>
            <a:endParaRPr lang="zh-TW" altLang="zh-HK" sz="4400" dirty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6757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 smtClean="0">
              <a:effectLst/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endParaRPr lang="en-US" altLang="zh-TW" sz="2800" dirty="0">
              <a:effectLst/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因為人人在愛德上都會超群出眾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都能快樂地活於今天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並充滿希望的活到永遠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zh-HK" sz="2800" dirty="0">
              <a:effectLst/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r>
              <a:rPr lang="en-US" altLang="zh-HK" sz="44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Thus everyone does </a:t>
            </a:r>
            <a:endParaRPr lang="en-US" altLang="zh-HK" sz="44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r>
              <a:rPr lang="en-US" altLang="zh-HK" sz="4400" dirty="0" smtClean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his best </a:t>
            </a:r>
            <a:r>
              <a:rPr lang="en-US" altLang="zh-HK" sz="4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in </a:t>
            </a:r>
            <a:r>
              <a:rPr lang="en-US" altLang="zh-HK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charity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,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and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all are able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to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live happily in the </a:t>
            </a:r>
            <a:r>
              <a:rPr lang="en-US" altLang="zh-HK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moment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and </a:t>
            </a:r>
            <a:r>
              <a:rPr lang="en-US" altLang="zh-HK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forever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, with hope.</a:t>
            </a:r>
            <a:endParaRPr lang="zh-TW" altLang="zh-HK" sz="44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757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>
              <a:effectLst/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更詳細點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我們的宣講內容包括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:1.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天國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; 2.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生活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; 3.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文化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包括中國文化和世界文化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)</a:t>
            </a:r>
            <a:endParaRPr lang="zh-TW" altLang="zh-HK" sz="2800" dirty="0">
              <a:effectLst/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To be more specific,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my</a:t>
            </a:r>
            <a:r>
              <a:rPr lang="en-US" altLang="zh-HK" sz="44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Gospel message includes: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2687638" algn="l"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1. the </a:t>
            </a:r>
            <a:r>
              <a:rPr lang="en-US" altLang="zh-HK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kingdom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,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2687638" algn="l"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2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. </a:t>
            </a:r>
            <a:r>
              <a:rPr lang="en-US" altLang="zh-HK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daily life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,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2687638" algn="l"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3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. </a:t>
            </a:r>
            <a:r>
              <a:rPr lang="en-US" altLang="zh-HK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culture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(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including </a:t>
            </a:r>
            <a:r>
              <a:rPr lang="en-US" altLang="zh-HK" sz="4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Chinese culture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and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world </a:t>
            </a:r>
            <a:r>
              <a:rPr lang="en-US" altLang="zh-HK" sz="4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culture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)</a:t>
            </a:r>
            <a:endParaRPr lang="zh-TW" altLang="zh-HK" sz="44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757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 smtClean="0"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endParaRPr lang="en-US" altLang="zh-TW" sz="2800" dirty="0"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我們以兩文三語講道</a:t>
            </a:r>
            <a:r>
              <a:rPr lang="en-US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也是想表達出基督信仰的超越性</a:t>
            </a:r>
            <a:r>
              <a:rPr lang="en-US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普世性與包容性</a:t>
            </a:r>
            <a:r>
              <a:rPr lang="en-US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zh-HK" sz="2800" dirty="0"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Delivering my sermons </a:t>
            </a:r>
            <a:endParaRPr lang="en-US" altLang="zh-HK" sz="44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b="1" dirty="0" smtClean="0">
                <a:solidFill>
                  <a:srgbClr val="0000FF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in </a:t>
            </a:r>
            <a:r>
              <a:rPr lang="en-US" altLang="zh-HK" sz="4400" b="1" dirty="0">
                <a:solidFill>
                  <a:srgbClr val="0000FF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three languages </a:t>
            </a:r>
            <a:r>
              <a:rPr lang="en-US" altLang="zh-HK" sz="44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is </a:t>
            </a:r>
            <a:endParaRPr lang="en-US" altLang="zh-HK" sz="44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my </a:t>
            </a:r>
            <a:r>
              <a:rPr lang="en-US" altLang="zh-HK" sz="44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humble attempt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to manifest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the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transcendence of Christian faith,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its </a:t>
            </a:r>
            <a:r>
              <a:rPr lang="en-US" altLang="zh-HK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universality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and </a:t>
            </a:r>
            <a:r>
              <a:rPr lang="en-US" altLang="zh-HK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inclusiveness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.</a:t>
            </a:r>
            <a:endParaRPr lang="zh-TW" altLang="zh-HK" sz="44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6757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r>
              <a:rPr lang="zh-TW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你們每次一聽就是三篇內容相近和互相補充的講道</a:t>
            </a:r>
            <a:r>
              <a:rPr lang="en-US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包括</a:t>
            </a:r>
            <a:r>
              <a:rPr lang="en-US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15</a:t>
            </a:r>
            <a:r>
              <a:rPr lang="zh-TW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分鐘粵語</a:t>
            </a:r>
            <a:r>
              <a:rPr lang="en-US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 3</a:t>
            </a:r>
            <a:r>
              <a:rPr lang="zh-TW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分鐘普通話</a:t>
            </a:r>
            <a:r>
              <a:rPr lang="en-US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 3</a:t>
            </a:r>
            <a:r>
              <a:rPr lang="zh-TW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分鐘英語</a:t>
            </a:r>
            <a:r>
              <a:rPr lang="en-US" altLang="zh-HK" sz="2800" dirty="0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zh-HK" sz="2800" dirty="0"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0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So every week you will listen to three complementary versions </a:t>
            </a:r>
            <a:endParaRPr lang="en-US" altLang="zh-HK" sz="40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of </a:t>
            </a:r>
            <a:r>
              <a:rPr lang="en-US" altLang="zh-HK" sz="40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the same sermon, including </a:t>
            </a:r>
            <a:endParaRPr lang="en-US" altLang="zh-HK" sz="40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000" dirty="0" smtClean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15 </a:t>
            </a:r>
            <a:r>
              <a:rPr lang="en-US" altLang="zh-HK" sz="40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minutes </a:t>
            </a:r>
            <a:r>
              <a:rPr lang="en-US" altLang="zh-HK" sz="40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in Cantonese (the vernacular language in Hong Kong), </a:t>
            </a:r>
            <a:endParaRPr lang="en-US" altLang="zh-HK" sz="40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000" dirty="0" smtClean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3 </a:t>
            </a:r>
            <a:r>
              <a:rPr lang="en-US" altLang="zh-HK" sz="40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minutes </a:t>
            </a:r>
            <a:r>
              <a:rPr lang="en-US" altLang="zh-HK" sz="40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in Mandarin (the official Putonghua in China), and </a:t>
            </a:r>
            <a:endParaRPr lang="en-US" altLang="zh-HK" sz="40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000" dirty="0" smtClean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3 </a:t>
            </a:r>
            <a:r>
              <a:rPr lang="en-US" altLang="zh-HK" sz="40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minutes </a:t>
            </a:r>
            <a:r>
              <a:rPr lang="en-US" altLang="zh-HK" sz="40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in English</a:t>
            </a:r>
            <a:r>
              <a:rPr lang="en-US" altLang="zh-HK" sz="4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.</a:t>
            </a:r>
            <a:endParaRPr lang="zh-TW" altLang="zh-HK" sz="4000" dirty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7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>
              <a:effectLst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zh-HK" sz="2800" dirty="0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有一句拉丁文</a:t>
            </a:r>
            <a:r>
              <a:rPr lang="en-US" altLang="zh-HK" sz="2800" dirty="0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zh-HK" sz="2800" dirty="0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en-US" altLang="zh-HK" sz="2800" dirty="0" err="1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Decies</a:t>
            </a:r>
            <a:r>
              <a:rPr lang="en-US" altLang="zh-HK" sz="2800" dirty="0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HK" sz="2800" dirty="0" err="1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repetita</a:t>
            </a:r>
            <a:r>
              <a:rPr lang="en-US" altLang="zh-HK" sz="2800" dirty="0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HK" sz="2800" dirty="0" err="1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placebit</a:t>
            </a:r>
            <a:r>
              <a:rPr lang="zh-TW" altLang="zh-HK" sz="2800" dirty="0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HK" sz="2800" dirty="0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zh-HK" sz="2800" dirty="0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重讀十遍</a:t>
            </a:r>
            <a:r>
              <a:rPr lang="en-US" altLang="zh-HK" sz="2800" dirty="0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其樂融融</a:t>
            </a:r>
            <a:r>
              <a:rPr lang="en-US" altLang="zh-HK" sz="2800" dirty="0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).</a:t>
            </a:r>
            <a:r>
              <a:rPr lang="zh-TW" altLang="zh-HK" sz="2800" dirty="0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現在要求你們的</a:t>
            </a:r>
            <a:r>
              <a:rPr lang="en-US" altLang="zh-HK" sz="2800" dirty="0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不過只是重讀三遍</a:t>
            </a:r>
            <a:r>
              <a:rPr lang="en-US" altLang="zh-HK" sz="2800" dirty="0">
                <a:effectLst/>
                <a:ea typeface="華康中黑體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zh-HK" sz="2800" dirty="0">
              <a:effectLst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There is a Latin saying: </a:t>
            </a:r>
            <a:endParaRPr lang="en-US" altLang="zh-HK" sz="4400" dirty="0" smtClean="0">
              <a:effectLst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err="1" smtClean="0">
                <a:solidFill>
                  <a:srgbClr val="0000FF"/>
                </a:solidFill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Decies</a:t>
            </a:r>
            <a:r>
              <a:rPr lang="en-US" altLang="zh-HK" sz="4400" dirty="0" smtClean="0">
                <a:solidFill>
                  <a:srgbClr val="0000FF"/>
                </a:solidFill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4400" dirty="0" err="1">
                <a:solidFill>
                  <a:srgbClr val="0000FF"/>
                </a:solidFill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repetita</a:t>
            </a:r>
            <a:r>
              <a:rPr lang="en-US" altLang="zh-HK" sz="4400" dirty="0">
                <a:solidFill>
                  <a:srgbClr val="0000FF"/>
                </a:solidFill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4400" dirty="0" err="1">
                <a:solidFill>
                  <a:srgbClr val="0000FF"/>
                </a:solidFill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placebit</a:t>
            </a:r>
            <a:r>
              <a:rPr lang="en-US" altLang="zh-HK" sz="4400" dirty="0">
                <a:solidFill>
                  <a:srgbClr val="0000FF"/>
                </a:solidFill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36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(though ten times repeated, it still is pleasing.)</a:t>
            </a:r>
            <a:r>
              <a:rPr lang="en-US" altLang="zh-HK" sz="4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 </a:t>
            </a:r>
            <a:endParaRPr lang="en-US" altLang="zh-HK" sz="4400" dirty="0" smtClean="0">
              <a:effectLst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a typeface="新細明體" panose="02020500000000000000" pitchFamily="18" charset="-120"/>
                <a:cs typeface="Calibri" panose="020F0502020204030204" pitchFamily="34" charset="0"/>
              </a:rPr>
              <a:t>My </a:t>
            </a:r>
            <a:r>
              <a:rPr lang="en-US" altLang="zh-HK" sz="4400" dirty="0">
                <a:ea typeface="新細明體" panose="02020500000000000000" pitchFamily="18" charset="-120"/>
                <a:cs typeface="Calibri" panose="020F0502020204030204" pitchFamily="34" charset="0"/>
              </a:rPr>
              <a:t>sermons delivered </a:t>
            </a:r>
            <a:endParaRPr lang="en-US" altLang="zh-HK" sz="4400" dirty="0" smtClean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a typeface="新細明體" panose="02020500000000000000" pitchFamily="18" charset="-120"/>
                <a:cs typeface="Calibri" panose="020F0502020204030204" pitchFamily="34" charset="0"/>
              </a:rPr>
              <a:t>in </a:t>
            </a:r>
            <a:r>
              <a:rPr lang="en-US" altLang="zh-HK" sz="4400" dirty="0">
                <a:ea typeface="新細明體" panose="02020500000000000000" pitchFamily="18" charset="-120"/>
                <a:cs typeface="Calibri" panose="020F0502020204030204" pitchFamily="34" charset="0"/>
              </a:rPr>
              <a:t>three languages </a:t>
            </a:r>
            <a:endParaRPr lang="en-US" altLang="zh-HK" sz="4400" dirty="0" smtClean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a typeface="新細明體" panose="02020500000000000000" pitchFamily="18" charset="-120"/>
                <a:cs typeface="Calibri" panose="020F0502020204030204" pitchFamily="34" charset="0"/>
              </a:rPr>
              <a:t>is </a:t>
            </a:r>
            <a:r>
              <a:rPr lang="en-US" altLang="zh-HK" sz="4400" dirty="0">
                <a:solidFill>
                  <a:srgbClr val="FF0000"/>
                </a:solidFill>
                <a:ea typeface="新細明體" panose="02020500000000000000" pitchFamily="18" charset="-120"/>
                <a:cs typeface="Calibri" panose="020F0502020204030204" pitchFamily="34" charset="0"/>
              </a:rPr>
              <a:t>repeated 3 times only</a:t>
            </a:r>
            <a:r>
              <a:rPr lang="en-US" altLang="zh-HK" sz="4400" dirty="0">
                <a:ea typeface="新細明體" panose="02020500000000000000" pitchFamily="18" charset="-120"/>
                <a:cs typeface="Calibri" panose="020F0502020204030204" pitchFamily="34" charset="0"/>
              </a:rPr>
              <a:t>, </a:t>
            </a:r>
            <a:endParaRPr lang="en-US" altLang="zh-HK" sz="4400" dirty="0" smtClean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a typeface="新細明體" panose="02020500000000000000" pitchFamily="18" charset="-120"/>
                <a:cs typeface="Calibri" panose="020F0502020204030204" pitchFamily="34" charset="0"/>
              </a:rPr>
              <a:t>may </a:t>
            </a:r>
            <a:r>
              <a:rPr lang="en-US" altLang="zh-HK" sz="4400" dirty="0">
                <a:ea typeface="新細明體" panose="02020500000000000000" pitchFamily="18" charset="-120"/>
                <a:cs typeface="Calibri" panose="020F0502020204030204" pitchFamily="34" charset="0"/>
              </a:rPr>
              <a:t>you find it pleasing. (lol </a:t>
            </a:r>
            <a:r>
              <a:rPr lang="en-US" altLang="zh-HK" sz="4400" dirty="0" smtClean="0">
                <a:ea typeface="新細明體" panose="02020500000000000000" pitchFamily="18" charset="-120"/>
                <a:cs typeface="Calibri" panose="020F0502020204030204" pitchFamily="34" charset="0"/>
              </a:rPr>
              <a:t>!)</a:t>
            </a:r>
            <a:endParaRPr lang="zh-TW" altLang="zh-HK" sz="4400" dirty="0"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7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>
              <a:effectLst/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r>
              <a:rPr lang="zh-TW" altLang="zh-HK" sz="2800" dirty="0" smtClean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我對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上述的「天國道理</a:t>
            </a:r>
            <a:r>
              <a:rPr lang="zh-TW" altLang="zh-HK" sz="2800" dirty="0" smtClean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」會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不斷重覆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直到天主的話能滲進你們的血液與細胞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並成為你們人生</a:t>
            </a:r>
            <a:r>
              <a:rPr lang="zh-TW" altLang="zh-HK" sz="2800" dirty="0" smtClean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的</a:t>
            </a:r>
            <a:endParaRPr lang="en-US" altLang="zh-TW" sz="2800" dirty="0" smtClean="0">
              <a:effectLst/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r>
              <a:rPr lang="zh-TW" altLang="zh-HK" sz="2800" dirty="0" smtClean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指導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和終身的生活方向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zh-HK" sz="2800" dirty="0">
              <a:effectLst/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HK" sz="40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 am going to keep repeating </a:t>
            </a:r>
            <a:endParaRPr lang="en-US" altLang="zh-HK" sz="40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HK" sz="4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this </a:t>
            </a:r>
            <a:r>
              <a:rPr lang="en-US" altLang="zh-HK" sz="40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message of the Kingdom </a:t>
            </a:r>
            <a:endParaRPr lang="en-US" altLang="zh-HK" sz="40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HK" sz="4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as </a:t>
            </a:r>
            <a:r>
              <a:rPr lang="en-US" altLang="zh-HK" sz="40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stated above </a:t>
            </a:r>
            <a:endParaRPr lang="en-US" altLang="zh-HK" sz="40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HK" sz="4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until </a:t>
            </a:r>
            <a:r>
              <a:rPr lang="en-US" altLang="zh-HK" sz="40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God’s words are </a:t>
            </a:r>
            <a:r>
              <a:rPr lang="en-US" altLang="zh-HK" sz="40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ingrained in your bloodstream, body cells </a:t>
            </a:r>
            <a:endParaRPr lang="en-US" altLang="zh-HK" sz="4000" dirty="0" smtClean="0">
              <a:solidFill>
                <a:srgbClr val="FF0000"/>
              </a:solidFill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HK" sz="4000" dirty="0" smtClean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and </a:t>
            </a:r>
            <a:r>
              <a:rPr lang="en-US" altLang="zh-HK" sz="40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consciousness</a:t>
            </a:r>
            <a:r>
              <a:rPr lang="en-US" altLang="zh-HK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, </a:t>
            </a:r>
            <a:r>
              <a:rPr lang="en-US" altLang="zh-HK" sz="4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that they become </a:t>
            </a:r>
            <a:endParaRPr lang="en-US" altLang="zh-HK" sz="40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HK" sz="40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the </a:t>
            </a:r>
            <a:r>
              <a:rPr lang="en-US" altLang="zh-HK" sz="4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guide</a:t>
            </a:r>
            <a:r>
              <a:rPr lang="en-US" altLang="zh-HK" sz="4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of your life </a:t>
            </a:r>
            <a:endParaRPr lang="en-US" altLang="zh-HK" sz="40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HK" sz="40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and </a:t>
            </a:r>
            <a:r>
              <a:rPr lang="en-US" altLang="zh-HK" sz="4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the </a:t>
            </a:r>
            <a:r>
              <a:rPr lang="en-US" altLang="zh-HK" sz="4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direction</a:t>
            </a:r>
            <a:r>
              <a:rPr lang="en-US" altLang="zh-HK" sz="4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for your living.</a:t>
            </a:r>
            <a:endParaRPr lang="zh-TW" altLang="zh-HK" sz="40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5829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>
              <a:effectLst/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這篇講道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特別送給今天來參加新慕道班的慕道者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你們未來一年要學習的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就是這些道理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天國的道理</a:t>
            </a:r>
            <a:r>
              <a:rPr lang="en-US" altLang="zh-HK" sz="2800" dirty="0">
                <a:effectLst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zh-HK" sz="2800" dirty="0">
              <a:effectLst/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Today’s sermon is particularly dedicated to those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who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are joining the new catechism class. </a:t>
            </a:r>
            <a:r>
              <a:rPr lang="en-US" altLang="zh-HK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This is what you are going to learn in the coming year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,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the </a:t>
            </a:r>
            <a:r>
              <a:rPr lang="en-US" altLang="zh-HK" sz="4400" dirty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message of </a:t>
            </a:r>
            <a:endParaRPr lang="en-US" altLang="zh-HK" sz="4400" dirty="0" smtClean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4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the </a:t>
            </a:r>
            <a:r>
              <a:rPr lang="en-US" altLang="zh-HK" sz="44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Kingdom </a:t>
            </a:r>
            <a:r>
              <a:rPr lang="en-US" altLang="zh-HK" sz="4400" b="1" dirty="0">
                <a:solidFill>
                  <a:srgbClr val="0000FF"/>
                </a:solidFill>
                <a:latin typeface="Calibri" panose="020F0502020204030204" pitchFamily="34" charset="0"/>
                <a:ea typeface="新細明體" panose="02020500000000000000" pitchFamily="18" charset="-120"/>
              </a:rPr>
              <a:t>of God</a:t>
            </a:r>
            <a:r>
              <a:rPr lang="en-US" altLang="zh-HK" sz="4400" dirty="0">
                <a:latin typeface="Calibri" panose="020F0502020204030204" pitchFamily="34" charset="0"/>
                <a:ea typeface="新細明體" panose="02020500000000000000" pitchFamily="18" charset="-120"/>
              </a:rPr>
              <a:t>.</a:t>
            </a:r>
            <a:endParaRPr lang="zh-HK" altLang="en-US" sz="4400" dirty="0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65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xmlns="" id="{299700A9-4A8A-4CD5-86DA-3E5DC0B5F2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3201"/>
            <a:ext cx="9144000" cy="6480175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恭讀聖保祿宗徒致格林多人後書　</a:t>
            </a:r>
            <a:r>
              <a:rPr lang="en-US" altLang="zh-TW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8:7,9,13-15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正如你們在一切事上，在信德、語言、知識，和各種熱情上，並在我們所交於你們的愛情上，超群出眾，所以，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你們也要在這慈善工作上，超群出眾。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因為，你們知道，我們的主耶穌基督的恩賜：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他本是富有的，為了你們，卻成了貧困的，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好使你們因著他的貧困，而成為富有的。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xmlns="" id="{FE03FA2A-9CD6-410B-A10E-3239E6F67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F89B5B31-1138-4D9B-9D81-DBCEA33497E8}"/>
              </a:ext>
            </a:extLst>
          </p:cNvPr>
          <p:cNvSpPr txBox="1"/>
          <p:nvPr/>
        </p:nvSpPr>
        <p:spPr>
          <a:xfrm>
            <a:off x="7427366" y="610235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xmlns="" id="{35F418E4-DF19-45B9-AA1C-706F63CBE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xmlns="" id="{299700A9-4A8A-4CD5-86DA-3E5DC0B5F2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480175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0"/>
              </a:spcBef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這不是要使別人輕鬆，叫你們為難；而是要出於均勻。現在，你們的富裕，彌補了他們的缺乏，好使他們的富裕，也彌補你們的缺乏；這樣就均勻了，正如所記載的：「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多收的，沒有剩餘；少收的，也沒有不足。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1800"/>
              </a:spcBef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xmlns="" id="{FE03FA2A-9CD6-410B-A10E-3239E6F67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F89B5B31-1138-4D9B-9D81-DBCEA33497E8}"/>
              </a:ext>
            </a:extLst>
          </p:cNvPr>
          <p:cNvSpPr txBox="1"/>
          <p:nvPr/>
        </p:nvSpPr>
        <p:spPr>
          <a:xfrm>
            <a:off x="7308304" y="620935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00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F2C30805-455E-44A7-B9AA-B159CE665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algn="l">
              <a:lnSpc>
                <a:spcPts val="4500"/>
              </a:lnSpc>
              <a:spcAft>
                <a:spcPts val="1200"/>
              </a:spcAft>
              <a:defRPr/>
            </a:pP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福音前歡呼</a:t>
            </a:r>
            <a:endParaRPr lang="zh-TW" altLang="zh-HK" sz="2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黑體-GB5" pitchFamily="49" charset="-120"/>
            </a:endParaRPr>
          </a:p>
          <a:p>
            <a:pPr marL="804863" indent="-984250" algn="l">
              <a:lnSpc>
                <a:spcPts val="4500"/>
              </a:lnSpc>
              <a:defRPr/>
            </a:pP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領：亞肋路亞。</a:t>
            </a:r>
            <a:endParaRPr lang="en-US" altLang="zh-TW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黑體-GB5" pitchFamily="49" charset="-120"/>
            </a:endParaRPr>
          </a:p>
          <a:p>
            <a:pPr marL="804863" indent="-984250" algn="l">
              <a:lnSpc>
                <a:spcPts val="4500"/>
              </a:lnSpc>
              <a:defRPr/>
            </a:pPr>
            <a:r>
              <a:rPr lang="zh-CN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眾：</a:t>
            </a:r>
            <a:r>
              <a:rPr lang="zh-CN" altLang="en-US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亞肋路亞。</a:t>
            </a:r>
            <a:endParaRPr lang="zh-TW" altLang="zh-HK" dirty="0">
              <a:solidFill>
                <a:srgbClr val="00FF00"/>
              </a:solidFill>
              <a:latin typeface="華康儷中黑" pitchFamily="49" charset="-120"/>
              <a:ea typeface="華康儷中黑" pitchFamily="49" charset="-120"/>
              <a:cs typeface="華康黑體-GB5" pitchFamily="49" charset="-120"/>
            </a:endParaRPr>
          </a:p>
          <a:p>
            <a:pPr marL="804863" indent="-984250" algn="l">
              <a:lnSpc>
                <a:spcPts val="5300"/>
              </a:lnSpc>
              <a:defRPr/>
            </a:pP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領：我們的救主基督耶穌，毀滅了死亡，藉著福音，彰顯了不朽的生命。</a:t>
            </a:r>
            <a:endParaRPr lang="en-US" altLang="zh-HK" sz="24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黑體-GB5" pitchFamily="49" charset="-120"/>
            </a:endParaRPr>
          </a:p>
          <a:p>
            <a:pPr marL="804863" indent="-984250" algn="l">
              <a:lnSpc>
                <a:spcPts val="4500"/>
              </a:lnSpc>
              <a:defRPr/>
            </a:pPr>
            <a:r>
              <a:rPr lang="zh-CN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眾：</a:t>
            </a:r>
            <a:r>
              <a:rPr lang="zh-CN" altLang="en-US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亞肋路亞。</a:t>
            </a:r>
            <a:endParaRPr lang="zh-TW" altLang="zh-HK" dirty="0">
              <a:solidFill>
                <a:srgbClr val="00FF00"/>
              </a:solidFill>
              <a:latin typeface="華康儷中黑" pitchFamily="49" charset="-120"/>
              <a:ea typeface="華康儷中黑" pitchFamily="49" charset="-120"/>
              <a:cs typeface="華康黑體-GB5" pitchFamily="49" charset="-120"/>
            </a:endParaRPr>
          </a:p>
          <a:p>
            <a:pPr marL="804863" indent="-984250" algn="l">
              <a:defRPr/>
            </a:pPr>
            <a:endParaRPr lang="zh-TW" altLang="zh-HK" sz="2400" dirty="0">
              <a:solidFill>
                <a:schemeClr val="bg1"/>
              </a:solidFill>
              <a:ea typeface="華康黑體-GB5" pitchFamily="49" charset="-120"/>
              <a:cs typeface="華康黑體-G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0032C857-CFA2-43A5-8C5A-CCB38313C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0662"/>
            <a:ext cx="9144000" cy="6565628"/>
          </a:xfrm>
        </p:spPr>
        <p:txBody>
          <a:bodyPr/>
          <a:lstStyle/>
          <a:p>
            <a:pPr marL="0" indent="0" algn="just" eaLnBrk="1">
              <a:lnSpc>
                <a:spcPts val="44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5:21-24,35-43</a:t>
            </a:r>
          </a:p>
          <a:p>
            <a:pPr marL="0" indent="0" algn="just" eaLnBrk="1">
              <a:lnSpc>
                <a:spcPts val="4400"/>
              </a:lnSpc>
              <a:spcBef>
                <a:spcPts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乘船，回到對岸；有大夥群眾，聚集在他周圍。耶穌於是留在海濱。當時，來了一個會堂長，名叫雅依洛，一見耶穌，就跪伏在耶穌腳前，懇求耶穌說：「我的小女兒快要死了。請你來，給她覆手，叫她康復，使她活下去。」耶穌就同會堂長一起去。有一大群人，跟隨著耶穌，擁擠著耶穌。</a:t>
            </a:r>
          </a:p>
          <a:p>
            <a:pPr marL="0" indent="0" algn="just" eaLnBrk="1">
              <a:lnSpc>
                <a:spcPts val="4400"/>
              </a:lnSpc>
              <a:spcBef>
                <a:spcPts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這時，有人從會堂長家裡來，說：「你的女兒死了，你還勞煩師父做什麼？」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xmlns="" id="{62AF88FA-7E1D-4059-87E3-0E3168B0D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52228" name="文字方塊 3">
            <a:extLst>
              <a:ext uri="{FF2B5EF4-FFF2-40B4-BE49-F238E27FC236}">
                <a16:creationId xmlns:a16="http://schemas.microsoft.com/office/drawing/2014/main" xmlns="" id="{438F8B1C-927B-45BD-8C96-DE6B61B76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0917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b="1" dirty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0032C857-CFA2-43A5-8C5A-CCB38313C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1102"/>
            <a:ext cx="9144000" cy="668689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聽見所說的話，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就給會堂長說：「不要怕，只管信。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除了伯多祿、雅各伯，和雅各伯的弟弟若望外，耶穌沒有帶任何人跟他去。他們到了會堂長的家裡，耶穌看見群眾非常喧嘩：有的哭泣，有的哀號；耶穌便進去，給他們說：「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你們為什麼喧嘩哭泣呢？小女孩並沒有死，只是睡著了！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」他們都譏笑耶穌。耶穌卻把眾人趕出去，帶著小女孩的父親和母親，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xmlns="" id="{62AF88FA-7E1D-4059-87E3-0E3168B0D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52228" name="文字方塊 3">
            <a:extLst>
              <a:ext uri="{FF2B5EF4-FFF2-40B4-BE49-F238E27FC236}">
                <a16:creationId xmlns:a16="http://schemas.microsoft.com/office/drawing/2014/main" xmlns="" id="{438F8B1C-927B-45BD-8C96-DE6B61B76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003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b="1" dirty="0">
                <a:solidFill>
                  <a:srgbClr val="FFFFFF"/>
                </a:solidFill>
              </a:rPr>
              <a:t>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0032C857-CFA2-43A5-8C5A-CCB38313C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0662"/>
            <a:ext cx="9144000" cy="6592714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以及同他在一起的人，進去小女孩所在的地方。</a:t>
            </a:r>
          </a:p>
          <a:p>
            <a:pPr marL="0" indent="0" algn="just" eaLnBrk="1">
              <a:spcBef>
                <a:spcPts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耶穌拿起小女孩的手，對她說：「塔里塔，古木！」意思是：「女孩，我命令你起來！」那女孩就立刻起來行走，原來她已十二歲了。</a:t>
            </a:r>
          </a:p>
          <a:p>
            <a:pPr marL="0" indent="0" algn="just" eaLnBrk="1">
              <a:spcBef>
                <a:spcPts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眾人都驚訝得目瞪口呆。耶穌卻嚴厲命令他們，不要叫任何人知道這事；又吩咐給女孩子食物吃。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xmlns="" id="{62AF88FA-7E1D-4059-87E3-0E3168B0D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52228" name="文字方塊 3">
            <a:extLst>
              <a:ext uri="{FF2B5EF4-FFF2-40B4-BE49-F238E27FC236}">
                <a16:creationId xmlns:a16="http://schemas.microsoft.com/office/drawing/2014/main" xmlns="" id="{438F8B1C-927B-45BD-8C96-DE6B61B76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987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b="1" dirty="0">
                <a:solidFill>
                  <a:srgbClr val="FFFFFF"/>
                </a:solidFill>
              </a:rPr>
              <a:t>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2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9DBFDB82-1F45-4C55-8223-DB93D96A51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16743"/>
            <a:ext cx="9144000" cy="6380609"/>
          </a:xfrm>
        </p:spPr>
        <p:txBody>
          <a:bodyPr/>
          <a:lstStyle/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常年期第十三主日</a:t>
            </a: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2021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6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27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  <a:endParaRPr lang="en-US" altLang="zh-TW" sz="2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marL="0" lvl="0" indent="0" algn="ctr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公教教研中心</a:t>
            </a:r>
            <a:endParaRPr lang="zh-TW" altLang="en-US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0"/>
              </a:spcBef>
              <a:spcAft>
                <a:spcPts val="24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粗黑體" pitchFamily="49" charset="-120"/>
              </a:rPr>
              <a:t>孩子，我命令你起來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zh-TW" sz="2600" dirty="0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sz="2600" dirty="0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智</a:t>
            </a:r>
            <a:r>
              <a:rPr lang="en-US" altLang="zh-TW" sz="2600" dirty="0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1:13-15;2:23-24;</a:t>
            </a:r>
            <a:r>
              <a:rPr lang="zh-TW" altLang="en-US" sz="2600" dirty="0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林後</a:t>
            </a:r>
            <a:r>
              <a:rPr lang="en-US" altLang="zh-HK" sz="2600" dirty="0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8:7,9,13-15;</a:t>
            </a:r>
            <a:r>
              <a:rPr lang="zh-TW" altLang="en-US" sz="2600" dirty="0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谷</a:t>
            </a:r>
            <a:r>
              <a:rPr lang="en-US" altLang="zh-HK" sz="2600" dirty="0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5:21-24,35-431</a:t>
            </a:r>
            <a:r>
              <a:rPr lang="en-US" altLang="zh-TW" sz="2600" dirty="0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)</a:t>
            </a:r>
            <a:endParaRPr lang="en-US" altLang="zh-TW" sz="26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marL="324000" algn="ctr"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rgbClr val="00FF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marL="0" lvl="0" indent="0" algn="ctr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證道</a:t>
            </a:r>
            <a:r>
              <a:rPr lang="zh-TW" altLang="en-US" sz="2800" dirty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6627</TotalTime>
  <Words>1865</Words>
  <Application>Microsoft Office PowerPoint</Application>
  <PresentationFormat>如螢幕大小 (4:3)</PresentationFormat>
  <Paragraphs>206</Paragraphs>
  <Slides>30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30</vt:i4>
      </vt:variant>
    </vt:vector>
  </HeadingPairs>
  <TitlesOfParts>
    <vt:vector size="32" baseType="lpstr">
      <vt:lpstr>預設簡報設計</vt:lpstr>
      <vt:lpstr>10_預設簡報設計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598</cp:revision>
  <dcterms:created xsi:type="dcterms:W3CDTF">2006-09-26T01:05:23Z</dcterms:created>
  <dcterms:modified xsi:type="dcterms:W3CDTF">2021-06-21T08:35:50Z</dcterms:modified>
</cp:coreProperties>
</file>