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60" r:id="rId3"/>
  </p:sldMasterIdLst>
  <p:notesMasterIdLst>
    <p:notesMasterId r:id="rId27"/>
  </p:notesMasterIdLst>
  <p:handoutMasterIdLst>
    <p:handoutMasterId r:id="rId28"/>
  </p:handoutMasterIdLst>
  <p:sldIdLst>
    <p:sldId id="1974" r:id="rId4"/>
    <p:sldId id="1610" r:id="rId5"/>
    <p:sldId id="2113" r:id="rId6"/>
    <p:sldId id="2109" r:id="rId7"/>
    <p:sldId id="2114" r:id="rId8"/>
    <p:sldId id="1612" r:id="rId9"/>
    <p:sldId id="2115" r:id="rId10"/>
    <p:sldId id="2434" r:id="rId11"/>
    <p:sldId id="2116" r:id="rId12"/>
    <p:sldId id="2117" r:id="rId13"/>
    <p:sldId id="2118" r:id="rId14"/>
    <p:sldId id="2119" r:id="rId15"/>
    <p:sldId id="1049" r:id="rId16"/>
    <p:sldId id="2120" r:id="rId17"/>
    <p:sldId id="2121" r:id="rId18"/>
    <p:sldId id="2122" r:id="rId19"/>
    <p:sldId id="2123" r:id="rId20"/>
    <p:sldId id="2124" r:id="rId21"/>
    <p:sldId id="2125" r:id="rId22"/>
    <p:sldId id="2126" r:id="rId23"/>
    <p:sldId id="2127" r:id="rId24"/>
    <p:sldId id="2129" r:id="rId25"/>
    <p:sldId id="1892" r:id="rId26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00"/>
    <a:srgbClr val="FF66FF"/>
    <a:srgbClr val="FF99FF"/>
    <a:srgbClr val="660066"/>
    <a:srgbClr val="9900CC"/>
    <a:srgbClr val="00CC00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9206" autoAdjust="0"/>
    <p:restoredTop sz="93315" autoAdjust="0"/>
  </p:normalViewPr>
  <p:slideViewPr>
    <p:cSldViewPr>
      <p:cViewPr varScale="1">
        <p:scale>
          <a:sx n="59" d="100"/>
          <a:sy n="59" d="100"/>
        </p:scale>
        <p:origin x="9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592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41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52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221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05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450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805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412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473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65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574681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24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9700"/>
              </a:lnSpc>
              <a:spcBef>
                <a:spcPts val="1200"/>
              </a:spcBef>
              <a:buFontTx/>
              <a:buNone/>
            </a:pPr>
            <a:r>
              <a:rPr lang="zh-TW" altLang="en-US" sz="11000" dirty="0">
                <a:solidFill>
                  <a:schemeClr val="bg1"/>
                </a:solidFill>
                <a:ea typeface="華康儷中黑" panose="020B0509000000000000" pitchFamily="49" charset="-120"/>
              </a:rPr>
              <a:t>捨 與 得</a:t>
            </a: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34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05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BCFF140-BD84-4ABE-91BC-9953BF82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這個時常路過我們這裡的</a:t>
            </a: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天主的人</a:t>
            </a:r>
            <a:r>
              <a:rPr lang="en-US" altLang="zh-TW" sz="38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是位聖者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我們可以在房頂上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給他蓋</a:t>
            </a:r>
            <a:r>
              <a:rPr lang="zh-TW" altLang="en-US" sz="3900" dirty="0">
                <a:solidFill>
                  <a:srgbClr val="FF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一間小房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明年這時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你必懷抱著</a:t>
            </a:r>
            <a:r>
              <a:rPr lang="zh-TW" altLang="en-US" sz="3900" dirty="0">
                <a:solidFill>
                  <a:srgbClr val="FF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一個兒子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spc="-150" dirty="0">
                <a:solidFill>
                  <a:srgbClr val="FFFF00"/>
                </a:solidFill>
                <a:ea typeface="華康正顏楷體W7" panose="03000709000000000000" pitchFamily="65" charset="-120"/>
              </a:rPr>
              <a:t>亞巴郎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" panose="03000709000000000000" pitchFamily="65" charset="-120"/>
              </a:rPr>
              <a:t>接待陌生人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" panose="03000709000000000000" pitchFamily="65" charset="-120"/>
              </a:rPr>
              <a:t>無意中接待了天使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希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13)</a:t>
            </a:r>
            <a:endParaRPr lang="en-US" altLang="zh-TW" sz="4000" dirty="0">
              <a:solidFill>
                <a:schemeClr val="bg1"/>
              </a:solidFill>
              <a:ea typeface="華康正顏楷體W7" panose="03000709000000000000" pitchFamily="65" charset="-120"/>
            </a:endParaRP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布丁體(P)" panose="040B0C00000000000000" pitchFamily="82" charset="-120"/>
              </a:rPr>
              <a:t>你對我</a:t>
            </a:r>
            <a:r>
              <a:rPr lang="zh-TW" altLang="en-US" sz="4000" dirty="0">
                <a:solidFill>
                  <a:srgbClr val="FFFF00"/>
                </a:solidFill>
                <a:ea typeface="華康布丁體(P)" panose="040B0C00000000000000" pitchFamily="82" charset="-120"/>
              </a:rPr>
              <a:t>最小兄弟</a:t>
            </a:r>
            <a:r>
              <a:rPr lang="zh-TW" altLang="en-US" sz="4000" dirty="0">
                <a:solidFill>
                  <a:schemeClr val="bg1"/>
                </a:solidFill>
                <a:ea typeface="華康布丁體(P)" panose="040B0C00000000000000" pitchFamily="82" charset="-120"/>
              </a:rPr>
              <a:t>做的</a:t>
            </a:r>
            <a:r>
              <a:rPr lang="en-US" altLang="zh-TW" sz="4000" dirty="0">
                <a:solidFill>
                  <a:schemeClr val="bg1"/>
                </a:solidFill>
                <a:ea typeface="華康布丁體(P)" panose="040B0C00000000000000" pitchFamily="82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布丁體(P)" panose="040B0C00000000000000" pitchFamily="82" charset="-120"/>
              </a:rPr>
              <a:t>就是對我做的</a:t>
            </a:r>
            <a:r>
              <a:rPr lang="en-US" altLang="zh-TW" sz="2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sz="2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瑪</a:t>
            </a:r>
            <a:r>
              <a:rPr lang="en-US" altLang="zh-TW" sz="2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25)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積至誠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用大德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以結乎天心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. 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方孝孺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:</a:t>
            </a:r>
            <a:r>
              <a:rPr lang="zh-TW" altLang="en-US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深慮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)</a:t>
            </a:r>
          </a:p>
          <a:p>
            <a:pPr eaLnBrk="1" hangingPunct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ea typeface="華康少女文字W7" panose="040F0709000000000000" pitchFamily="81" charset="-120"/>
              </a:rPr>
              <a:t>人若欠你</a:t>
            </a:r>
            <a:r>
              <a:rPr lang="en-US" altLang="zh-TW" sz="4000" dirty="0">
                <a:solidFill>
                  <a:srgbClr val="FFFF00"/>
                </a:solidFill>
                <a:ea typeface="華康少女文字W7" panose="040F0709000000000000" pitchFamily="81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少女文字W7" panose="040F0709000000000000" pitchFamily="81" charset="-120"/>
              </a:rPr>
              <a:t>天必還你</a:t>
            </a:r>
            <a:r>
              <a:rPr lang="en-US" altLang="zh-TW" sz="4000" dirty="0">
                <a:solidFill>
                  <a:srgbClr val="FFFF00"/>
                </a:solidFill>
                <a:ea typeface="華康少女文字W7" panose="040F0709000000000000" pitchFamily="81" charset="-120"/>
              </a:rPr>
              <a:t>.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佛教</a:t>
            </a:r>
            <a:r>
              <a:rPr lang="en-US" altLang="zh-TW" sz="2400" dirty="0">
                <a:solidFill>
                  <a:schemeClr val="bg1"/>
                </a:solidFill>
                <a:ea typeface="華康正顏楷體W7" panose="03000709000000000000" pitchFamily="65" charset="-120"/>
              </a:rPr>
              <a:t>)</a:t>
            </a:r>
          </a:p>
          <a:p>
            <a:pPr eaLnBrk="1" hangingPunct="1">
              <a:lnSpc>
                <a:spcPts val="4500"/>
              </a:lnSpc>
              <a:spcBef>
                <a:spcPts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善良的行為有一種好處</a:t>
            </a:r>
            <a:r>
              <a:rPr lang="en-US" altLang="zh-TW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是使人的</a:t>
            </a:r>
            <a:br>
              <a:rPr lang="en-US" altLang="zh-TW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</a:br>
            <a:r>
              <a:rPr lang="zh-TW" altLang="en-US" sz="4000" dirty="0">
                <a:solidFill>
                  <a:srgbClr val="00FF00"/>
                </a:solidFill>
                <a:ea typeface="華康唐風隸W5(P)" panose="03000500000000000000" pitchFamily="66" charset="-120"/>
              </a:rPr>
              <a:t>靈魂變得高尚</a:t>
            </a:r>
            <a:r>
              <a:rPr lang="en-US" altLang="zh-TW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並且使他可以</a:t>
            </a:r>
            <a:br>
              <a:rPr lang="en-US" altLang="zh-TW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做出</a:t>
            </a:r>
            <a:r>
              <a:rPr lang="zh-TW" altLang="en-US" sz="4000" dirty="0">
                <a:solidFill>
                  <a:srgbClr val="FFFF00"/>
                </a:solidFill>
                <a:ea typeface="華康唐風隸W5(P)" panose="03000500000000000000" pitchFamily="66" charset="-120"/>
              </a:rPr>
              <a:t>更美好</a:t>
            </a:r>
            <a:r>
              <a:rPr lang="zh-TW" altLang="en-US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的行為</a:t>
            </a:r>
            <a:r>
              <a:rPr lang="en-US" altLang="zh-TW" sz="4000" dirty="0">
                <a:solidFill>
                  <a:schemeClr val="bg1"/>
                </a:solidFill>
                <a:ea typeface="華康唐風隸W5(P)" panose="03000500000000000000" pitchFamily="66" charset="-120"/>
              </a:rPr>
              <a:t>.</a:t>
            </a:r>
            <a:r>
              <a:rPr lang="en-US" altLang="zh-TW" sz="2400" dirty="0">
                <a:solidFill>
                  <a:schemeClr val="bg1"/>
                </a:solidFill>
                <a:ea typeface="華康唐風隸W5(P)" panose="03000500000000000000" pitchFamily="66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唐風隸W5(P)" panose="03000500000000000000" pitchFamily="66" charset="-120"/>
              </a:rPr>
              <a:t>盧梭</a:t>
            </a:r>
            <a:r>
              <a:rPr lang="en-US" altLang="zh-TW" sz="2400" dirty="0">
                <a:solidFill>
                  <a:schemeClr val="bg1"/>
                </a:solidFill>
                <a:ea typeface="華康唐風隸W5(P)" panose="03000500000000000000" pitchFamily="66" charset="-120"/>
              </a:rPr>
              <a:t>)</a:t>
            </a:r>
            <a:endParaRPr lang="en-US" altLang="zh-TW" sz="2400" dirty="0">
              <a:solidFill>
                <a:schemeClr val="bg1"/>
              </a:solidFill>
              <a:ea typeface="華康唐風隸W5(P)" panose="03000500000000000000" pitchFamily="66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32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BCFF140-BD84-4ABE-91BC-9953BF82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我們藉著洗禮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已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歸於死亡</a:t>
            </a:r>
            <a:r>
              <a:rPr lang="en-US" altLang="zh-TW" sz="3900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與他同葬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了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你們也要這樣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看自己是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死於罪惡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在基督耶穌內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活於天主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Calibri" panose="020F0502020204030204" pitchFamily="34" charset="0"/>
              </a:rPr>
              <a:t>的人</a:t>
            </a:r>
            <a:r>
              <a:rPr lang="en-US" altLang="zh-TW" sz="39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死亡容易</a:t>
            </a:r>
            <a:r>
              <a:rPr lang="en-US" altLang="zh-TW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復活難</a:t>
            </a:r>
            <a:r>
              <a:rPr lang="en-US" altLang="zh-TW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死亡加復活容易</a:t>
            </a:r>
            <a:r>
              <a:rPr lang="en-US" altLang="zh-TW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度新生活難</a:t>
            </a:r>
            <a:r>
              <a:rPr lang="en-US" altLang="zh-TW" sz="3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以上都容易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一生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度新生活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難難難</a:t>
            </a:r>
            <a:r>
              <a:rPr lang="en-US" altLang="zh-TW" sz="4000" dirty="0">
                <a:solidFill>
                  <a:schemeClr val="bg1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!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破壞容易</a:t>
            </a:r>
            <a: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建設難</a:t>
            </a:r>
            <a: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在會議中否決容易</a:t>
            </a:r>
            <a: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,</a:t>
            </a:r>
            <a:b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</a:b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找出對症下藥的方案難</a:t>
            </a:r>
            <a: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!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畢業容易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善盡本分難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!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馬上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可以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得天下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馬上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不可以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治天下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!</a:t>
            </a:r>
            <a:b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需要的是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選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賢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與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能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講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信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修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睦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世界大同</a:t>
            </a:r>
            <a:endParaRPr lang="en-US" altLang="zh-TW" sz="3900" dirty="0">
              <a:solidFill>
                <a:schemeClr val="bg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13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BCFF140-BD84-4ABE-91BC-9953BF82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誰愛父親或母親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超過我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不配是我的人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誰要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獲得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自己的生命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必要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喪失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誰為我的原故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喪失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了自己的生命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必要</a:t>
            </a:r>
            <a:r>
              <a:rPr lang="zh-TW" altLang="en-US" sz="3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獲得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44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真愛耶穌</a:t>
            </a:r>
            <a:r>
              <a:rPr lang="en-US" altLang="zh-TW" sz="44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4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才能真愛父母</a:t>
            </a:r>
            <a:r>
              <a:rPr lang="en-US" altLang="zh-TW" sz="44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4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孩子</a:t>
            </a:r>
            <a:r>
              <a:rPr lang="en-US" altLang="zh-TW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.</a:t>
            </a:r>
          </a:p>
          <a:p>
            <a:pPr eaLnBrk="1" hangingPunct="1">
              <a:lnSpc>
                <a:spcPts val="4500"/>
              </a:lnSpc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教宗方濟各</a:t>
            </a:r>
            <a:r>
              <a:rPr lang="en-US" altLang="zh-TW" sz="3600" dirty="0">
                <a:solidFill>
                  <a:schemeClr val="bg1"/>
                </a:solidFill>
                <a:ea typeface="華康正顏楷體W7" panose="03000709000000000000" pitchFamily="65" charset="-120"/>
              </a:rPr>
              <a:t>2018</a:t>
            </a:r>
            <a:r>
              <a:rPr lang="zh-TW" altLang="en-US" sz="3600" dirty="0">
                <a:solidFill>
                  <a:schemeClr val="bg1"/>
                </a:solidFill>
                <a:ea typeface="華康正顏楷體W7" panose="03000709000000000000" pitchFamily="65" charset="-120"/>
              </a:rPr>
              <a:t>與中國的協議</a:t>
            </a:r>
            <a:r>
              <a:rPr lang="en-US" altLang="zh-TW" sz="3600" dirty="0">
                <a:solidFill>
                  <a:schemeClr val="bg1"/>
                </a:solidFill>
                <a:ea typeface="華康正顏楷體W7" panose="03000709000000000000" pitchFamily="65" charset="-12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「基督徒該有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更高的道德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水準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; 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捨棄死氣沉沉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冷漠麻木的庸碌生活</a:t>
            </a:r>
            <a:r>
              <a:rPr lang="en-US" altLang="zh-TW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;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帶來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喜樂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修好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和平</a:t>
            </a:r>
            <a:r>
              <a:rPr lang="zh-TW" altLang="en-US" sz="4000" dirty="0">
                <a:solidFill>
                  <a:srgbClr val="00FF00"/>
                </a:solidFill>
                <a:ea typeface="華康正顏楷體W7" panose="03000709000000000000" pitchFamily="65" charset="-120"/>
              </a:rPr>
              <a:t>」</a:t>
            </a:r>
            <a:endParaRPr lang="en-US" altLang="zh-TW" sz="4000" dirty="0">
              <a:solidFill>
                <a:srgbClr val="00FF00"/>
              </a:solidFill>
              <a:ea typeface="華康正顏楷體W7" panose="03000709000000000000" pitchFamily="65" charset="-120"/>
            </a:endParaRPr>
          </a:p>
          <a:p>
            <a:pPr eaLnBrk="1" hangingPunct="1">
              <a:lnSpc>
                <a:spcPts val="4500"/>
              </a:lnSpc>
              <a:spcAft>
                <a:spcPts val="1200"/>
              </a:spcAft>
              <a:buFontTx/>
              <a:buNone/>
            </a:pPr>
            <a:r>
              <a:rPr lang="zh-TW" altLang="en-US" dirty="0">
                <a:solidFill>
                  <a:schemeClr val="bg1"/>
                </a:solidFill>
                <a:ea typeface="華康正顏楷體W7" panose="03000709000000000000" pitchFamily="65" charset="-120"/>
              </a:rPr>
              <a:t>胡振中</a:t>
            </a:r>
            <a:r>
              <a:rPr lang="zh-TW" altLang="en-US" sz="2800" dirty="0">
                <a:solidFill>
                  <a:schemeClr val="bg1"/>
                </a:solidFill>
                <a:ea typeface="華康正顏楷體W7" panose="03000709000000000000" pitchFamily="65" charset="-120"/>
              </a:rPr>
              <a:t>樞機給中國修女</a:t>
            </a:r>
            <a:r>
              <a:rPr lang="en-US" altLang="zh-TW" sz="4000" dirty="0">
                <a:solidFill>
                  <a:schemeClr val="bg1"/>
                </a:solidFill>
                <a:ea typeface="華康正顏楷體W7" panose="03000709000000000000" pitchFamily="65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血濃於水</a:t>
            </a:r>
            <a:r>
              <a:rPr lang="zh-TW" altLang="en-US" sz="2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en-US" altLang="zh-TW" sz="4000" b="1" dirty="0">
                <a:solidFill>
                  <a:schemeClr val="bg1"/>
                </a:solidFill>
                <a:ea typeface="華康正顏楷體W7" panose="03000709000000000000" pitchFamily="65" charset="-120"/>
              </a:rPr>
              <a:t>+</a:t>
            </a:r>
            <a:r>
              <a:rPr lang="en-US" altLang="zh-TW" sz="2000" b="1" dirty="0">
                <a:solidFill>
                  <a:schemeClr val="bg1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水濃於血</a:t>
            </a:r>
            <a:endParaRPr lang="en-US" altLang="zh-TW" sz="4000" dirty="0">
              <a:solidFill>
                <a:srgbClr val="FFFF00"/>
              </a:solidFill>
              <a:ea typeface="華康正顏楷體W7" panose="03000709000000000000" pitchFamily="65" charset="-120"/>
            </a:endParaRPr>
          </a:p>
          <a:p>
            <a:pPr eaLnBrk="1" hangingPunct="1">
              <a:lnSpc>
                <a:spcPts val="5000"/>
              </a:lnSpc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放棄為了獲得</a:t>
            </a:r>
            <a:r>
              <a:rPr lang="en-US" altLang="zh-TW" sz="54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,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死亡為了生命</a:t>
            </a:r>
          </a:p>
          <a:p>
            <a:pPr marL="360000" indent="-457200" algn="l"/>
            <a:endParaRPr lang="en-US" altLang="zh-TW" sz="3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endParaRPr lang="zh-TW" altLang="en-US" sz="39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78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副標題 2">
            <a:extLst>
              <a:ext uri="{FF2B5EF4-FFF2-40B4-BE49-F238E27FC236}">
                <a16:creationId xmlns:a16="http://schemas.microsoft.com/office/drawing/2014/main" id="{E773BDFF-FEEE-4EFC-B09F-C6CA6C7CB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8000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4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第二次洪水時代</a:t>
            </a:r>
            <a:endParaRPr lang="en-US" altLang="zh-TW" sz="3600" dirty="0">
              <a:solidFill>
                <a:srgbClr val="FF00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我看見</a:t>
            </a:r>
            <a:r>
              <a:rPr lang="en-US" altLang="zh-TW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塗山之上 徘徊著兩個女郎：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一個抱著初生的嬰兒</a:t>
            </a:r>
            <a:r>
              <a:rPr lang="en-US" altLang="zh-TW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一個扶著抱兒的來往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遠遠有三人的英雄</a:t>
            </a:r>
            <a:r>
              <a:rPr lang="en-US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 </a:t>
            </a: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乘</a:t>
            </a:r>
            <a:r>
              <a:rPr lang="zh-TW" altLang="en-US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坐</a:t>
            </a: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獨木舟上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他們是椎髻</a:t>
            </a:r>
            <a:r>
              <a:rPr lang="en-US" altLang="zh-TW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裸身</a:t>
            </a:r>
            <a:r>
              <a:rPr lang="en-US" altLang="zh-TW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在和激漲的</a:t>
            </a:r>
            <a:r>
              <a:rPr lang="zh-TW" altLang="en-US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洪</a:t>
            </a:r>
            <a:r>
              <a:rPr lang="zh-TW" altLang="zh-HK" dirty="0">
                <a:solidFill>
                  <a:srgbClr val="C0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流接仗</a:t>
            </a:r>
            <a:endParaRPr lang="en-US" altLang="zh-TW" dirty="0">
              <a:solidFill>
                <a:srgbClr val="C000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伯益道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:</a:t>
            </a: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「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好悲切的歌聲</a:t>
            </a:r>
            <a:r>
              <a:rPr lang="en-US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!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那怕是塗山上的夫人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?</a:t>
            </a: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」</a:t>
            </a:r>
            <a:endParaRPr lang="zh-TW" altLang="zh-HK" dirty="0">
              <a:solidFill>
                <a:srgbClr val="0000FF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后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稷道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:</a:t>
            </a: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「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我們搖船去吧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去安慰她耿耿的憂心</a:t>
            </a:r>
            <a:r>
              <a:rPr lang="en-US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!</a:t>
            </a: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」</a:t>
            </a:r>
            <a:endParaRPr lang="zh-TW" altLang="zh-HK" dirty="0">
              <a:solidFill>
                <a:srgbClr val="0000FF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夏禹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只把手中的</a:t>
            </a:r>
            <a:r>
              <a:rPr lang="zh-TW" altLang="en-US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斧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斤暫停</a:t>
            </a:r>
            <a:r>
              <a:rPr lang="en-US" altLang="zh-TW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0000FF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笑說道：</a:t>
            </a:r>
            <a:endParaRPr lang="en-US" altLang="zh-TW" dirty="0">
              <a:solidFill>
                <a:srgbClr val="0000FF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「地球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便是我的住家</a:t>
            </a:r>
            <a:r>
              <a:rPr lang="en-US" altLang="zh-TW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我還有甚</a:t>
            </a:r>
            <a:r>
              <a:rPr lang="zh-TW" altLang="en-US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麼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個私有的家庭</a:t>
            </a:r>
            <a:r>
              <a:rPr lang="zh-TW" altLang="en-US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？</a:t>
            </a:r>
            <a:endParaRPr lang="zh-TW" altLang="zh-HK" dirty="0">
              <a:solidFill>
                <a:srgbClr val="FF00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ts val="600"/>
              </a:spcBef>
            </a:pP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</a:t>
            </a:r>
            <a:r>
              <a:rPr lang="zh-TW" altLang="en-US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的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手要胼到心</a:t>
            </a:r>
            <a:r>
              <a:rPr lang="en-US" altLang="zh-TW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腳要胼到頂</a:t>
            </a:r>
            <a:r>
              <a:rPr lang="en-US" altLang="zh-TW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endParaRPr lang="zh-TW" altLang="zh-HK" dirty="0">
              <a:solidFill>
                <a:srgbClr val="FF00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ts val="600"/>
              </a:spcBef>
            </a:pP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我若不把洪水治平</a:t>
            </a:r>
            <a:r>
              <a:rPr lang="en-US" altLang="zh-TW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,</a:t>
            </a:r>
            <a:r>
              <a:rPr lang="zh-TW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我怎奈天下的蒼生</a:t>
            </a:r>
            <a:r>
              <a:rPr lang="en-US" altLang="zh-HK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?</a:t>
            </a:r>
            <a:r>
              <a:rPr lang="zh-TW" altLang="en-US" dirty="0">
                <a:solidFill>
                  <a:srgbClr val="FF00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黑體-GB5" panose="020B0509000000000000" pitchFamily="49" charset="-120"/>
              </a:rPr>
              <a:t>」</a:t>
            </a:r>
            <a:endParaRPr lang="en-US" altLang="zh-TW" dirty="0">
              <a:solidFill>
                <a:srgbClr val="FF00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  <a:cs typeface="華康黑體-GB5" panose="020B0509000000000000" pitchFamily="49" charset="-120"/>
            </a:endParaRPr>
          </a:p>
          <a:p>
            <a:pPr>
              <a:lnSpc>
                <a:spcPts val="3700"/>
              </a:lnSpc>
              <a:spcBef>
                <a:spcPts val="600"/>
              </a:spcBef>
            </a:pPr>
            <a:r>
              <a:rPr lang="zh-TW" altLang="en-US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基督已走在前頭</a:t>
            </a:r>
            <a:r>
              <a:rPr lang="en-US" altLang="zh-TW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 </a:t>
            </a:r>
            <a:r>
              <a:rPr lang="zh-TW" altLang="en-US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誰願緊隨著他</a:t>
            </a:r>
            <a:r>
              <a:rPr lang="en-US" altLang="zh-TW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br>
              <a:rPr lang="en-US" altLang="zh-TW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</a:br>
            <a:r>
              <a:rPr lang="zh-TW" altLang="en-US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共創一個不再有洪水的新天新地</a:t>
            </a:r>
            <a:r>
              <a:rPr lang="en-US" altLang="zh-TW" sz="3000" b="0" i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?</a:t>
            </a:r>
            <a:endParaRPr lang="zh-TW" altLang="zh-HK" sz="3000" dirty="0">
              <a:latin typeface="華康儷中黑(P)" panose="020B0500000000000000" pitchFamily="34" charset="-120"/>
              <a:ea typeface="華康儷中黑(P)" panose="020B0500000000000000" pitchFamily="34" charset="-120"/>
              <a:cs typeface="華康黑體-GB5" panose="020B0509000000000000" pitchFamily="49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9928"/>
            <a:ext cx="9144000" cy="6748072"/>
          </a:xfrm>
        </p:spPr>
        <p:txBody>
          <a:bodyPr>
            <a:noAutofit/>
          </a:bodyPr>
          <a:lstStyle/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ea typeface="華康儷中黑" panose="020B0509000000000000" pitchFamily="49" charset="-120"/>
              </a:rPr>
              <a:t>中國的</a:t>
            </a:r>
            <a:r>
              <a:rPr lang="zh-TW" altLang="en-US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第一次</a:t>
            </a:r>
            <a:r>
              <a:rPr lang="zh-TW" altLang="en-US" sz="3600" dirty="0">
                <a:ea typeface="華康儷中黑" panose="020B0509000000000000" pitchFamily="49" charset="-120"/>
              </a:rPr>
              <a:t>洪水時代是「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夏禹治水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拯救了中國</a:t>
            </a:r>
            <a:r>
              <a:rPr lang="en-US" altLang="zh-TW" sz="3600" dirty="0">
                <a:ea typeface="華康儷中黑" panose="020B0509000000000000" pitchFamily="49" charset="-120"/>
              </a:rPr>
              <a:t>;</a:t>
            </a:r>
            <a:r>
              <a:rPr lang="zh-TW" altLang="en-US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第二次</a:t>
            </a:r>
            <a:r>
              <a:rPr lang="zh-TW" altLang="en-US" sz="3600" dirty="0">
                <a:ea typeface="華康儷中黑" panose="020B0509000000000000" pitchFamily="49" charset="-120"/>
              </a:rPr>
              <a:t>洪水時代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是我們今天要合力拯救的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這個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奄奄一息的地球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3600" dirty="0">
                <a:ea typeface="華康儷中黑" panose="020B0509000000000000" pitchFamily="49" charset="-120"/>
              </a:rPr>
              <a:t> </a:t>
            </a:r>
            <a:r>
              <a:rPr lang="en-US" altLang="zh-TW" sz="3600" kern="0" spc="-1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The first great flood in China came </a:t>
            </a:r>
            <a:br>
              <a:rPr lang="en-US" altLang="zh-TW" sz="3600" kern="0" spc="-1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600" kern="0" spc="-1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in the age of Yu the Great</a:t>
            </a:r>
            <a:r>
              <a:rPr lang="zh-TW" altLang="en-US" kern="0" spc="-1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大禹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He tamed the Yellow River's endless rage, cut canals, turned water into fertile </a:t>
            </a:r>
            <a:r>
              <a:rPr lang="en-US" altLang="zh-TW" sz="3600" b="1" kern="0" spc="-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land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and </a:t>
            </a:r>
            <a:r>
              <a:rPr lang="en-US" altLang="zh-TW" sz="3600" kern="0" spc="-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saved the Central Kingdom from the waves' </a:t>
            </a:r>
            <a:r>
              <a:rPr lang="en-US" altLang="zh-TW" sz="3600" b="1" kern="0" spc="-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command</a:t>
            </a:r>
            <a:r>
              <a:rPr lang="en-US" altLang="zh-TW" sz="3600" kern="0" spc="-2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zh-TW" altLang="zh-TW" sz="3600" kern="100" spc="-2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TW" sz="3600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The </a:t>
            </a:r>
            <a:r>
              <a:rPr lang="en-US" altLang="zh-TW" sz="3600" b="1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second flood </a:t>
            </a:r>
            <a:r>
              <a:rPr lang="en-US" altLang="zh-TW" sz="3600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is the one we face </a:t>
            </a:r>
            <a:r>
              <a:rPr lang="en-US" altLang="zh-TW" sz="3600" b="1" kern="0" spc="-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today</a:t>
            </a:r>
            <a:b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the drowning of the earth, gasping</a:t>
            </a:r>
            <a:r>
              <a:rPr lang="zh-TW" altLang="en-US" kern="0" spc="-10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喘氣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her last breath </a:t>
            </a:r>
            <a:r>
              <a:rPr lang="en-US" altLang="zh-TW" sz="3600" b="1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away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 Together we must act, lest all be </a:t>
            </a:r>
            <a:r>
              <a:rPr lang="en-US" altLang="zh-TW" sz="3600" b="1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lost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and count the groaning </a:t>
            </a:r>
            <a:r>
              <a:rPr lang="zh-TW" altLang="en-US" kern="0" spc="-100" dirty="0">
                <a:solidFill>
                  <a:srgbClr val="0F1115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呻吟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creation’s</a:t>
            </a:r>
            <a:r>
              <a:rPr lang="zh-TW" altLang="en-US" sz="3600" kern="0" spc="-100" dirty="0">
                <a:solidFill>
                  <a:srgbClr val="0F1115"/>
                </a:solidFill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3600" b="1" kern="0" spc="-100" dirty="0">
                <a:solidFill>
                  <a:srgbClr val="0F1115"/>
                </a:solidFill>
                <a:ea typeface="新細明體" panose="02020500000000000000" pitchFamily="18" charset="-120"/>
                <a:cs typeface="Times New Roman" panose="02020603050405020304" pitchFamily="18" charset="0"/>
              </a:rPr>
              <a:t>cost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 </a:t>
            </a:r>
            <a:endParaRPr lang="en-US" altLang="zh-TW" sz="3600" spc="-1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6956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在第一次洪水時代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我看見塗山之上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徘徊著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兩個女郎</a:t>
            </a:r>
            <a:r>
              <a:rPr lang="en-US" altLang="zh-TW" sz="4000" dirty="0">
                <a:ea typeface="華康儷中黑" panose="020B0509000000000000" pitchFamily="49" charset="-120"/>
              </a:rPr>
              <a:t>: </a:t>
            </a:r>
            <a:r>
              <a:rPr lang="zh-TW" altLang="en-US" sz="4000" dirty="0">
                <a:ea typeface="華康儷中黑" panose="020B0509000000000000" pitchFamily="49" charset="-120"/>
              </a:rPr>
              <a:t>一個是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禹的妻子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她抱著初生的嬰兒遠望</a:t>
            </a:r>
            <a:r>
              <a:rPr lang="en-US" altLang="zh-TW" sz="4000" dirty="0">
                <a:ea typeface="華康儷中黑" panose="020B0509000000000000" pitchFamily="49" charset="-120"/>
              </a:rPr>
              <a:t>; </a:t>
            </a:r>
            <a:r>
              <a:rPr lang="zh-TW" altLang="en-US" sz="4000" dirty="0">
                <a:ea typeface="華康儷中黑" panose="020B0509000000000000" pitchFamily="49" charset="-120"/>
              </a:rPr>
              <a:t>一個是扶著抱兒的來往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In that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first age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on Mount Tu‘s high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crest</a:t>
            </a:r>
            <a:r>
              <a:rPr lang="zh-TW" altLang="en-US" sz="2000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峰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two women wandered, their hearts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oppressed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 One was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Yu's wife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a newborn at her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breast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gazing far off, unable to find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rest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 The other walked beside her, step by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step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supporting the mother, whose tears were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kept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zh-TW" altLang="zh-TW" sz="40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altLang="zh-TW" sz="36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6278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>
              <a:lnSpc>
                <a:spcPts val="4900"/>
              </a:lnSpc>
              <a:spcBef>
                <a:spcPts val="0"/>
              </a:spcBef>
            </a:pPr>
            <a:r>
              <a:rPr lang="zh-TW" altLang="en-US" sz="4000" dirty="0">
                <a:ea typeface="華康儷中黑(P)" panose="020B0500000000000000" pitchFamily="34" charset="-120"/>
              </a:rPr>
              <a:t>遠遠有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三人的英雄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</a:rPr>
              <a:t>乘坐獨木舟上</a:t>
            </a:r>
            <a:r>
              <a:rPr lang="en-US" altLang="zh-TW" sz="4000" dirty="0">
                <a:ea typeface="華康儷中黑(P)" panose="020B0500000000000000" pitchFamily="34" charset="-120"/>
              </a:rPr>
              <a:t>;</a:t>
            </a:r>
            <a:r>
              <a:rPr lang="zh-TW" altLang="en-US" sz="4000" dirty="0">
                <a:ea typeface="華康儷中黑(P)" panose="020B0500000000000000" pitchFamily="34" charset="-120"/>
              </a:rPr>
              <a:t>他們是椎髻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</a:rPr>
              <a:t>裸身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</a:rPr>
              <a:t>在和激漲的洪流接仗</a:t>
            </a:r>
            <a:r>
              <a:rPr lang="en-US" altLang="zh-TW" sz="4000" dirty="0">
                <a:ea typeface="華康儷中黑(P)" panose="020B0500000000000000" pitchFamily="34" charset="-120"/>
              </a:rPr>
              <a:t>.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伯益</a:t>
            </a:r>
            <a:r>
              <a:rPr lang="zh-TW" altLang="en-US" sz="4000" dirty="0">
                <a:ea typeface="華康儷中黑(P)" panose="020B0500000000000000" pitchFamily="34" charset="-120"/>
              </a:rPr>
              <a:t>在舟前撐篙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后稷</a:t>
            </a:r>
            <a:r>
              <a:rPr lang="zh-TW" altLang="en-US" sz="4000" dirty="0">
                <a:ea typeface="華康儷中黑(P)" panose="020B0500000000000000" pitchFamily="34" charset="-120"/>
              </a:rPr>
              <a:t>在舟後搖艄</a:t>
            </a:r>
            <a:r>
              <a:rPr lang="en-US" altLang="zh-TW" sz="4000" dirty="0">
                <a:ea typeface="華康儷中黑(P)" panose="020B0500000000000000" pitchFamily="34" charset="-120"/>
              </a:rPr>
              <a:t>;</a:t>
            </a:r>
            <a:br>
              <a:rPr lang="en-US" altLang="zh-TW" sz="4000" dirty="0">
                <a:ea typeface="華康儷中黑(P)" panose="020B0500000000000000" pitchFamily="34" charset="-120"/>
              </a:rPr>
            </a:b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夏禹</a:t>
            </a:r>
            <a:r>
              <a:rPr lang="zh-TW" altLang="en-US" sz="4000" dirty="0">
                <a:ea typeface="華康儷中黑(P)" panose="020B0500000000000000" pitchFamily="34" charset="-120"/>
              </a:rPr>
              <a:t>手執斧斤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</a:rPr>
              <a:t>立在舟之中腰</a:t>
            </a:r>
            <a:r>
              <a:rPr lang="en-US" altLang="zh-TW" sz="4000" dirty="0">
                <a:ea typeface="華康儷中黑(P)" panose="020B0500000000000000" pitchFamily="34" charset="-120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Far on the raging river,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three heroes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stood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—on a simple raft of bark and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wood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Their hair was pinned, their torsos</a:t>
            </a:r>
            <a:r>
              <a:rPr lang="zh-TW" altLang="en-US" sz="2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軀幹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bare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battling the torrent with ancient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flair</a:t>
            </a:r>
            <a:r>
              <a:rPr lang="zh-TW" altLang="en-US" sz="2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天賦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Bo Yi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poled the bow</a:t>
            </a:r>
            <a:r>
              <a:rPr lang="zh-TW" altLang="en-US" sz="2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船頭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with steady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hand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Hou Ji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steered the stern</a:t>
            </a:r>
            <a:r>
              <a:rPr lang="zh-TW" altLang="en-US" sz="2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船尾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across the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land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Yu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the Great, axe held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high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stood at the center,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with a fearless </a:t>
            </a:r>
            <a:r>
              <a:rPr lang="en-US" altLang="zh-TW" sz="40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eye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endParaRPr lang="zh-TW" altLang="zh-TW" sz="4000" kern="100" spc="-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044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lang="zh-TW" altLang="en-US" sz="4000" dirty="0">
                <a:ea typeface="華康儷中黑(P)" panose="020B0500000000000000" pitchFamily="34" charset="-120"/>
              </a:rPr>
              <a:t>他有時在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斫伐</a:t>
            </a:r>
            <a:r>
              <a:rPr lang="zh-TW" altLang="en-US" sz="4000" dirty="0">
                <a:ea typeface="華康儷中黑(P)" panose="020B0500000000000000" pitchFamily="34" charset="-120"/>
              </a:rPr>
              <a:t>林樹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</a:rPr>
              <a:t>他有時在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開鑿</a:t>
            </a:r>
            <a:r>
              <a:rPr lang="zh-TW" altLang="en-US" sz="4000" dirty="0">
                <a:ea typeface="華康儷中黑(P)" panose="020B0500000000000000" pitchFamily="34" charset="-120"/>
              </a:rPr>
              <a:t>山岩</a:t>
            </a:r>
            <a:r>
              <a:rPr lang="en-US" altLang="zh-TW" sz="4000" dirty="0">
                <a:ea typeface="華康儷中黑(P)" panose="020B0500000000000000" pitchFamily="34" charset="-120"/>
              </a:rPr>
              <a:t>;</a:t>
            </a:r>
            <a:br>
              <a:rPr lang="en-US" altLang="zh-TW" sz="4000" dirty="0">
                <a:ea typeface="華康儷中黑(P)" panose="020B0500000000000000" pitchFamily="34" charset="-120"/>
              </a:rPr>
            </a:br>
            <a:r>
              <a:rPr lang="zh-TW" altLang="en-US" sz="4000" dirty="0">
                <a:ea typeface="華康儷中黑(P)" panose="020B0500000000000000" pitchFamily="34" charset="-120"/>
              </a:rPr>
              <a:t>他們爆發著原人的力威</a:t>
            </a:r>
            <a:r>
              <a:rPr lang="en-US" altLang="zh-TW" sz="4000" dirty="0">
                <a:ea typeface="華康儷中黑(P)" panose="020B0500000000000000" pitchFamily="34" charset="-120"/>
              </a:rPr>
              <a:t>,</a:t>
            </a:r>
          </a:p>
          <a:p>
            <a:pPr>
              <a:lnSpc>
                <a:spcPts val="54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(P)" panose="020B0500000000000000" pitchFamily="34" charset="-120"/>
              </a:rPr>
              <a:t>想把地上的狂濤驅回大海</a:t>
            </a:r>
            <a:r>
              <a:rPr lang="en-US" altLang="zh-TW" sz="4000" dirty="0">
                <a:ea typeface="華康儷中黑(P)" panose="020B0500000000000000" pitchFamily="34" charset="-120"/>
              </a:rPr>
              <a:t>!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ea typeface="華康儷中黑(P)" panose="020B0500000000000000" pitchFamily="34" charset="-120"/>
              </a:rPr>
              <a:t>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Now he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chopped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the forest, now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split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the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stone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unleashing</a:t>
            </a:r>
            <a:r>
              <a:rPr lang="zh-TW" altLang="en-US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釋放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the strength of the primal</a:t>
            </a:r>
            <a:r>
              <a:rPr lang="zh-TW" altLang="en-US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原始的</a:t>
            </a:r>
            <a:r>
              <a:rPr lang="en-US" altLang="zh-TW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bone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They pushed the wild waves back to the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sea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and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forced the chaos 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to bend its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knee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endParaRPr lang="zh-TW" altLang="zh-TW" sz="40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altLang="zh-TW" sz="4000" dirty="0"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6811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lang="zh-TW" altLang="en-US" sz="4400" dirty="0">
                <a:ea typeface="華康儷中黑" panose="020B0509000000000000" pitchFamily="49" charset="-120"/>
              </a:rPr>
              <a:t>  伯益道</a:t>
            </a:r>
            <a:r>
              <a:rPr lang="en-US" altLang="zh-TW" sz="4400" dirty="0">
                <a:ea typeface="華康儷中黑" panose="020B0509000000000000" pitchFamily="49" charset="-120"/>
              </a:rPr>
              <a:t>:</a:t>
            </a:r>
            <a:r>
              <a:rPr lang="zh-TW" altLang="en-US" sz="4400" dirty="0">
                <a:ea typeface="華康儷中黑" panose="020B0509000000000000" pitchFamily="49" charset="-120"/>
              </a:rPr>
              <a:t>「好悲切的歌聲</a:t>
            </a:r>
            <a:r>
              <a:rPr lang="en-US" altLang="zh-TW" sz="4400" dirty="0">
                <a:ea typeface="華康儷中黑" panose="020B0509000000000000" pitchFamily="49" charset="-120"/>
              </a:rPr>
              <a:t>! </a:t>
            </a:r>
            <a:r>
              <a:rPr lang="zh-TW" altLang="en-US" sz="4400" dirty="0">
                <a:ea typeface="華康儷中黑" panose="020B0509000000000000" pitchFamily="49" charset="-120"/>
              </a:rPr>
              <a:t>那怕是塗山上的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夫人</a:t>
            </a:r>
            <a:r>
              <a:rPr lang="en-US" altLang="zh-TW" sz="4400" dirty="0">
                <a:ea typeface="華康儷中黑" panose="020B0509000000000000" pitchFamily="49" charset="-120"/>
              </a:rPr>
              <a:t>?</a:t>
            </a:r>
            <a:r>
              <a:rPr lang="zh-TW" altLang="en-US" sz="4400" dirty="0">
                <a:ea typeface="華康儷中黑" panose="020B0509000000000000" pitchFamily="49" charset="-120"/>
              </a:rPr>
              <a:t>」</a:t>
            </a:r>
          </a:p>
          <a:p>
            <a:pPr>
              <a:lnSpc>
                <a:spcPts val="54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en-US" sz="4400" dirty="0">
                <a:ea typeface="華康儷中黑" panose="020B0509000000000000" pitchFamily="49" charset="-120"/>
              </a:rPr>
              <a:t>  后稷道</a:t>
            </a:r>
            <a:r>
              <a:rPr lang="en-US" altLang="zh-TW" sz="4400" dirty="0">
                <a:ea typeface="華康儷中黑" panose="020B0509000000000000" pitchFamily="49" charset="-120"/>
              </a:rPr>
              <a:t>:</a:t>
            </a:r>
            <a:r>
              <a:rPr lang="zh-TW" altLang="en-US" sz="4400" dirty="0">
                <a:ea typeface="華康儷中黑" panose="020B0509000000000000" pitchFamily="49" charset="-120"/>
              </a:rPr>
              <a:t>「我們搖船去吧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  <a:r>
              <a:rPr lang="zh-TW" altLang="en-US" sz="4400" dirty="0">
                <a:ea typeface="華康儷中黑" panose="020B0509000000000000" pitchFamily="49" charset="-120"/>
              </a:rPr>
              <a:t> 去安慰她耿耿的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憂心</a:t>
            </a:r>
            <a:r>
              <a:rPr lang="en-US" altLang="zh-TW" sz="4400" dirty="0">
                <a:ea typeface="華康儷中黑" panose="020B0509000000000000" pitchFamily="49" charset="-120"/>
              </a:rPr>
              <a:t>!</a:t>
            </a:r>
            <a:r>
              <a:rPr lang="zh-TW" altLang="en-US" sz="4400" dirty="0">
                <a:ea typeface="華康儷中黑" panose="020B0509000000000000" pitchFamily="49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4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Bo Yi 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called out, "That sorrowful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cry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—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could it be your lady, 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watching from on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high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?"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Hou Ji 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said, "Row closer, let us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bring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some comfort to her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longing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."</a:t>
            </a:r>
            <a:endParaRPr lang="zh-TW" altLang="en-US" sz="44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695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2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三過其門而不入的夏禹</a:t>
            </a:r>
            <a:r>
              <a:rPr lang="en-US" altLang="zh-TW" sz="4200" dirty="0">
                <a:ea typeface="華康儷中黑(P)" panose="020B0500000000000000" pitchFamily="34" charset="-120"/>
              </a:rPr>
              <a:t>,</a:t>
            </a:r>
            <a:r>
              <a:rPr lang="zh-TW" altLang="en-US" sz="4200" dirty="0">
                <a:ea typeface="華康儷中黑(P)" panose="020B0500000000000000" pitchFamily="34" charset="-120"/>
              </a:rPr>
              <a:t>只把手中的斧斤暫停</a:t>
            </a:r>
            <a:r>
              <a:rPr lang="en-US" altLang="zh-TW" sz="4200" dirty="0">
                <a:ea typeface="華康儷中黑(P)" panose="020B0500000000000000" pitchFamily="34" charset="-120"/>
              </a:rPr>
              <a:t>,</a:t>
            </a:r>
            <a:r>
              <a:rPr lang="zh-TW" altLang="en-US" sz="4200" dirty="0">
                <a:ea typeface="華康儷中黑(P)" panose="020B0500000000000000" pitchFamily="34" charset="-120"/>
              </a:rPr>
              <a:t>笑說道</a:t>
            </a:r>
            <a:r>
              <a:rPr lang="en-US" altLang="zh-TW" sz="4200" dirty="0">
                <a:ea typeface="華康儷中黑(P)" panose="020B0500000000000000" pitchFamily="34" charset="-120"/>
              </a:rPr>
              <a:t>:</a:t>
            </a:r>
            <a:r>
              <a:rPr lang="zh-TW" altLang="en-US" sz="4200" dirty="0">
                <a:ea typeface="華康儷中黑(P)" panose="020B0500000000000000" pitchFamily="34" charset="-120"/>
              </a:rPr>
              <a:t>「</a:t>
            </a:r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地球便是我的家</a:t>
            </a:r>
            <a:r>
              <a:rPr lang="en-US" altLang="zh-TW" sz="4200" dirty="0">
                <a:ea typeface="華康儷中黑(P)" panose="020B0500000000000000" pitchFamily="34" charset="-120"/>
              </a:rPr>
              <a:t>, </a:t>
            </a:r>
            <a:br>
              <a:rPr lang="en-US" altLang="zh-TW" sz="4200" dirty="0">
                <a:ea typeface="華康儷中黑(P)" panose="020B0500000000000000" pitchFamily="34" charset="-120"/>
              </a:rPr>
            </a:br>
            <a:r>
              <a:rPr lang="zh-TW" altLang="en-US" sz="4200" dirty="0">
                <a:ea typeface="華康儷中黑(P)" panose="020B0500000000000000" pitchFamily="34" charset="-120"/>
              </a:rPr>
              <a:t>我還有甚麼個私有的家庭</a:t>
            </a:r>
            <a:r>
              <a:rPr lang="en-US" altLang="zh-TW" sz="4200" dirty="0">
                <a:ea typeface="華康儷中黑(P)" panose="020B0500000000000000" pitchFamily="34" charset="-120"/>
              </a:rPr>
              <a:t>?</a:t>
            </a:r>
            <a:r>
              <a:rPr lang="zh-TW" altLang="en-US" sz="4200" dirty="0">
                <a:ea typeface="華康儷中黑(P)" panose="020B0500000000000000" pitchFamily="34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But </a:t>
            </a:r>
            <a:r>
              <a:rPr lang="en-US" altLang="zh-TW" sz="42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Yu</a:t>
            </a: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who </a:t>
            </a:r>
            <a:r>
              <a:rPr lang="en-US" altLang="zh-TW" sz="42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thrice</a:t>
            </a: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passed his own door without a </a:t>
            </a:r>
            <a:r>
              <a:rPr lang="en-US" altLang="zh-TW" sz="42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trace</a:t>
            </a: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paused his axe, </a:t>
            </a:r>
            <a:b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 showed a gentle </a:t>
            </a:r>
            <a:r>
              <a:rPr lang="en-US" altLang="zh-TW" sz="42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face</a:t>
            </a: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:</a:t>
            </a:r>
            <a:b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“</a:t>
            </a:r>
            <a:r>
              <a:rPr lang="en-US" altLang="zh-TW" sz="42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The earth is my home </a:t>
            </a:r>
          </a:p>
          <a:p>
            <a:pPr>
              <a:spcBef>
                <a:spcPts val="0"/>
              </a:spcBef>
            </a:pP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— my only </a:t>
            </a:r>
            <a:r>
              <a:rPr lang="en-US" altLang="zh-TW" sz="42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hearth</a:t>
            </a:r>
            <a:r>
              <a:rPr lang="zh-TW" altLang="en-US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溫暖的家</a:t>
            </a:r>
            <a: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—</a:t>
            </a:r>
            <a:br>
              <a:rPr lang="en-US" altLang="zh-TW" sz="4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2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what private house could claim my </a:t>
            </a:r>
            <a:r>
              <a:rPr lang="en-US" altLang="zh-TW" sz="4200" b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worth</a:t>
            </a:r>
            <a:r>
              <a:rPr lang="en-US" altLang="zh-TW" sz="42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?</a:t>
            </a:r>
            <a:endParaRPr lang="zh-TW" altLang="zh-TW" sz="4200" kern="100" spc="-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92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恭讀列王紀下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4:8-11,14-16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有一天，厄里叟路過叔能；那裡有一個富貴的婦人，曾經挽留他吃飯。因此，厄里叟每次路過那裡，總到她家裡吃飯。婦人對丈夫說：「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現在我看出：這個時常路過我們這裡的天主的人，是位聖者。我們可以在房頂上，給他蓋一間小房，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裡面放一張床，一張桌子，一把椅子和一盞燈。這樣，他幾時來到我們這裡，都可以在那裡休息。」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8344" y="6158964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9144000" cy="6120680"/>
          </a:xfrm>
        </p:spPr>
        <p:txBody>
          <a:bodyPr>
            <a:normAutofit/>
          </a:bodyPr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儷中黑" panose="020B0509000000000000" pitchFamily="49" charset="-120"/>
              </a:rPr>
              <a:t>「我的手要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胼到心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  <a:r>
              <a:rPr lang="zh-TW" altLang="en-US" sz="4400" dirty="0">
                <a:ea typeface="華康儷中黑" panose="020B0509000000000000" pitchFamily="49" charset="-120"/>
              </a:rPr>
              <a:t>腳要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胼到頂</a:t>
            </a:r>
            <a:r>
              <a:rPr lang="en-US" altLang="zh-TW" sz="4400" dirty="0">
                <a:ea typeface="華康儷中黑" panose="020B0509000000000000" pitchFamily="49" charset="-120"/>
              </a:rPr>
              <a:t>, </a:t>
            </a:r>
            <a:r>
              <a:rPr lang="zh-TW" altLang="en-US" sz="4400" dirty="0">
                <a:ea typeface="華康儷中黑" panose="020B0509000000000000" pitchFamily="49" charset="-120"/>
              </a:rPr>
              <a:t>我若不把洪水治平</a:t>
            </a:r>
            <a:r>
              <a:rPr lang="en-US" altLang="zh-TW" sz="4400" dirty="0">
                <a:ea typeface="華康儷中黑" panose="020B0509000000000000" pitchFamily="49" charset="-120"/>
              </a:rPr>
              <a:t>, </a:t>
            </a:r>
            <a:r>
              <a:rPr lang="zh-TW" altLang="en-US" sz="4400" dirty="0">
                <a:ea typeface="華康儷中黑" panose="020B0509000000000000" pitchFamily="49" charset="-120"/>
              </a:rPr>
              <a:t>我怎奈天下的蒼生</a:t>
            </a:r>
            <a:r>
              <a:rPr lang="en-US" altLang="zh-TW" sz="4400" dirty="0">
                <a:ea typeface="華康儷中黑" panose="020B0509000000000000" pitchFamily="49" charset="-120"/>
              </a:rPr>
              <a:t>?</a:t>
            </a:r>
            <a:r>
              <a:rPr lang="zh-TW" altLang="en-US" sz="4400" dirty="0">
                <a:ea typeface="華康儷中黑" panose="020B0509000000000000" pitchFamily="49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My hands may callus</a:t>
            </a:r>
            <a:r>
              <a:rPr lang="zh-TW" altLang="en-US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繭</a:t>
            </a:r>
            <a:r>
              <a:rPr lang="en-US" altLang="zh-TW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胼胝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to my very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heart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my feet to my brow, torn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apart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Unless I tame this flood's wild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breath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how can I face the people's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death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?"</a:t>
            </a:r>
            <a:endParaRPr lang="zh-TW" altLang="zh-TW" sz="44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4960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儷中黑(P)" panose="020B0500000000000000" pitchFamily="34" charset="-120"/>
              </a:rPr>
              <a:t>我坐在驚濤拍岸的江邊</a:t>
            </a:r>
            <a:r>
              <a:rPr lang="en-US" altLang="zh-TW" sz="4400" dirty="0"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思慕著古代的英雄</a:t>
            </a:r>
            <a:r>
              <a:rPr lang="en-US" altLang="zh-TW" sz="4400" dirty="0">
                <a:ea typeface="華康儷中黑(P)" panose="020B0500000000000000" pitchFamily="34" charset="-120"/>
              </a:rPr>
              <a:t>;</a:t>
            </a:r>
            <a:r>
              <a:rPr lang="zh-TW" altLang="en-US" sz="4400" dirty="0">
                <a:ea typeface="華康儷中黑(P)" panose="020B0500000000000000" pitchFamily="34" charset="-120"/>
              </a:rPr>
              <a:t>他們那種剛毅的精神</a:t>
            </a:r>
            <a:r>
              <a:rPr lang="en-US" altLang="zh-TW" sz="4400" dirty="0"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ea typeface="華康儷中黑(P)" panose="020B0500000000000000" pitchFamily="34" charset="-120"/>
              </a:rPr>
              <a:t>好像是</a:t>
            </a: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創造歷史的勞工</a:t>
            </a:r>
            <a:r>
              <a:rPr lang="en-US" altLang="zh-TW" sz="4400" dirty="0">
                <a:ea typeface="華康儷中黑(P)" panose="020B0500000000000000" pitchFamily="34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sit by the river‘s thunderous 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shore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longing for </a:t>
            </a:r>
            <a:r>
              <a:rPr lang="en-US" altLang="zh-TW" sz="48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heroes of ancient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lore</a:t>
            </a:r>
            <a:r>
              <a:rPr lang="zh-TW" altLang="en-US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傳說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Their </a:t>
            </a:r>
            <a:r>
              <a:rPr lang="en-US" altLang="zh-TW" sz="48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iron will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their sacred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might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—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they labored as stewards </a:t>
            </a:r>
          </a:p>
          <a:p>
            <a:pPr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of God's own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light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endParaRPr lang="zh-TW" altLang="zh-TW" sz="48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55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B769361-4C63-43F5-8ED3-18145CA9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儷中黑" panose="020B0509000000000000" pitchFamily="49" charset="-120"/>
              </a:rPr>
              <a:t>基督已走在前頭</a:t>
            </a:r>
            <a:r>
              <a:rPr lang="en-US" altLang="zh-TW" sz="4400" dirty="0">
                <a:ea typeface="華康儷中黑" panose="020B0509000000000000" pitchFamily="49" charset="-120"/>
              </a:rPr>
              <a:t>, </a:t>
            </a:r>
            <a:r>
              <a:rPr lang="zh-TW" altLang="en-US" sz="4400" dirty="0">
                <a:ea typeface="華康儷中黑" panose="020B0509000000000000" pitchFamily="49" charset="-120"/>
              </a:rPr>
              <a:t>誰願緊隨著他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  <a:br>
              <a:rPr lang="en-US" altLang="zh-TW" sz="4400" dirty="0">
                <a:ea typeface="華康儷中黑" panose="020B0509000000000000" pitchFamily="49" charset="-120"/>
              </a:rPr>
            </a:br>
            <a:r>
              <a:rPr lang="zh-TW" altLang="en-US" sz="4400" dirty="0">
                <a:ea typeface="華康儷中黑" panose="020B0509000000000000" pitchFamily="49" charset="-120"/>
              </a:rPr>
              <a:t>共創一個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不再有洪水的新天新地</a:t>
            </a:r>
            <a:r>
              <a:rPr lang="en-US" altLang="zh-TW" sz="4400" dirty="0">
                <a:ea typeface="華康儷中黑" panose="020B0509000000000000" pitchFamily="49" charset="-12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Christ has walked ahead,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through flood and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fire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spc="-15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Who will follow Him, and never </a:t>
            </a:r>
            <a:r>
              <a:rPr lang="en-US" altLang="zh-TW" sz="4800" b="1" kern="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tire</a:t>
            </a:r>
            <a:r>
              <a:rPr lang="en-US" altLang="zh-TW" sz="4800" kern="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</a:t>
            </a:r>
            <a:br>
              <a:rPr lang="en-US" altLang="zh-TW" sz="4800" kern="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spc="-15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to build a new heaven, a new earth 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from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above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—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where no flood rages </a:t>
            </a:r>
            <a:r>
              <a:rPr lang="zh-TW" altLang="en-US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Times New Roman" panose="02020603050405020304" pitchFamily="18" charset="0"/>
              </a:rPr>
              <a:t>肆虐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Times New Roman" panose="02020603050405020304" pitchFamily="18" charset="0"/>
              </a:rPr>
              <a:t>and all is </a:t>
            </a:r>
            <a:r>
              <a:rPr lang="en-US" altLang="zh-TW" sz="4800" b="1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Times New Roman" panose="02020603050405020304" pitchFamily="18" charset="0"/>
              </a:rPr>
              <a:t>love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?</a:t>
            </a:r>
            <a:endParaRPr lang="zh-TW" altLang="zh-TW" sz="48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zh-TW" altLang="en-US" sz="44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4774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6000" spc="6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幫助你戰勝一切困難</a:t>
            </a:r>
            <a:endParaRPr lang="en-US" altLang="zh-TW" sz="6000" spc="6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一天，厄里叟又到了那裡，就進入那間小房休息。厄里叟問僕人革哈齊，說：「我們究竟能為這婦人做什麼？」革哈齊回答說：「可憐她沒有兒子，丈夫又老了。」厄里叟說：「快叫她來！」僕人就將那婦人叫來。那婦人站在門口；厄里叟就對她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明年這時，你必懷抱著一個兒子。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8388424" y="626925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FF940BC-BE7B-4F58-83A1-1C9FFAB3FE52}"/>
              </a:ext>
            </a:extLst>
          </p:cNvPr>
          <p:cNvSpPr txBox="1"/>
          <p:nvPr/>
        </p:nvSpPr>
        <p:spPr>
          <a:xfrm>
            <a:off x="3995936" y="5373216"/>
            <a:ext cx="3528392" cy="9900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靜默片刻 默想天主</a:t>
            </a:r>
            <a:endParaRPr lang="en-US" altLang="zh-TW" sz="3200" spc="-150" dirty="0">
              <a:solidFill>
                <a:schemeClr val="bg1"/>
              </a:solidFill>
              <a:latin typeface="華康魏碑體(P)" panose="03000700000000000000" pitchFamily="66" charset="-120"/>
              <a:ea typeface="華康魏碑體(P)" panose="03000700000000000000" pitchFamily="66" charset="-120"/>
            </a:endParaRPr>
          </a:p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今天給我啟示的</a:t>
            </a:r>
            <a:r>
              <a:rPr lang="zh-TW" altLang="en-US" sz="36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154839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6:3-4,8-11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難道你們不知道：我們受過洗，歸於基督耶穌的人，就是受洗，歸於他的死亡嗎？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我們藉著洗禮，已歸於死亡，與他同葬了，為的是基督怎樣藉著父的光榮，從死者中復活了，我們也怎樣在新生活中度生。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所以，如果我們與基督同死，我們相信也要與他同生，因為我們知道：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8344" y="6158964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85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98926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基督既從死者中復活，就不再死；死亡不再統治他了，因為他死，是死於罪惡，僅僅一次；他活，是活於天主。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你們也要這樣，看自己是死於罪惡，在基督耶穌內，活於天主的人。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8344" y="6158964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A4DE108-54E8-47FC-A849-927C8D9CA66B}"/>
              </a:ext>
            </a:extLst>
          </p:cNvPr>
          <p:cNvSpPr txBox="1"/>
          <p:nvPr/>
        </p:nvSpPr>
        <p:spPr>
          <a:xfrm>
            <a:off x="3635896" y="4599225"/>
            <a:ext cx="3528392" cy="9900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靜默片刻 默想天主</a:t>
            </a:r>
            <a:endParaRPr lang="en-US" altLang="zh-TW" sz="3200" spc="-150" dirty="0">
              <a:solidFill>
                <a:schemeClr val="bg1"/>
              </a:solidFill>
              <a:latin typeface="華康魏碑體(P)" panose="03000700000000000000" pitchFamily="66" charset="-120"/>
              <a:ea typeface="華康魏碑體(P)" panose="03000700000000000000" pitchFamily="66" charset="-120"/>
            </a:endParaRPr>
          </a:p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今天給我啟示的</a:t>
            </a:r>
            <a:r>
              <a:rPr lang="zh-TW" altLang="en-US" sz="36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217518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10:37-42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那時候，耶穌對宗徒說：「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誰愛父親或母親，超過我，不配是我的人；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誰愛兒子或女兒，超過我，不配是我的人。誰不背起自己的十字架，跟隨我，不配是我的人。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誰要獲得自己的生命，必要喪失生命；誰為我的原故，喪失了自己的生命，必要獲得生命。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「誰接納你們，就是接納我；誰接納我，就是接納那派遣我來的。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3471FAC-F9CF-4060-A084-F725155DFBA5}"/>
              </a:ext>
            </a:extLst>
          </p:cNvPr>
          <p:cNvSpPr txBox="1"/>
          <p:nvPr/>
        </p:nvSpPr>
        <p:spPr>
          <a:xfrm>
            <a:off x="7308304" y="623939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  <a:latin typeface="+mn-lt"/>
                <a:ea typeface="華康中黑體" panose="020B0509000000000000" pitchFamily="49" charset="-120"/>
                <a:cs typeface="華康中黑體" panose="020B0509000000000000" pitchFamily="49" charset="-120"/>
              </a:rPr>
              <a:t>1/2</a:t>
            </a:r>
            <a:endParaRPr lang="zh-HK" altLang="en-US" sz="2000" b="1" dirty="0">
              <a:solidFill>
                <a:schemeClr val="bg1"/>
              </a:solidFill>
              <a:latin typeface="+mn-lt"/>
              <a:ea typeface="華康中黑體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「誰接納一位先知，因為他是先知，將領受先知的賞報；誰接納一位義人，因他是義人，將領受義人的賞報。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「誰如果給這些小子中的一個，一杯涼水喝，只因他是門徒，我實在告訴你們，他決不會失去他的賞報。」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3471FAC-F9CF-4060-A084-F725155DFBA5}"/>
              </a:ext>
            </a:extLst>
          </p:cNvPr>
          <p:cNvSpPr txBox="1"/>
          <p:nvPr/>
        </p:nvSpPr>
        <p:spPr>
          <a:xfrm>
            <a:off x="7308304" y="623939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  <a:latin typeface="+mn-lt"/>
                <a:ea typeface="華康中黑體" panose="020B0509000000000000" pitchFamily="49" charset="-120"/>
                <a:cs typeface="華康中黑體" panose="020B0509000000000000" pitchFamily="49" charset="-120"/>
              </a:rPr>
              <a:t>2/2</a:t>
            </a:r>
            <a:endParaRPr lang="zh-HK" altLang="en-US" sz="2000" b="1" dirty="0">
              <a:solidFill>
                <a:schemeClr val="bg1"/>
              </a:solidFill>
              <a:latin typeface="+mn-lt"/>
              <a:ea typeface="華康中黑體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5" name="文字方塊 2">
            <a:extLst>
              <a:ext uri="{FF2B5EF4-FFF2-40B4-BE49-F238E27FC236}">
                <a16:creationId xmlns:a16="http://schemas.microsoft.com/office/drawing/2014/main" id="{3FF940BC-BE7B-4F58-83A1-1C9FFAB3FE52}"/>
              </a:ext>
            </a:extLst>
          </p:cNvPr>
          <p:cNvSpPr txBox="1"/>
          <p:nvPr/>
        </p:nvSpPr>
        <p:spPr>
          <a:xfrm>
            <a:off x="5364088" y="4599225"/>
            <a:ext cx="3528392" cy="9900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rgbClr val="FFFF00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靜默片刻 默想天主</a:t>
            </a:r>
            <a:endParaRPr lang="en-US" altLang="zh-TW" sz="3200" spc="-150" dirty="0">
              <a:solidFill>
                <a:srgbClr val="FFFF00"/>
              </a:solidFill>
              <a:latin typeface="華康魏碑體(P)" panose="03000700000000000000" pitchFamily="66" charset="-120"/>
              <a:ea typeface="華康魏碑體(P)" panose="03000700000000000000" pitchFamily="66" charset="-120"/>
            </a:endParaRPr>
          </a:p>
          <a:p>
            <a:pPr algn="ctr">
              <a:lnSpc>
                <a:spcPts val="3500"/>
              </a:lnSpc>
            </a:pPr>
            <a:r>
              <a:rPr lang="zh-TW" altLang="en-US" sz="3200" spc="-150" dirty="0">
                <a:solidFill>
                  <a:schemeClr val="bg1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今天</a:t>
            </a:r>
            <a:r>
              <a:rPr lang="zh-TW" altLang="en-US" sz="3200" spc="-150" dirty="0">
                <a:solidFill>
                  <a:srgbClr val="FFFF00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給</a:t>
            </a:r>
            <a:r>
              <a:rPr lang="zh-TW" altLang="en-US" sz="3200" spc="-150" dirty="0">
                <a:solidFill>
                  <a:srgbClr val="FF66FF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我</a:t>
            </a:r>
            <a:r>
              <a:rPr lang="zh-TW" altLang="en-US" sz="3200" spc="-150" dirty="0">
                <a:solidFill>
                  <a:srgbClr val="FFFF00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啟示的</a:t>
            </a:r>
            <a:r>
              <a:rPr lang="zh-TW" altLang="en-US" sz="3600" spc="-150" dirty="0">
                <a:solidFill>
                  <a:srgbClr val="00FF00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221388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574681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24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9700"/>
              </a:lnSpc>
              <a:spcBef>
                <a:spcPts val="1200"/>
              </a:spcBef>
              <a:buFontTx/>
              <a:buNone/>
            </a:pPr>
            <a:r>
              <a:rPr lang="zh-TW" altLang="en-US" sz="11000" dirty="0">
                <a:solidFill>
                  <a:schemeClr val="bg1"/>
                </a:solidFill>
                <a:ea typeface="華康儷中黑" panose="020B0509000000000000" pitchFamily="49" charset="-120"/>
              </a:rPr>
              <a:t>捨 與 得</a:t>
            </a: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120"/>
              </a:lnSpc>
              <a:spcBef>
                <a:spcPct val="0"/>
              </a:spcBef>
              <a:buFontTx/>
              <a:buNone/>
            </a:pPr>
            <a:endParaRPr lang="en-US" altLang="zh-TW" sz="9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34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8772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BCFF140-BD84-4ABE-91BC-9953BF82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這個時常路過我們這裡的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天主的人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是位聖者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我們可以在房頂上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給他蓋一間小房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明年這時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你必懷抱著一個兒子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我們藉著洗禮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已歸於死亡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與他同葬了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你們也要這樣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看自己是</a:t>
            </a:r>
            <a:r>
              <a:rPr lang="zh-TW" altLang="en-US" sz="39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死於罪惡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在基督耶穌內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活於天主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的人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誰愛父親或母親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超過我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不配是我的人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誰要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獲得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自己的生命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必要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喪失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誰為我的原故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喪失 </a:t>
            </a:r>
            <a:r>
              <a:rPr lang="en-US" altLang="zh-TW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捨</a:t>
            </a:r>
            <a:r>
              <a:rPr lang="en-US" altLang="zh-TW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了自己的生命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必要</a:t>
            </a:r>
            <a:r>
              <a:rPr lang="zh-TW" altLang="en-US" sz="39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獲得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得</a:t>
            </a:r>
            <a:r>
              <a:rPr lang="en-US" altLang="zh-TW" sz="2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9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53405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32541</TotalTime>
  <Words>2163</Words>
  <Application>Microsoft Office PowerPoint</Application>
  <PresentationFormat>如螢幕大小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17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23</vt:i4>
      </vt:variant>
    </vt:vector>
  </HeadingPairs>
  <TitlesOfParts>
    <vt:vector size="43" baseType="lpstr">
      <vt:lpstr>華康中黑體</vt:lpstr>
      <vt:lpstr>華康中黑體(P)</vt:lpstr>
      <vt:lpstr>華康少女文字W7</vt:lpstr>
      <vt:lpstr>華康布丁體(P)</vt:lpstr>
      <vt:lpstr>華康正顏楷體W7</vt:lpstr>
      <vt:lpstr>華康唐風隸W5(P)</vt:lpstr>
      <vt:lpstr>華康粗黑體</vt:lpstr>
      <vt:lpstr>華康黑體-GB5</vt:lpstr>
      <vt:lpstr>華康魏碑體(P)</vt:lpstr>
      <vt:lpstr>華康儷中黑</vt:lpstr>
      <vt:lpstr>華康儷中黑(P)</vt:lpstr>
      <vt:lpstr>新細明體</vt:lpstr>
      <vt:lpstr>Arial</vt:lpstr>
      <vt:lpstr>Calibri</vt:lpstr>
      <vt:lpstr>Calibri Light</vt:lpstr>
      <vt:lpstr>Times New Roman</vt:lpstr>
      <vt:lpstr>Wingdings</vt:lpstr>
      <vt:lpstr>預設簡報設計</vt:lpstr>
      <vt:lpstr>3_預設簡報設計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1729</cp:revision>
  <dcterms:created xsi:type="dcterms:W3CDTF">2006-09-26T01:05:23Z</dcterms:created>
  <dcterms:modified xsi:type="dcterms:W3CDTF">2026-06-08T06:04:49Z</dcterms:modified>
</cp:coreProperties>
</file>