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1208" r:id="rId2"/>
    <p:sldId id="1053" r:id="rId3"/>
    <p:sldId id="1133" r:id="rId4"/>
    <p:sldId id="1134" r:id="rId5"/>
    <p:sldId id="1057" r:id="rId6"/>
    <p:sldId id="1059" r:id="rId7"/>
    <p:sldId id="1228" r:id="rId8"/>
    <p:sldId id="1137" r:id="rId9"/>
    <p:sldId id="1233" r:id="rId10"/>
    <p:sldId id="1234" r:id="rId11"/>
    <p:sldId id="1236" r:id="rId12"/>
    <p:sldId id="1237" r:id="rId13"/>
    <p:sldId id="1235" r:id="rId14"/>
    <p:sldId id="1238" r:id="rId15"/>
    <p:sldId id="1239" r:id="rId16"/>
    <p:sldId id="1240" r:id="rId17"/>
    <p:sldId id="1241" r:id="rId18"/>
    <p:sldId id="1242" r:id="rId19"/>
    <p:sldId id="1243" r:id="rId20"/>
    <p:sldId id="1244" r:id="rId21"/>
    <p:sldId id="1245" r:id="rId22"/>
    <p:sldId id="1246" r:id="rId23"/>
    <p:sldId id="1247" r:id="rId24"/>
    <p:sldId id="1248" r:id="rId25"/>
    <p:sldId id="1249" r:id="rId26"/>
    <p:sldId id="1250" r:id="rId27"/>
    <p:sldId id="1251" r:id="rId28"/>
    <p:sldId id="1045" r:id="rId29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CC00CC"/>
    <a:srgbClr val="9E0000"/>
    <a:srgbClr val="CCFFCC"/>
    <a:srgbClr val="FFCCFF"/>
    <a:srgbClr val="800080"/>
    <a:srgbClr val="CCECFF"/>
    <a:srgbClr val="FFFFCC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40" autoAdjust="0"/>
    <p:restoredTop sz="94087" autoAdjust="0"/>
  </p:normalViewPr>
  <p:slideViewPr>
    <p:cSldViewPr>
      <p:cViewPr>
        <p:scale>
          <a:sx n="53" d="100"/>
          <a:sy n="53" d="100"/>
        </p:scale>
        <p:origin x="-1612" y="-2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9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9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B4CF16FE-621D-4C41-95A6-B8434BBBF7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94764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11175"/>
            <a:ext cx="3392488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14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9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9"/>
            <a:ext cx="4301542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2" rIns="95562" bIns="477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20BA08EA-6B24-4DB7-8D8E-81CA46BD8E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49307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1D6AE-033B-4B77-93E7-9B742F30FE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58162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E277-1F09-4785-BBAE-FC2F51A647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20331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A252C-8FBD-40BC-BE8E-B42EC7472A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68646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74EBD-220F-47D8-8500-7C9E2063FB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9308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43C04-3D43-44C5-A649-BC3946C45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78259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01196-7CDA-4AFF-B758-E55931CE50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7320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7DE8F-AD6F-4718-9C85-23A678F997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30314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B19D-3FCF-4FED-B254-A839F31A09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8512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F1193-6C84-4745-AFA5-434AC79F9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70472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34DE4-85CF-4E0F-AE43-3B6C72E409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63637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28BD-9797-463A-889B-5F4B55A564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986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DD29D-2D88-4D01-A7A3-9F6AFCC8DC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25724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F0749BE-B339-4FE8-B073-44BF61A98E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690" r:id="rId1"/>
    <p:sldLayoutId id="2147488691" r:id="rId2"/>
    <p:sldLayoutId id="2147488692" r:id="rId3"/>
    <p:sldLayoutId id="2147488693" r:id="rId4"/>
    <p:sldLayoutId id="2147488694" r:id="rId5"/>
    <p:sldLayoutId id="2147488695" r:id="rId6"/>
    <p:sldLayoutId id="2147488696" r:id="rId7"/>
    <p:sldLayoutId id="2147488697" r:id="rId8"/>
    <p:sldLayoutId id="2147488698" r:id="rId9"/>
    <p:sldLayoutId id="2147488699" r:id="rId10"/>
    <p:sldLayoutId id="2147488700" r:id="rId11"/>
    <p:sldLayoutId id="214748870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solidFill>
                  <a:srgbClr val="FFFF00"/>
                </a:solidFill>
                <a:ea typeface="華康儷中黑" pitchFamily="49" charset="-120"/>
              </a:rPr>
              <a:t>常年期第十二主日</a:t>
            </a:r>
          </a:p>
          <a:p>
            <a:pPr algn="ctr" eaLnBrk="1" hangingPunct="1">
              <a:spcBef>
                <a:spcPts val="1800"/>
              </a:spcBef>
              <a:buNone/>
            </a:pP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2021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20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sz="2400" dirty="0" smtClean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 smtClean="0">
                <a:solidFill>
                  <a:schemeClr val="bg1"/>
                </a:solidFill>
                <a:ea typeface="華康儷中黑" pitchFamily="49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ea typeface="華康儷中黑" pitchFamily="49" charset="-120"/>
              </a:rPr>
              <a:t>3</a:t>
            </a:r>
            <a:r>
              <a:rPr lang="zh-TW" altLang="en-US" sz="2400" dirty="0" smtClean="0">
                <a:solidFill>
                  <a:schemeClr val="bg1"/>
                </a:solidFill>
                <a:ea typeface="華康儷中黑" pitchFamily="49" charset="-120"/>
              </a:rPr>
              <a:t>主日</a:t>
            </a:r>
            <a:r>
              <a:rPr lang="en-US" altLang="zh-TW" sz="2400" dirty="0" smtClean="0">
                <a:solidFill>
                  <a:schemeClr val="bg1"/>
                </a:solidFill>
                <a:ea typeface="華康儷中黑" pitchFamily="49" charset="-120"/>
              </a:rPr>
              <a:t>,</a:t>
            </a:r>
            <a:r>
              <a:rPr lang="zh-TW" altLang="en-US" sz="2400" dirty="0" smtClean="0">
                <a:solidFill>
                  <a:schemeClr val="bg1"/>
                </a:solidFill>
                <a:ea typeface="華康儷中黑" pitchFamily="49" charset="-120"/>
              </a:rPr>
              <a:t>家庭彌撒</a:t>
            </a:r>
            <a:r>
              <a:rPr lang="en-US" altLang="zh-TW" sz="2400" dirty="0" smtClean="0">
                <a:solidFill>
                  <a:schemeClr val="bg1"/>
                </a:solidFill>
                <a:ea typeface="華康儷中黑" pitchFamily="49" charset="-120"/>
              </a:rPr>
              <a:t>)</a:t>
            </a:r>
            <a:endParaRPr lang="zh-TW" altLang="en-US" sz="24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8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lvl="0" algn="ctr" eaLnBrk="1" hangingPunct="1">
              <a:buNone/>
            </a:pPr>
            <a:r>
              <a:rPr lang="zh-TW" altLang="en-US" sz="5400" dirty="0" smtClean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en-US" altLang="zh-TW" sz="36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2400"/>
              </a:spcAft>
              <a:buFontTx/>
              <a:buNone/>
            </a:pPr>
            <a:r>
              <a:rPr lang="zh-TW" altLang="en-US" sz="6000" dirty="0" smtClean="0">
                <a:solidFill>
                  <a:srgbClr val="FFFF00"/>
                </a:solidFill>
                <a:ea typeface="華康粗黑體" pitchFamily="49" charset="-120"/>
              </a:rPr>
              <a:t>我們要死了</a:t>
            </a:r>
            <a:r>
              <a:rPr lang="en-US" altLang="zh-TW" sz="6000" dirty="0" smtClean="0">
                <a:solidFill>
                  <a:srgbClr val="FFFF00"/>
                </a:solidFill>
                <a:ea typeface="華康粗黑體" pitchFamily="49" charset="-120"/>
              </a:rPr>
              <a:t>,</a:t>
            </a:r>
            <a:r>
              <a:rPr lang="zh-TW" altLang="en-US" sz="6000" dirty="0" smtClean="0">
                <a:solidFill>
                  <a:srgbClr val="FFFF00"/>
                </a:solidFill>
                <a:ea typeface="華康粗黑體" pitchFamily="49" charset="-120"/>
              </a:rPr>
              <a:t>你不管嗎？</a:t>
            </a:r>
            <a:endParaRPr lang="en-US" altLang="zh-TW" sz="800" dirty="0" smtClean="0">
              <a:solidFill>
                <a:schemeClr val="bg1"/>
              </a:solidFill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 smtClean="0">
                <a:solidFill>
                  <a:srgbClr val="00FF00"/>
                </a:solidFill>
                <a:ea typeface="華康粗黑體" panose="020B0709000000000000" pitchFamily="49" charset="-120"/>
              </a:rPr>
              <a:t>感恩</a:t>
            </a:r>
            <a:r>
              <a:rPr lang="zh-TW" altLang="en-US" dirty="0" smtClean="0">
                <a:solidFill>
                  <a:srgbClr val="FFFFFF"/>
                </a:solidFill>
                <a:ea typeface="華康粗黑體" panose="020B0709000000000000" pitchFamily="49" charset="-120"/>
              </a:rPr>
              <a:t>是基督徒生命的</a:t>
            </a:r>
            <a:r>
              <a:rPr lang="zh-TW" altLang="en-US" sz="4000" dirty="0" smtClean="0">
                <a:solidFill>
                  <a:srgbClr val="FFFF00"/>
                </a:solidFill>
                <a:ea typeface="華康粗黑體" panose="020B0709000000000000" pitchFamily="49" charset="-120"/>
              </a:rPr>
              <a:t>主旋律</a:t>
            </a:r>
            <a:r>
              <a:rPr lang="zh-TW" altLang="en-US" dirty="0" smtClean="0">
                <a:solidFill>
                  <a:srgbClr val="FFFFFF"/>
                </a:solidFill>
                <a:ea typeface="華康粗黑體" panose="020B0709000000000000" pitchFamily="49" charset="-120"/>
              </a:rPr>
              <a:t>或</a:t>
            </a:r>
            <a:r>
              <a:rPr lang="zh-TW" altLang="en-US" sz="4000" dirty="0" smtClean="0">
                <a:solidFill>
                  <a:srgbClr val="FFFF00"/>
                </a:solidFill>
                <a:ea typeface="華康粗黑體" panose="020B0709000000000000" pitchFamily="49" charset="-120"/>
              </a:rPr>
              <a:t>基調</a:t>
            </a:r>
            <a:endParaRPr lang="zh-TW" altLang="en-US" sz="4000" dirty="0" smtClean="0">
              <a:solidFill>
                <a:srgbClr val="FFFFFF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ct val="25000"/>
              </a:spcAft>
              <a:buFontTx/>
              <a:buNone/>
            </a:pPr>
            <a:r>
              <a:rPr lang="zh-TW" altLang="en-US" dirty="0" smtClean="0">
                <a:solidFill>
                  <a:srgbClr val="00FF00"/>
                </a:solidFill>
                <a:ea typeface="華康粗黑體" panose="020B0709000000000000" pitchFamily="49" charset="-120"/>
              </a:rPr>
              <a:t>我們要學會：全犧牲</a:t>
            </a:r>
            <a:r>
              <a:rPr lang="en-US" altLang="zh-TW" dirty="0" smtClean="0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dirty="0" smtClean="0">
                <a:solidFill>
                  <a:srgbClr val="00FF00"/>
                </a:solidFill>
                <a:ea typeface="華康粗黑體" panose="020B0709000000000000" pitchFamily="49" charset="-120"/>
              </a:rPr>
              <a:t>真愛人</a:t>
            </a:r>
            <a:r>
              <a:rPr lang="en-US" altLang="zh-TW" dirty="0" smtClean="0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dirty="0" smtClean="0">
                <a:solidFill>
                  <a:srgbClr val="00FF00"/>
                </a:solidFill>
                <a:ea typeface="華康粗黑體" panose="020B0709000000000000" pitchFamily="49" charset="-120"/>
              </a:rPr>
              <a:t>常喜樂</a:t>
            </a:r>
            <a:endParaRPr lang="zh-TW" altLang="en-US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91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525344"/>
          </a:xfrm>
          <a:solidFill>
            <a:schemeClr val="tx1"/>
          </a:solidFill>
        </p:spPr>
        <p:txBody>
          <a:bodyPr/>
          <a:lstStyle/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如果在基督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內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就是一個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新受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造物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舊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的已成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過去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成了新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</a:t>
            </a:r>
            <a:r>
              <a:rPr lang="zh-TW" altLang="en-US" sz="48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主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為基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成就新人新事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</a:p>
          <a:p>
            <a:pPr marL="360000" indent="-457200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</a:t>
            </a:r>
            <a:r>
              <a:rPr lang="zh-TW" altLang="en-US" sz="48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為本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共享萬世萬年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eaLnBrk="1">
              <a:spcBef>
                <a:spcPts val="60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忘盡背後</a:t>
            </a:r>
            <a:endParaRPr lang="en-US" altLang="zh-TW" sz="4000" dirty="0" smtClean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向前奔馳</a:t>
            </a:r>
            <a:endParaRPr lang="en-US" altLang="zh-TW" sz="4000" dirty="0" smtClean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400" spc="-30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欲享永生福</a:t>
            </a:r>
            <a:endParaRPr lang="en-US" altLang="zh-TW" sz="4400" spc="-300" dirty="0" smtClean="0">
              <a:solidFill>
                <a:schemeClr val="bg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0"/>
              </a:spcBef>
              <a:buNone/>
            </a:pPr>
            <a:r>
              <a:rPr lang="zh-TW" altLang="en-US" sz="4400" spc="-30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   </a:t>
            </a:r>
            <a:r>
              <a:rPr lang="zh-TW" altLang="en-US" sz="4400" spc="-300" dirty="0" smtClean="0">
                <a:solidFill>
                  <a:srgbClr val="00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更上一層樓</a:t>
            </a:r>
            <a:endParaRPr lang="en-US" altLang="zh-TW" sz="4400" spc="-300" dirty="0">
              <a:solidFill>
                <a:srgbClr val="00FF00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</p:txBody>
      </p:sp>
      <p:pic>
        <p:nvPicPr>
          <p:cNvPr id="1027" name="Picture 3" descr="E:\Desktop\用別人錯罰自己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3348" y="3297138"/>
            <a:ext cx="5279132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7359046" y="3212976"/>
            <a:ext cx="720080" cy="28803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43199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525344"/>
          </a:xfrm>
          <a:solidFill>
            <a:schemeClr val="tx1"/>
          </a:solidFill>
        </p:spPr>
        <p:txBody>
          <a:bodyPr/>
          <a:lstStyle/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如果在基督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內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就是一個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新受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造物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舊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的已成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過去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成了新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eaLnBrk="1">
              <a:spcBef>
                <a:spcPts val="180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以主為基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成就新人新事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以人為本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共享萬世萬年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eaLnBrk="1">
              <a:spcBef>
                <a:spcPts val="180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忘盡背後</a:t>
            </a:r>
            <a:endParaRPr lang="en-US" altLang="zh-TW" sz="4000" dirty="0" smtClean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向前奔馳</a:t>
            </a:r>
            <a:endParaRPr lang="en-US" altLang="zh-TW" sz="4000" dirty="0" smtClean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6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400" spc="-30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欲享天下福</a:t>
            </a:r>
            <a:endParaRPr lang="en-US" altLang="zh-TW" sz="4400" spc="-300" dirty="0" smtClean="0">
              <a:solidFill>
                <a:schemeClr val="bg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0"/>
              </a:spcBef>
              <a:buNone/>
            </a:pPr>
            <a:r>
              <a:rPr lang="zh-TW" altLang="en-US" sz="4400" spc="-30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   更上一層樓</a:t>
            </a:r>
            <a:endParaRPr lang="en-US" altLang="zh-TW" sz="4400" spc="-300" dirty="0">
              <a:solidFill>
                <a:schemeClr val="bg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</p:txBody>
      </p:sp>
      <p:pic>
        <p:nvPicPr>
          <p:cNvPr id="1027" name="Picture 3" descr="E:\Desktop\用別人錯罰自己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3348" y="3297138"/>
            <a:ext cx="49911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 rot="21337624">
            <a:off x="3548275" y="2112143"/>
            <a:ext cx="4886441" cy="1107996"/>
          </a:xfrm>
          <a:prstGeom prst="rect">
            <a:avLst/>
          </a:prstGeom>
          <a:solidFill>
            <a:srgbClr val="CC00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錯 罰 自 己</a:t>
            </a:r>
            <a:endParaRPr lang="zh-HK" alt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24179" y="3212976"/>
            <a:ext cx="720080" cy="28803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9792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525344"/>
          </a:xfrm>
          <a:solidFill>
            <a:schemeClr val="tx1"/>
          </a:solidFill>
        </p:spPr>
        <p:txBody>
          <a:bodyPr/>
          <a:lstStyle/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如果在基督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內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就是一個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新受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造物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舊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的已成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過去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成了新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eaLnBrk="1">
              <a:spcBef>
                <a:spcPts val="180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以主為基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成就新人新事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以人為本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共享萬世萬年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eaLnBrk="1">
              <a:spcBef>
                <a:spcPts val="180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忘盡背後</a:t>
            </a:r>
            <a:endParaRPr lang="en-US" altLang="zh-TW" sz="4000" dirty="0" smtClean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向前奔馳</a:t>
            </a:r>
            <a:endParaRPr lang="en-US" altLang="zh-TW" sz="4000" dirty="0" smtClean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6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400" spc="-30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欲享天下福</a:t>
            </a:r>
            <a:endParaRPr lang="en-US" altLang="zh-TW" sz="4400" spc="-300" dirty="0" smtClean="0">
              <a:solidFill>
                <a:schemeClr val="bg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  <a:p>
            <a:pPr marL="360000" indent="-457200" eaLnBrk="1">
              <a:spcBef>
                <a:spcPts val="0"/>
              </a:spcBef>
              <a:buNone/>
            </a:pPr>
            <a:r>
              <a:rPr lang="zh-TW" altLang="en-US" sz="4400" spc="-30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   更上一層樓</a:t>
            </a:r>
            <a:endParaRPr lang="en-US" altLang="zh-TW" sz="4400" spc="-300" dirty="0">
              <a:solidFill>
                <a:schemeClr val="bg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</p:txBody>
      </p:sp>
      <p:pic>
        <p:nvPicPr>
          <p:cNvPr id="1027" name="Picture 3" descr="E:\Desktop\用別人錯罰自己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3348" y="3297138"/>
            <a:ext cx="49911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 rot="21376077">
            <a:off x="863492" y="400972"/>
            <a:ext cx="6194845" cy="3170099"/>
          </a:xfrm>
          <a:prstGeom prst="rect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3600" dirty="0" smtClean="0">
                <a:solidFill>
                  <a:schemeClr val="bg1"/>
                </a:solidFill>
                <a:latin typeface="+mn-lt"/>
                <a:ea typeface="華康儷粗宋" panose="02020709000000000000" pitchFamily="49" charset="-120"/>
              </a:rPr>
              <a:t>別人錯誤</a:t>
            </a:r>
            <a:r>
              <a:rPr lang="en-US" altLang="zh-TW" sz="3600" dirty="0" smtClean="0">
                <a:solidFill>
                  <a:schemeClr val="bg1"/>
                </a:solidFill>
                <a:latin typeface="+mn-lt"/>
                <a:ea typeface="華康儷粗宋" panose="02020709000000000000" pitchFamily="49" charset="-120"/>
              </a:rPr>
              <a:t>: </a:t>
            </a:r>
            <a:r>
              <a:rPr lang="zh-TW" altLang="en-US" sz="3600" dirty="0" smtClean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一笑置之</a:t>
            </a:r>
            <a:r>
              <a:rPr lang="en-US" altLang="zh-TW" sz="3600" dirty="0" smtClean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;</a:t>
            </a:r>
            <a:r>
              <a:rPr lang="zh-TW" altLang="en-US" sz="3600" dirty="0" smtClean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助他改過</a:t>
            </a:r>
            <a:endParaRPr lang="en-US" altLang="zh-TW" sz="3600" dirty="0" smtClean="0">
              <a:solidFill>
                <a:schemeClr val="bg1"/>
              </a:solidFill>
              <a:latin typeface="+mn-lt"/>
              <a:ea typeface="華康正顏楷體W5" panose="03000509000000000000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3600" dirty="0" smtClean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自己錯誤</a:t>
            </a:r>
            <a:r>
              <a:rPr lang="en-US" altLang="zh-TW" sz="3600" dirty="0" smtClean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: </a:t>
            </a:r>
            <a:r>
              <a:rPr lang="zh-TW" altLang="en-US" sz="3600" dirty="0" smtClean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汲取</a:t>
            </a:r>
            <a:r>
              <a:rPr lang="zh-TW" altLang="en-US" sz="3600" dirty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教訓</a:t>
            </a:r>
            <a:r>
              <a:rPr lang="en-US" altLang="zh-TW" sz="3600" dirty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免犯大錯</a:t>
            </a:r>
            <a:endParaRPr lang="en-US" altLang="zh-TW" sz="3600" dirty="0">
              <a:solidFill>
                <a:srgbClr val="FFFF00"/>
              </a:solidFill>
              <a:latin typeface="+mn-lt"/>
              <a:ea typeface="華康正顏楷體W5" panose="03000509000000000000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3600" dirty="0" smtClean="0">
                <a:solidFill>
                  <a:schemeClr val="bg1"/>
                </a:solidFill>
                <a:latin typeface="+mn-lt"/>
                <a:ea typeface="華康儷粗宋" panose="02020709000000000000" pitchFamily="49" charset="-120"/>
              </a:rPr>
              <a:t>無奈往事</a:t>
            </a:r>
            <a:r>
              <a:rPr lang="en-US" altLang="zh-TW" sz="3600" dirty="0" smtClean="0">
                <a:solidFill>
                  <a:schemeClr val="bg1"/>
                </a:solidFill>
                <a:latin typeface="+mn-lt"/>
                <a:ea typeface="華康儷粗宋" panose="02020709000000000000" pitchFamily="49" charset="-120"/>
              </a:rPr>
              <a:t>: 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交託給主</a:t>
            </a:r>
            <a:r>
              <a:rPr lang="en-US" altLang="zh-TW" sz="3600" dirty="0" smtClean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數算恩寵</a:t>
            </a:r>
            <a:endParaRPr lang="en-US" altLang="zh-TW" sz="3600" dirty="0">
              <a:solidFill>
                <a:schemeClr val="bg1"/>
              </a:solidFill>
              <a:latin typeface="+mn-lt"/>
              <a:ea typeface="華康正顏楷體W5" panose="03000509000000000000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3600" dirty="0" smtClean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未來風險</a:t>
            </a:r>
            <a:r>
              <a:rPr lang="en-US" altLang="zh-TW" sz="3600" dirty="0" smtClean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: </a:t>
            </a:r>
            <a:r>
              <a:rPr lang="zh-TW" altLang="en-US" sz="3600" dirty="0" smtClean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防患未然</a:t>
            </a:r>
            <a:r>
              <a:rPr lang="en-US" altLang="zh-TW" sz="3600" dirty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變為智慧</a:t>
            </a:r>
            <a:endParaRPr lang="en-US" altLang="zh-TW" sz="3600" dirty="0">
              <a:solidFill>
                <a:srgbClr val="FFFF00"/>
              </a:solidFill>
              <a:latin typeface="+mn-lt"/>
              <a:ea typeface="華康正顏楷體W5" panose="03000509000000000000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3600" dirty="0" smtClean="0">
                <a:solidFill>
                  <a:schemeClr val="bg1"/>
                </a:solidFill>
                <a:latin typeface="+mn-lt"/>
                <a:ea typeface="華康儷粗宋" panose="02020709000000000000" pitchFamily="49" charset="-120"/>
              </a:rPr>
              <a:t>自製牢房</a:t>
            </a:r>
            <a:r>
              <a:rPr lang="en-US" altLang="zh-TW" sz="3600" dirty="0" smtClean="0">
                <a:solidFill>
                  <a:schemeClr val="bg1"/>
                </a:solidFill>
                <a:latin typeface="+mn-lt"/>
                <a:ea typeface="華康儷粗宋" panose="02020709000000000000" pitchFamily="49" charset="-120"/>
              </a:rPr>
              <a:t>: </a:t>
            </a:r>
            <a:r>
              <a:rPr lang="zh-TW" altLang="en-US" sz="3600" dirty="0" smtClean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一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飛衝天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正顏楷體W5" panose="03000509000000000000" pitchFamily="65" charset="-120"/>
              </a:rPr>
              <a:t>深度思考</a:t>
            </a:r>
            <a:endParaRPr lang="en-US" altLang="zh-TW" sz="3600" dirty="0">
              <a:solidFill>
                <a:schemeClr val="bg1"/>
              </a:solidFill>
              <a:latin typeface="+mn-lt"/>
              <a:ea typeface="華康正顏楷體W5" panose="03000509000000000000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3600" dirty="0" smtClean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別人長處</a:t>
            </a:r>
            <a:r>
              <a:rPr lang="en-US" altLang="zh-TW" sz="3600" dirty="0" smtClean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: </a:t>
            </a:r>
            <a:r>
              <a:rPr lang="zh-TW" altLang="en-US" sz="3600" dirty="0" smtClean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見賢思齊</a:t>
            </a:r>
            <a:r>
              <a:rPr lang="en-US" altLang="zh-TW" sz="3600" dirty="0" smtClean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;</a:t>
            </a:r>
            <a:r>
              <a:rPr lang="zh-TW" altLang="en-US" sz="3600" dirty="0" smtClean="0">
                <a:solidFill>
                  <a:srgbClr val="FFFF00"/>
                </a:solidFill>
                <a:latin typeface="+mn-lt"/>
                <a:ea typeface="華康正顏楷體W5" panose="03000509000000000000" pitchFamily="65" charset="-120"/>
              </a:rPr>
              <a:t>若翰精神</a:t>
            </a:r>
            <a:endParaRPr lang="zh-HK" altLang="en-US" sz="3600" dirty="0">
              <a:solidFill>
                <a:srgbClr val="FFFF00"/>
              </a:solidFill>
              <a:latin typeface="+mn-lt"/>
              <a:ea typeface="華康正顏楷體W5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43022" y="3297138"/>
            <a:ext cx="720080" cy="271351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33823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525344"/>
          </a:xfrm>
          <a:solidFill>
            <a:schemeClr val="tx1"/>
          </a:solidFill>
        </p:spPr>
        <p:txBody>
          <a:bodyPr/>
          <a:lstStyle/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耶穌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卻在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船尾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依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枕而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睡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門徒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叫醒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耶穌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他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說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「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師父</a:t>
            </a:r>
            <a:r>
              <a:rPr lang="en-US" altLang="zh-TW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!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我們</a:t>
            </a:r>
            <a:r>
              <a:rPr lang="zh-TW" altLang="en-US" sz="4000" dirty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要死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了</a:t>
            </a:r>
            <a:r>
              <a:rPr lang="en-US" altLang="zh-TW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你</a:t>
            </a:r>
            <a:r>
              <a:rPr lang="zh-TW" altLang="en-US" sz="4000" dirty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不管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嗎</a:t>
            </a:r>
            <a:r>
              <a:rPr lang="en-US" altLang="zh-TW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」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耶穌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醒來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叱喝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了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風</a:t>
            </a:r>
            <a:r>
              <a:rPr lang="en-US" altLang="zh-TW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並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向海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說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不要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作聲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平靜吧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!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」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於是風平浪靜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.</a:t>
            </a:r>
          </a:p>
          <a:p>
            <a:pPr marL="360000" indent="-457200" eaLnBrk="1">
              <a:spcBef>
                <a:spcPts val="18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耶穌顯的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四類奇蹟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: </a:t>
            </a:r>
            <a:r>
              <a:rPr lang="en-US" altLang="zh-TW" sz="28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1.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征服大自然</a:t>
            </a:r>
            <a:r>
              <a:rPr lang="en-US" altLang="zh-TW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2</a:t>
            </a:r>
            <a:r>
              <a:rPr lang="en-US" altLang="zh-TW" sz="28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治病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3.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驅魔</a:t>
            </a:r>
            <a:r>
              <a:rPr lang="en-US" altLang="zh-TW" sz="4000" dirty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4.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復活死人</a:t>
            </a:r>
            <a:r>
              <a:rPr lang="en-US" altLang="zh-TW" sz="4400" b="1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=</a:t>
            </a:r>
            <a:r>
              <a:rPr lang="zh-TW" altLang="en-US" sz="40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耶穌是真天主</a:t>
            </a:r>
            <a:endParaRPr lang="en-US" altLang="zh-TW" sz="4000" dirty="0" smtClean="0">
              <a:solidFill>
                <a:srgbClr val="00FF00"/>
              </a:solidFill>
              <a:ea typeface="華康儷中黑" pitchFamily="49" charset="-120"/>
              <a:cs typeface="華康中黑體" pitchFamily="49" charset="-120"/>
            </a:endParaRPr>
          </a:p>
          <a:p>
            <a:pPr marL="360000" indent="-457200" eaLnBrk="1">
              <a:spcBef>
                <a:spcPts val="1800"/>
              </a:spcBef>
              <a:buNone/>
            </a:pPr>
            <a:r>
              <a:rPr lang="zh-TW" altLang="en-US" sz="40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聽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/</a:t>
            </a:r>
            <a:r>
              <a:rPr lang="zh-TW" altLang="en-US" sz="40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從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耶穌的話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=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永生的話</a:t>
            </a:r>
            <a:r>
              <a:rPr lang="en-US" altLang="zh-TW" sz="4000" b="1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=</a:t>
            </a:r>
            <a:r>
              <a:rPr lang="zh-TW" altLang="en-US" sz="40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自然律</a:t>
            </a:r>
            <a:r>
              <a:rPr lang="en-US" altLang="zh-TW" sz="4400" b="1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+</a:t>
            </a:r>
            <a:r>
              <a:rPr lang="zh-TW" altLang="en-US" sz="40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神律</a:t>
            </a:r>
            <a:endParaRPr lang="en-US" altLang="zh-TW" sz="4000" dirty="0" smtClean="0">
              <a:solidFill>
                <a:srgbClr val="00FF00"/>
              </a:solidFill>
              <a:ea typeface="華康儷中黑" pitchFamily="49" charset="-120"/>
              <a:cs typeface="華康中黑體" pitchFamily="49" charset="-120"/>
            </a:endParaRPr>
          </a:p>
          <a:p>
            <a:pPr marL="360000" indent="-457200" algn="just" eaLnBrk="1">
              <a:spcBef>
                <a:spcPts val="6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信賴耶穌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他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最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愛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他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最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認識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他</a:t>
            </a:r>
            <a:r>
              <a:rPr lang="zh-TW" altLang="en-US" sz="40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最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善安排</a:t>
            </a:r>
            <a:endParaRPr lang="zh-TW" altLang="en-US" sz="4000" dirty="0">
              <a:solidFill>
                <a:schemeClr val="bg1"/>
              </a:solidFill>
              <a:ea typeface="華康儷中黑" pitchFamily="49" charset="-120"/>
              <a:cs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99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1200" dirty="0" smtClean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宗教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的最大賣點</a:t>
            </a: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是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: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solidFill>
                  <a:srgbClr val="0000FF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奇蹟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有</a:t>
            </a:r>
            <a:r>
              <a:rPr lang="zh-TW" altLang="zh-HK" sz="3600" dirty="0">
                <a:solidFill>
                  <a:srgbClr val="0000FF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著數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(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有好處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),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上</a:t>
            </a:r>
            <a:r>
              <a:rPr lang="zh-TW" altLang="zh-HK" sz="3600" dirty="0" smtClean="0">
                <a:solidFill>
                  <a:srgbClr val="0000FF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天堂</a:t>
            </a:r>
            <a:r>
              <a:rPr lang="en-US" altLang="zh-TW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.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奇蹟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: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是單向和單靠神</a:t>
            </a: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的</a:t>
            </a:r>
            <a:r>
              <a:rPr lang="en-US" altLang="zh-TW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;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只要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相信和懂得求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就可以了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.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有著數</a:t>
            </a:r>
            <a:r>
              <a:rPr lang="en-GB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(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有好處</a:t>
            </a:r>
            <a:r>
              <a:rPr lang="en-GB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):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尤其是今生的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即時的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不勞而獲的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;</a:t>
            </a: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只要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能掌握到如何拜神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如何滿足特定的條件或儀式就可以了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.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上天堂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: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這更是梵二以前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許多天主教福傳</a:t>
            </a:r>
            <a:r>
              <a:rPr lang="zh-TW" altLang="en-US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者</a:t>
            </a: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的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最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最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最大動力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.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但天主教的最重要信仰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首先是天國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然後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是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整個人類的</a:t>
            </a:r>
            <a:r>
              <a:rPr lang="zh-TW" altLang="zh-HK" sz="3600" dirty="0" smtClean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得救</a:t>
            </a:r>
            <a:r>
              <a:rPr lang="en-US" altLang="zh-TW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;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這些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都要求人神的充分合作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.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45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1200" dirty="0" smtClean="0"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ea typeface="華康正顏楷體W7" panose="03000709000000000000" pitchFamily="65" charset="-120"/>
              </a:rPr>
              <a:t>教會</a:t>
            </a:r>
            <a:r>
              <a:rPr lang="zh-TW" altLang="zh-HK" sz="3600" dirty="0">
                <a:ea typeface="華康正顏楷體W7" panose="03000709000000000000" pitchFamily="65" charset="-120"/>
              </a:rPr>
              <a:t>最大神學家之一的聖奧斯定說</a:t>
            </a:r>
            <a:r>
              <a:rPr lang="en-GB" altLang="zh-HK" sz="3600" dirty="0" smtClean="0">
                <a:ea typeface="華康正顏楷體W7" panose="03000709000000000000" pitchFamily="65" charset="-120"/>
              </a:rPr>
              <a:t>: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ea typeface="華康正顏楷體W7" panose="03000709000000000000" pitchFamily="65" charset="-120"/>
              </a:rPr>
              <a:t>「</a:t>
            </a:r>
            <a:r>
              <a:rPr lang="zh-TW" altLang="zh-HK" sz="36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天主起風</a:t>
            </a:r>
            <a:r>
              <a:rPr lang="en-GB" altLang="zh-HK" sz="36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人要揚帆</a:t>
            </a:r>
            <a:r>
              <a:rPr lang="en-GB" altLang="zh-HK" sz="3600" dirty="0">
                <a:ea typeface="華康正顏楷體W7" panose="03000709000000000000" pitchFamily="65" charset="-120"/>
              </a:rPr>
              <a:t>.</a:t>
            </a:r>
            <a:r>
              <a:rPr lang="zh-TW" altLang="zh-HK" sz="3600" dirty="0">
                <a:ea typeface="華康正顏楷體W7" panose="03000709000000000000" pitchFamily="65" charset="-120"/>
              </a:rPr>
              <a:t>天主創造你不需要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你</a:t>
            </a:r>
            <a:endParaRPr lang="en-US" altLang="zh-TW" sz="3600" dirty="0" smtClean="0"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ea typeface="華康正顏楷體W7" panose="03000709000000000000" pitchFamily="65" charset="-120"/>
              </a:rPr>
              <a:t>同意</a:t>
            </a:r>
            <a:r>
              <a:rPr lang="en-GB" altLang="zh-HK" sz="3600" dirty="0"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ea typeface="華康正顏楷體W7" panose="03000709000000000000" pitchFamily="65" charset="-120"/>
              </a:rPr>
              <a:t>但天主要救你</a:t>
            </a:r>
            <a:r>
              <a:rPr lang="en-GB" altLang="zh-HK" sz="3600" dirty="0" smtClean="0">
                <a:ea typeface="華康正顏楷體W7" panose="03000709000000000000" pitchFamily="65" charset="-120"/>
              </a:rPr>
              <a:t>,</a:t>
            </a:r>
            <a:r>
              <a:rPr lang="zh-TW" altLang="en-US" sz="3600" dirty="0" smtClean="0">
                <a:ea typeface="華康正顏楷體W7" panose="03000709000000000000" pitchFamily="65" charset="-120"/>
              </a:rPr>
              <a:t>卻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需要</a:t>
            </a:r>
            <a:r>
              <a:rPr lang="zh-TW" altLang="zh-HK" sz="3600" dirty="0">
                <a:ea typeface="華康正顏楷體W7" panose="03000709000000000000" pitchFamily="65" charset="-120"/>
              </a:rPr>
              <a:t>你同意」</a:t>
            </a:r>
            <a:r>
              <a:rPr lang="en-GB" altLang="zh-HK" sz="3600" dirty="0" smtClean="0">
                <a:ea typeface="華康正顏楷體W7" panose="03000709000000000000" pitchFamily="65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spc="-150" dirty="0" smtClean="0">
                <a:ea typeface="華康正顏楷體W7" panose="03000709000000000000" pitchFamily="65" charset="-120"/>
              </a:rPr>
              <a:t>即</a:t>
            </a:r>
            <a:r>
              <a:rPr lang="zh-TW" altLang="zh-HK" sz="3600" spc="-150" dirty="0">
                <a:ea typeface="華康正顏楷體W7" panose="03000709000000000000" pitchFamily="65" charset="-120"/>
              </a:rPr>
              <a:t>是說</a:t>
            </a:r>
            <a:r>
              <a:rPr lang="en-GB" altLang="zh-HK" sz="3600" spc="-150" dirty="0">
                <a:ea typeface="華康正顏楷體W7" panose="03000709000000000000" pitchFamily="65" charset="-120"/>
              </a:rPr>
              <a:t>,</a:t>
            </a:r>
            <a:r>
              <a:rPr lang="zh-TW" altLang="zh-HK" sz="3600" spc="-150" dirty="0">
                <a:ea typeface="華康正顏楷體W7" panose="03000709000000000000" pitchFamily="65" charset="-120"/>
              </a:rPr>
              <a:t>天主要祝福你</a:t>
            </a:r>
            <a:r>
              <a:rPr lang="en-GB" altLang="zh-HK" sz="3600" spc="-150" dirty="0">
                <a:ea typeface="華康正顏楷體W7" panose="03000709000000000000" pitchFamily="65" charset="-120"/>
              </a:rPr>
              <a:t>,</a:t>
            </a:r>
            <a:r>
              <a:rPr lang="zh-TW" altLang="zh-HK" sz="3600" spc="-150" dirty="0">
                <a:ea typeface="華康正顏楷體W7" panose="03000709000000000000" pitchFamily="65" charset="-120"/>
              </a:rPr>
              <a:t>也需要你同意</a:t>
            </a:r>
            <a:r>
              <a:rPr lang="en-GB" altLang="zh-HK" sz="3600" spc="-150" dirty="0">
                <a:ea typeface="華康正顏楷體W7" panose="03000709000000000000" pitchFamily="65" charset="-120"/>
              </a:rPr>
              <a:t>,</a:t>
            </a:r>
            <a:r>
              <a:rPr lang="zh-TW" altLang="zh-HK" sz="3600" spc="-150" dirty="0">
                <a:ea typeface="華康正顏楷體W7" panose="03000709000000000000" pitchFamily="65" charset="-120"/>
              </a:rPr>
              <a:t>你願意</a:t>
            </a:r>
            <a:r>
              <a:rPr lang="en-GB" altLang="zh-HK" sz="3600" spc="-150" dirty="0">
                <a:ea typeface="華康正顏楷體W7" panose="03000709000000000000" pitchFamily="65" charset="-120"/>
              </a:rPr>
              <a:t>.</a:t>
            </a:r>
            <a:endParaRPr lang="zh-TW" altLang="zh-HK" sz="3600" spc="-150" dirty="0"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spc="-150" dirty="0">
                <a:ea typeface="華康正顏楷體W7" panose="03000709000000000000" pitchFamily="65" charset="-120"/>
              </a:rPr>
              <a:t>所以愛爾蘭流傳一句話「</a:t>
            </a:r>
            <a:r>
              <a:rPr lang="en-GB" altLang="zh-HK" sz="3600" spc="-150" dirty="0">
                <a:solidFill>
                  <a:srgbClr val="FF0000"/>
                </a:solidFill>
                <a:ea typeface="華康正顏楷體W7" panose="03000709000000000000" pitchFamily="65" charset="-120"/>
              </a:rPr>
              <a:t>Give God a chance</a:t>
            </a:r>
            <a:r>
              <a:rPr lang="zh-TW" altLang="zh-HK" sz="3600" spc="-150" dirty="0">
                <a:ea typeface="華康正顏楷體W7" panose="03000709000000000000" pitchFamily="65" charset="-120"/>
              </a:rPr>
              <a:t>」</a:t>
            </a:r>
            <a:r>
              <a:rPr lang="en-GB" altLang="zh-HK" sz="3600" spc="-150" dirty="0"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ea typeface="華康正顏楷體W7" panose="03000709000000000000" pitchFamily="65" charset="-120"/>
              </a:rPr>
              <a:t>給天主一個機會</a:t>
            </a:r>
            <a:r>
              <a:rPr lang="en-GB" altLang="zh-HK" sz="3600" dirty="0"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ea typeface="華康正顏楷體W7" panose="03000709000000000000" pitchFamily="65" charset="-120"/>
              </a:rPr>
              <a:t>讓他有機會改變你</a:t>
            </a:r>
            <a:r>
              <a:rPr lang="en-GB" altLang="zh-HK" sz="3600" dirty="0"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ea typeface="華康正顏楷體W7" panose="03000709000000000000" pitchFamily="65" charset="-120"/>
              </a:rPr>
              <a:t>讓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他</a:t>
            </a:r>
            <a:endParaRPr lang="en-US" altLang="zh-TW" sz="3600" dirty="0" smtClean="0"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ea typeface="華康正顏楷體W7" panose="03000709000000000000" pitchFamily="65" charset="-120"/>
              </a:rPr>
              <a:t>有</a:t>
            </a:r>
            <a:r>
              <a:rPr lang="zh-TW" altLang="zh-HK" sz="3600" dirty="0">
                <a:ea typeface="華康正顏楷體W7" panose="03000709000000000000" pitchFamily="65" charset="-120"/>
              </a:rPr>
              <a:t>機會祝福你和拯救你</a:t>
            </a:r>
            <a:r>
              <a:rPr lang="en-GB" altLang="zh-HK" sz="3600" dirty="0">
                <a:ea typeface="華康正顏楷體W7" panose="03000709000000000000" pitchFamily="65" charset="-120"/>
              </a:rPr>
              <a:t>.</a:t>
            </a:r>
            <a:r>
              <a:rPr lang="zh-TW" altLang="zh-HK" sz="3600" dirty="0">
                <a:ea typeface="華康正顏楷體W7" panose="03000709000000000000" pitchFamily="65" charset="-120"/>
              </a:rPr>
              <a:t>這叫「</a:t>
            </a:r>
            <a:r>
              <a:rPr lang="zh-TW" altLang="zh-HK" sz="36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掌握時機</a:t>
            </a:r>
            <a:r>
              <a:rPr lang="zh-TW" altLang="zh-HK" sz="3600" dirty="0">
                <a:ea typeface="華康正顏楷體W7" panose="03000709000000000000" pitchFamily="65" charset="-120"/>
              </a:rPr>
              <a:t>」</a:t>
            </a:r>
            <a:r>
              <a:rPr lang="en-GB" altLang="zh-HK" sz="3600" dirty="0">
                <a:ea typeface="華康正顏楷體W7" panose="03000709000000000000" pitchFamily="65" charset="-120"/>
              </a:rPr>
              <a:t>.</a:t>
            </a:r>
            <a:endParaRPr lang="zh-TW" altLang="zh-HK" sz="3600" dirty="0"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>
                <a:ea typeface="華康正顏楷體W7" panose="03000709000000000000" pitchFamily="65" charset="-120"/>
              </a:rPr>
              <a:t>面對天主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的</a:t>
            </a:r>
            <a:r>
              <a:rPr lang="zh-TW" altLang="en-US" sz="3600" dirty="0" smtClean="0">
                <a:ea typeface="華康正顏楷體W7" panose="03000709000000000000" pitchFamily="65" charset="-120"/>
              </a:rPr>
              <a:t>恩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寵</a:t>
            </a:r>
            <a:r>
              <a:rPr lang="zh-TW" altLang="zh-HK" sz="3600" dirty="0">
                <a:ea typeface="華康正顏楷體W7" panose="03000709000000000000" pitchFamily="65" charset="-120"/>
              </a:rPr>
              <a:t>有三種人</a:t>
            </a:r>
            <a:r>
              <a:rPr lang="en-GB" altLang="zh-HK" sz="3600" dirty="0">
                <a:ea typeface="華康正顏楷體W7" panose="03000709000000000000" pitchFamily="65" charset="-120"/>
              </a:rPr>
              <a:t>:</a:t>
            </a:r>
            <a:r>
              <a:rPr lang="zh-TW" altLang="zh-HK" sz="3600" dirty="0">
                <a:solidFill>
                  <a:srgbClr val="0000FF"/>
                </a:solidFill>
                <a:ea typeface="華康正顏楷體W7" panose="03000709000000000000" pitchFamily="65" charset="-120"/>
              </a:rPr>
              <a:t>愚蠢人</a:t>
            </a:r>
            <a:r>
              <a:rPr lang="zh-TW" altLang="zh-HK" sz="3600" dirty="0">
                <a:ea typeface="華康正顏楷體W7" panose="03000709000000000000" pitchFamily="65" charset="-120"/>
              </a:rPr>
              <a:t>放棄機會</a:t>
            </a:r>
            <a:r>
              <a:rPr lang="en-GB" altLang="zh-HK" sz="3600" dirty="0" smtClean="0">
                <a:ea typeface="華康正顏楷體W7" panose="03000709000000000000" pitchFamily="65" charset="-120"/>
              </a:rPr>
              <a:t>,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solidFill>
                  <a:srgbClr val="0000FF"/>
                </a:solidFill>
                <a:ea typeface="華康正顏楷體W7" panose="03000709000000000000" pitchFamily="65" charset="-120"/>
              </a:rPr>
              <a:t>聰明人</a:t>
            </a:r>
            <a:r>
              <a:rPr lang="zh-TW" altLang="zh-HK" sz="3600" dirty="0">
                <a:ea typeface="華康正顏楷體W7" panose="03000709000000000000" pitchFamily="65" charset="-120"/>
              </a:rPr>
              <a:t>掌握機會</a:t>
            </a:r>
            <a:r>
              <a:rPr lang="en-GB" altLang="zh-HK" sz="3600" dirty="0"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0000FF"/>
                </a:solidFill>
                <a:ea typeface="華康正顏楷體W7" panose="03000709000000000000" pitchFamily="65" charset="-120"/>
              </a:rPr>
              <a:t>智者</a:t>
            </a:r>
            <a:r>
              <a:rPr lang="zh-TW" altLang="zh-HK" sz="3600" dirty="0">
                <a:ea typeface="華康正顏楷體W7" panose="03000709000000000000" pitchFamily="65" charset="-120"/>
              </a:rPr>
              <a:t>創造機會</a:t>
            </a:r>
            <a:r>
              <a:rPr lang="en-GB" altLang="zh-HK" sz="3600" dirty="0" smtClean="0">
                <a:ea typeface="華康正顏楷體W7" panose="03000709000000000000" pitchFamily="65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spc="-150" dirty="0" smtClean="0">
                <a:ea typeface="華康正顏楷體W7" panose="03000709000000000000" pitchFamily="65" charset="-120"/>
              </a:rPr>
              <a:t>有了</a:t>
            </a:r>
            <a:r>
              <a:rPr lang="zh-TW" altLang="zh-HK" sz="3600" spc="-150" dirty="0">
                <a:ea typeface="華康正顏楷體W7" panose="03000709000000000000" pitchFamily="65" charset="-120"/>
              </a:rPr>
              <a:t>人的配合</a:t>
            </a:r>
            <a:r>
              <a:rPr lang="en-GB" altLang="zh-HK" sz="3600" spc="-150" dirty="0">
                <a:ea typeface="華康正顏楷體W7" panose="03000709000000000000" pitchFamily="65" charset="-120"/>
              </a:rPr>
              <a:t>,</a:t>
            </a:r>
            <a:r>
              <a:rPr lang="zh-TW" altLang="zh-HK" sz="3600" spc="-150" dirty="0">
                <a:ea typeface="華康正顏楷體W7" panose="03000709000000000000" pitchFamily="65" charset="-120"/>
              </a:rPr>
              <a:t>天主的恩寵必能產生</a:t>
            </a:r>
            <a:r>
              <a:rPr lang="zh-TW" altLang="zh-HK" sz="3600" spc="-150" dirty="0" smtClean="0">
                <a:ea typeface="華康正顏楷體W7" panose="03000709000000000000" pitchFamily="65" charset="-120"/>
              </a:rPr>
              <a:t>驚人效能</a:t>
            </a:r>
            <a:r>
              <a:rPr lang="en-GB" altLang="zh-HK" sz="3600" spc="-150" dirty="0">
                <a:ea typeface="華康正顏楷體W7" panose="03000709000000000000" pitchFamily="65" charset="-120"/>
              </a:rPr>
              <a:t>.</a:t>
            </a:r>
            <a:endParaRPr lang="zh-TW" altLang="zh-HK" sz="3600" spc="-150" dirty="0">
              <a:ea typeface="華康正顏楷體W7" panose="03000709000000000000" pitchFamily="65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>
                <a:ea typeface="華康正顏楷體W7" panose="03000709000000000000" pitchFamily="65" charset="-120"/>
              </a:rPr>
              <a:t>宗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徒</a:t>
            </a:r>
            <a:r>
              <a:rPr lang="zh-TW" altLang="en-US" sz="3600" dirty="0" smtClean="0">
                <a:ea typeface="華康正顏楷體W7" panose="03000709000000000000" pitchFamily="65" charset="-120"/>
              </a:rPr>
              <a:t>們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遇</a:t>
            </a:r>
            <a:r>
              <a:rPr lang="zh-TW" altLang="zh-HK" sz="3600" dirty="0">
                <a:ea typeface="華康正顏楷體W7" panose="03000709000000000000" pitchFamily="65" charset="-120"/>
              </a:rPr>
              <a:t>上狂風巨浪</a:t>
            </a:r>
            <a:r>
              <a:rPr lang="en-GB" altLang="zh-HK" sz="3600" dirty="0"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ea typeface="華康正顏楷體W7" panose="03000709000000000000" pitchFamily="65" charset="-120"/>
              </a:rPr>
              <a:t>大叫</a:t>
            </a:r>
            <a:r>
              <a:rPr lang="en-GB" altLang="zh-HK" sz="3600" dirty="0" smtClean="0">
                <a:ea typeface="華康正顏楷體W7" panose="03000709000000000000" pitchFamily="65" charset="-120"/>
              </a:rPr>
              <a:t>: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zh-HK" sz="3600" dirty="0" smtClean="0">
                <a:ea typeface="華康正顏楷體W7" panose="03000709000000000000" pitchFamily="65" charset="-120"/>
              </a:rPr>
              <a:t>「</a:t>
            </a:r>
            <a:r>
              <a:rPr lang="zh-TW" altLang="zh-HK" sz="3600" dirty="0">
                <a:solidFill>
                  <a:srgbClr val="C00000"/>
                </a:solidFill>
                <a:ea typeface="華康正顏楷體W7" panose="03000709000000000000" pitchFamily="65" charset="-120"/>
              </a:rPr>
              <a:t>主</a:t>
            </a:r>
            <a:r>
              <a:rPr lang="en-GB" altLang="zh-HK" sz="3600" dirty="0">
                <a:solidFill>
                  <a:srgbClr val="C00000"/>
                </a:solidFill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C00000"/>
                </a:solidFill>
                <a:ea typeface="華康正顏楷體W7" panose="03000709000000000000" pitchFamily="65" charset="-120"/>
              </a:rPr>
              <a:t>我們要死了</a:t>
            </a:r>
            <a:r>
              <a:rPr lang="en-GB" altLang="zh-HK" sz="3600" dirty="0">
                <a:solidFill>
                  <a:srgbClr val="C00000"/>
                </a:solidFill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C00000"/>
                </a:solidFill>
                <a:ea typeface="華康正顏楷體W7" panose="03000709000000000000" pitchFamily="65" charset="-120"/>
              </a:rPr>
              <a:t>你不管嗎</a:t>
            </a:r>
            <a:r>
              <a:rPr lang="en-GB" altLang="zh-HK" sz="3600" dirty="0">
                <a:solidFill>
                  <a:srgbClr val="C00000"/>
                </a:solidFill>
                <a:ea typeface="華康正顏楷體W7" panose="03000709000000000000" pitchFamily="65" charset="-120"/>
              </a:rPr>
              <a:t>?</a:t>
            </a:r>
            <a:r>
              <a:rPr lang="zh-TW" altLang="zh-HK" sz="3600" dirty="0" smtClean="0">
                <a:ea typeface="華康正顏楷體W7" panose="03000709000000000000" pitchFamily="65" charset="-120"/>
              </a:rPr>
              <a:t>」</a:t>
            </a:r>
            <a:endParaRPr lang="zh-TW" altLang="zh-HK" sz="3600" dirty="0">
              <a:ea typeface="華康正顏楷體W7" panose="030007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1800" dirty="0" smtClean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耶穌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不管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?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笑話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!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他愛</a:t>
            </a:r>
            <a:r>
              <a:rPr lang="zh-TW" altLang="zh-HK" sz="3600" dirty="0" smtClean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我們</a:t>
            </a:r>
            <a:endParaRPr lang="en-US" altLang="zh-TW" sz="3600" dirty="0" smtClean="0">
              <a:solidFill>
                <a:srgbClr val="FF0000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3600" dirty="0" smtClean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多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過我們愛我們自己</a:t>
            </a:r>
            <a:r>
              <a:rPr lang="en-GB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!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門徒遇險時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他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不是正在和他們</a:t>
            </a:r>
            <a:r>
              <a:rPr lang="zh-TW" altLang="zh-HK" sz="3600" dirty="0">
                <a:solidFill>
                  <a:srgbClr val="0000FF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同乘一條船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嗎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?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所以奇蹟不是天主教信仰的核心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耶穌才是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.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但如果我們真信耶穌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愛耶穌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對他懷有盼望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經常發信</a:t>
            </a:r>
            <a:r>
              <a:rPr lang="en-GB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望</a:t>
            </a:r>
            <a:r>
              <a:rPr lang="en-GB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愛三德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我們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能不做耶穌願意我們做的事嗎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我們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能不愛耶穌所愛的所有人嗎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我們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能不和耶穌一起</a:t>
            </a:r>
            <a:r>
              <a:rPr lang="en-GB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HK" sz="3600" dirty="0" smtClean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去</a:t>
            </a: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創造一個充滿愛和分享的世界嗎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?</a:t>
            </a:r>
            <a:endParaRPr lang="zh-TW" altLang="zh-HK" sz="3600" dirty="0"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這才是最大的奇蹟</a:t>
            </a:r>
            <a:r>
              <a:rPr lang="en-GB" altLang="zh-HK" sz="3600" dirty="0"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zh-HK" sz="3600" dirty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天國臨在現世的奇蹟</a:t>
            </a:r>
            <a:r>
              <a:rPr lang="en-GB" altLang="zh-HK" sz="3600" dirty="0" smtClean="0">
                <a:solidFill>
                  <a:srgbClr val="FF00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!</a:t>
            </a:r>
            <a:endParaRPr lang="zh-TW" altLang="zh-HK" sz="3600" dirty="0">
              <a:solidFill>
                <a:srgbClr val="FF0000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宗教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的最大賣點是：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奇蹟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著數</a:t>
            </a:r>
            <a:r>
              <a:rPr lang="en-GB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有好處</a:t>
            </a:r>
            <a:r>
              <a:rPr lang="en-GB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上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天堂</a:t>
            </a:r>
          </a:p>
          <a:p>
            <a:pPr>
              <a:spcBef>
                <a:spcPts val="0"/>
              </a:spcBef>
            </a:pPr>
            <a:r>
              <a:rPr lang="en-GB" altLang="zh-HK" sz="4000" dirty="0"/>
              <a:t>The greatest selling points of religion are </a:t>
            </a:r>
            <a:r>
              <a:rPr lang="en-GB" altLang="zh-HK" sz="4000" dirty="0">
                <a:solidFill>
                  <a:srgbClr val="FF0000"/>
                </a:solidFill>
              </a:rPr>
              <a:t>miracles</a:t>
            </a:r>
            <a:r>
              <a:rPr lang="en-GB" altLang="zh-HK" sz="4000" dirty="0"/>
              <a:t>, </a:t>
            </a:r>
            <a:r>
              <a:rPr lang="en-GB" altLang="zh-HK" sz="4000" dirty="0">
                <a:solidFill>
                  <a:srgbClr val="FF0000"/>
                </a:solidFill>
              </a:rPr>
              <a:t>benefits</a:t>
            </a:r>
            <a:r>
              <a:rPr lang="en-GB" altLang="zh-HK" sz="4000" dirty="0"/>
              <a:t>, </a:t>
            </a:r>
            <a:r>
              <a:rPr lang="en-GB" altLang="zh-HK" sz="4000" dirty="0" smtClean="0"/>
              <a:t>and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zh-HK" sz="4000" dirty="0" smtClean="0"/>
              <a:t>going </a:t>
            </a:r>
            <a:r>
              <a:rPr lang="en-GB" altLang="zh-HK" sz="4000" dirty="0"/>
              <a:t>to </a:t>
            </a:r>
            <a:r>
              <a:rPr lang="en-GB" altLang="zh-HK" sz="4000" dirty="0">
                <a:solidFill>
                  <a:srgbClr val="FF0000"/>
                </a:solidFill>
              </a:rPr>
              <a:t>heaven</a:t>
            </a:r>
            <a:r>
              <a:rPr lang="en-GB" altLang="zh-HK" sz="4000" dirty="0"/>
              <a:t>.</a:t>
            </a:r>
            <a:endParaRPr lang="zh-TW" altLang="zh-HK" sz="4000" dirty="0"/>
          </a:p>
          <a:p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奇蹟：是單向和單靠神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只要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相信和懂得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求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就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可以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了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endParaRPr lang="zh-TW" altLang="zh-HK" sz="28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GB" altLang="zh-HK" sz="4000" b="1" dirty="0">
                <a:solidFill>
                  <a:srgbClr val="0000FF"/>
                </a:solidFill>
              </a:rPr>
              <a:t>Miracles</a:t>
            </a:r>
            <a:r>
              <a:rPr lang="en-GB" altLang="zh-HK" sz="4000" dirty="0"/>
              <a:t> are one-directional</a:t>
            </a:r>
            <a:r>
              <a:rPr lang="en-GB" altLang="zh-HK" dirty="0"/>
              <a:t> </a:t>
            </a:r>
            <a:r>
              <a:rPr lang="en-GB" altLang="zh-HK" dirty="0" smtClean="0"/>
              <a:t>(one way)</a:t>
            </a:r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and </a:t>
            </a:r>
            <a:r>
              <a:rPr lang="en-GB" altLang="zh-HK" sz="4000" dirty="0"/>
              <a:t>reliant </a:t>
            </a:r>
            <a:r>
              <a:rPr lang="en-GB" altLang="zh-HK" sz="4000" dirty="0">
                <a:solidFill>
                  <a:srgbClr val="FF0000"/>
                </a:solidFill>
              </a:rPr>
              <a:t>only on God</a:t>
            </a:r>
            <a:r>
              <a:rPr lang="en-GB" altLang="zh-HK" sz="4000" dirty="0"/>
              <a:t>;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one </a:t>
            </a:r>
            <a:r>
              <a:rPr lang="en-GB" altLang="zh-HK" sz="4000" dirty="0"/>
              <a:t>only needs to believe and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know </a:t>
            </a:r>
            <a:r>
              <a:rPr lang="en-GB" altLang="zh-HK" sz="4000" dirty="0"/>
              <a:t>how to </a:t>
            </a:r>
            <a:r>
              <a:rPr lang="en-GB" altLang="zh-HK" sz="4000" dirty="0">
                <a:solidFill>
                  <a:srgbClr val="0000FF"/>
                </a:solidFill>
              </a:rPr>
              <a:t>make petitions</a:t>
            </a:r>
            <a:r>
              <a:rPr lang="en-GB" altLang="zh-HK" sz="4000" dirty="0"/>
              <a:t>. </a:t>
            </a:r>
            <a:endParaRPr lang="zh-TW" altLang="zh-HK" sz="4000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有著數</a:t>
            </a:r>
            <a:r>
              <a:rPr lang="en-GB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有好處</a:t>
            </a:r>
            <a:r>
              <a:rPr lang="en-GB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尤其是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今生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即時的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不勞而獲的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b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只要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能掌握到如何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拜神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b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如何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滿足特定的條件或儀式就可以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了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endParaRPr lang="zh-TW" altLang="zh-HK" sz="28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en-GB" altLang="zh-HK" sz="4000" b="1" dirty="0" smtClean="0">
                <a:solidFill>
                  <a:srgbClr val="0000FF"/>
                </a:solidFill>
              </a:rPr>
              <a:t>Benefits</a:t>
            </a:r>
            <a:r>
              <a:rPr lang="en-GB" altLang="zh-HK" sz="4000" dirty="0"/>
              <a:t>: especially those obtainable in this life, instantaneous, and do not require exertion of one’s </a:t>
            </a:r>
            <a:r>
              <a:rPr lang="en-GB" altLang="zh-HK" sz="4000" dirty="0">
                <a:solidFill>
                  <a:srgbClr val="FF0000"/>
                </a:solidFill>
              </a:rPr>
              <a:t>self effort</a:t>
            </a:r>
            <a:r>
              <a:rPr lang="en-GB" altLang="zh-HK" sz="4000" dirty="0"/>
              <a:t>. Simply put, to benefit by just knowing </a:t>
            </a:r>
            <a:r>
              <a:rPr lang="en-GB" altLang="zh-HK" sz="4000" dirty="0">
                <a:solidFill>
                  <a:srgbClr val="FF0000"/>
                </a:solidFill>
              </a:rPr>
              <a:t>how to worship </a:t>
            </a:r>
            <a:r>
              <a:rPr lang="en-GB" altLang="zh-HK" sz="4000" dirty="0"/>
              <a:t>the gods, and how to </a:t>
            </a:r>
            <a:r>
              <a:rPr lang="en-GB" altLang="zh-HK" sz="4000" dirty="0" smtClean="0"/>
              <a:t>fulfil </a:t>
            </a:r>
            <a:r>
              <a:rPr lang="en-GB" altLang="zh-HK" sz="4000" dirty="0"/>
              <a:t>certain requirements or rituals</a:t>
            </a:r>
            <a:r>
              <a:rPr lang="en-GB" altLang="zh-HK" sz="4000" dirty="0" smtClean="0"/>
              <a:t>.</a:t>
            </a:r>
            <a:endParaRPr lang="zh-TW" altLang="zh-HK" sz="4000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上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天堂：這更是梵二以前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，</a:t>
            </a:r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spcAft>
                <a:spcPts val="1200"/>
              </a:spcAft>
            </a:pP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許多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天主教人士福傳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的最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最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最大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動力。</a:t>
            </a:r>
          </a:p>
          <a:p>
            <a:pPr>
              <a:spcBef>
                <a:spcPts val="0"/>
              </a:spcBef>
            </a:pPr>
            <a:r>
              <a:rPr lang="en-GB" altLang="zh-HK" sz="4000" b="1" dirty="0" smtClean="0">
                <a:solidFill>
                  <a:srgbClr val="0000FF"/>
                </a:solidFill>
              </a:rPr>
              <a:t>Going </a:t>
            </a:r>
            <a:r>
              <a:rPr lang="en-GB" altLang="zh-HK" sz="4000" b="1" dirty="0">
                <a:solidFill>
                  <a:srgbClr val="0000FF"/>
                </a:solidFill>
              </a:rPr>
              <a:t>to heaven</a:t>
            </a:r>
            <a:r>
              <a:rPr lang="en-GB" altLang="zh-HK" sz="4000" dirty="0"/>
              <a:t>: this was the strongest motivation for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many </a:t>
            </a:r>
            <a:r>
              <a:rPr lang="en-GB" altLang="zh-HK" sz="4000" dirty="0"/>
              <a:t>Catholic evangelists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prior </a:t>
            </a:r>
            <a:r>
              <a:rPr lang="en-GB" altLang="zh-HK" sz="4000" dirty="0"/>
              <a:t>to the </a:t>
            </a:r>
            <a:r>
              <a:rPr lang="en-GB" altLang="zh-HK" sz="4000" dirty="0">
                <a:solidFill>
                  <a:srgbClr val="FF0000"/>
                </a:solidFill>
              </a:rPr>
              <a:t>Vatican II Council</a:t>
            </a:r>
            <a:r>
              <a:rPr lang="en-GB" altLang="zh-HK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62589"/>
          </a:xfrm>
        </p:spPr>
        <p:txBody>
          <a:bodyPr/>
          <a:lstStyle/>
          <a:p>
            <a:pPr marL="0" indent="0" algn="just" eaLnBrk="1">
              <a:lnSpc>
                <a:spcPts val="300"/>
              </a:lnSpc>
              <a:spcBef>
                <a:spcPts val="0"/>
              </a:spcBef>
              <a:buNone/>
            </a:pPr>
            <a:endParaRPr lang="en-US" altLang="zh-TW" sz="3600" dirty="0" smtClean="0">
              <a:solidFill>
                <a:schemeClr val="bg1"/>
              </a:solidFill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0" indent="0" algn="just" eaLnBrk="1">
              <a:lnSpc>
                <a:spcPts val="1000"/>
              </a:lnSpc>
              <a:spcBef>
                <a:spcPts val="0"/>
              </a:spcBef>
              <a:buNone/>
            </a:pPr>
            <a:endParaRPr lang="en-US" altLang="zh-TW" sz="3600" dirty="0" smtClean="0">
              <a:solidFill>
                <a:schemeClr val="bg1"/>
              </a:solidFill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0" indent="0" algn="just" eaLnBrk="1">
              <a:spcBef>
                <a:spcPts val="0"/>
              </a:spcBef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恭讀約伯傳　</a:t>
            </a:r>
            <a:r>
              <a:rPr lang="en-US" altLang="zh-TW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38:1,8-11</a:t>
            </a:r>
          </a:p>
          <a:p>
            <a:pPr marL="0" indent="0" algn="just" eaLnBrk="1">
              <a:spcBef>
                <a:spcPts val="12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上主由旋風中，向約伯發言，說：「當海水洶湧如出母胎時，是誰用門，將海關閉？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是我用雲彩，作海的衣裳，用濃霧，作海的襁褓。是我給海劃定了界限，設立了門和閂，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並下令說：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『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你到此為止，不得越過；你的狂潮到此為止。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』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」</a:t>
            </a:r>
            <a:endParaRPr lang="en-US" altLang="zh-TW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lvl="0" indent="0" algn="just" eaLnBrk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上主的話。</a:t>
            </a:r>
            <a:endParaRPr lang="en-US" altLang="zh-TW" sz="2800" dirty="0" smtClean="0">
              <a:solidFill>
                <a:srgbClr val="FFFFFF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 </a:t>
            </a: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眾</a:t>
            </a:r>
            <a:r>
              <a:rPr lang="en-US" altLang="zh-TW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感謝天主</a:t>
            </a:r>
            <a:endParaRPr lang="en-US" altLang="zh-TW" sz="2800" dirty="0" smtClean="0">
              <a:solidFill>
                <a:srgbClr val="00FF00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spcBef>
                <a:spcPts val="1200"/>
              </a:spcBef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/>
            </a:extLst>
          </p:cNvPr>
          <p:cNvSpPr txBox="1"/>
          <p:nvPr/>
        </p:nvSpPr>
        <p:spPr>
          <a:xfrm>
            <a:off x="7481888" y="6257925"/>
            <a:ext cx="1655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zh-TW" sz="2000" b="1" dirty="0" smtClean="0">
                <a:solidFill>
                  <a:schemeClr val="bg1"/>
                </a:solidFill>
                <a:latin typeface="+mn-lt"/>
              </a:rPr>
              <a:t>1/1</a:t>
            </a:r>
            <a:endParaRPr lang="zh-TW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spcAft>
                <a:spcPts val="2400"/>
              </a:spcAft>
            </a:pP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但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天主教的最重要信仰首先是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天國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然後是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/>
            </a:r>
            <a:b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整個人類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的得救；這些都要求人神的充分合作。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GB" altLang="zh-HK" sz="4000" dirty="0"/>
              <a:t> Yet, the core beliefs </a:t>
            </a:r>
            <a:endParaRPr lang="en-GB" altLang="zh-HK" sz="4000" dirty="0" smtClean="0"/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GB" altLang="zh-HK" sz="4000" dirty="0" smtClean="0"/>
              <a:t>of </a:t>
            </a:r>
            <a:r>
              <a:rPr lang="en-GB" altLang="zh-HK" sz="4000" dirty="0"/>
              <a:t>Catholicism are </a:t>
            </a:r>
            <a:endParaRPr lang="en-GB" altLang="zh-HK" sz="4000" dirty="0" smtClean="0"/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GB" altLang="zh-HK" sz="4000" dirty="0" smtClean="0"/>
              <a:t>1</a:t>
            </a:r>
            <a:r>
              <a:rPr lang="en-GB" altLang="zh-HK" sz="4000" dirty="0"/>
              <a:t>) the Kingdom of God and </a:t>
            </a:r>
            <a:endParaRPr lang="en-GB" altLang="zh-HK" sz="4000" dirty="0" smtClean="0"/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GB" altLang="zh-HK" sz="4000" dirty="0" smtClean="0"/>
              <a:t>2</a:t>
            </a:r>
            <a:r>
              <a:rPr lang="en-GB" altLang="zh-HK" sz="4000" dirty="0"/>
              <a:t>) redemption of humanity. </a:t>
            </a:r>
            <a:endParaRPr lang="en-GB" altLang="zh-HK" sz="4000" dirty="0" smtClean="0"/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GB" altLang="zh-HK" sz="4000" dirty="0" smtClean="0"/>
              <a:t>Both </a:t>
            </a:r>
            <a:r>
              <a:rPr lang="en-GB" altLang="zh-HK" sz="4000" dirty="0"/>
              <a:t>of them require </a:t>
            </a:r>
            <a:endParaRPr lang="en-GB" altLang="zh-HK" sz="4000" dirty="0" smtClean="0"/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GB" altLang="zh-HK" sz="4000" b="1" dirty="0" smtClean="0">
                <a:solidFill>
                  <a:srgbClr val="FF0000"/>
                </a:solidFill>
              </a:rPr>
              <a:t>the </a:t>
            </a:r>
            <a:r>
              <a:rPr lang="en-GB" altLang="zh-HK" sz="4000" b="1" dirty="0">
                <a:solidFill>
                  <a:srgbClr val="FF0000"/>
                </a:solidFill>
              </a:rPr>
              <a:t>full cooperation </a:t>
            </a:r>
            <a:endParaRPr lang="en-GB" altLang="zh-HK" sz="4000" b="1" dirty="0" smtClean="0">
              <a:solidFill>
                <a:srgbClr val="FF0000"/>
              </a:solidFill>
            </a:endParaRP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GB" altLang="zh-HK" sz="4000" b="1" dirty="0" smtClean="0">
                <a:solidFill>
                  <a:srgbClr val="FF0000"/>
                </a:solidFill>
              </a:rPr>
              <a:t>of </a:t>
            </a:r>
            <a:r>
              <a:rPr lang="en-GB" altLang="zh-HK" sz="4000" b="1" dirty="0">
                <a:solidFill>
                  <a:srgbClr val="FF0000"/>
                </a:solidFill>
              </a:rPr>
              <a:t>man with God</a:t>
            </a:r>
            <a:r>
              <a:rPr lang="en-GB" altLang="zh-HK" sz="4000" b="1" dirty="0" smtClean="0">
                <a:solidFill>
                  <a:srgbClr val="FF0000"/>
                </a:solidFill>
              </a:rPr>
              <a:t>.</a:t>
            </a:r>
            <a:endParaRPr lang="zh-TW" altLang="zh-HK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12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教會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最大神學家之一的聖奧斯定說：「天主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起風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人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要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揚帆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天主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創造你不需要你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同意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但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天主要救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你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便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需要你同意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」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即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是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說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主要祝福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你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也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需要你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同意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你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願意。</a:t>
            </a:r>
            <a:r>
              <a:rPr lang="en-GB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 </a:t>
            </a:r>
            <a:endParaRPr lang="zh-TW" altLang="zh-HK" sz="28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GB" altLang="zh-HK" sz="4000" dirty="0"/>
              <a:t>St. Augustine, one of the most important theologians said, “</a:t>
            </a:r>
            <a:r>
              <a:rPr lang="en-GB" altLang="zh-HK" sz="4000" b="1" dirty="0">
                <a:solidFill>
                  <a:srgbClr val="0000FF"/>
                </a:solidFill>
              </a:rPr>
              <a:t>God provides the wind. Man must raise the sail</a:t>
            </a:r>
            <a:r>
              <a:rPr lang="en-GB" altLang="zh-HK" sz="4000" dirty="0"/>
              <a:t>. God does not need your consent when he created you, but he wants your desire to be redeemed.”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So </a:t>
            </a:r>
            <a:r>
              <a:rPr lang="en-GB" altLang="zh-HK" sz="4000" dirty="0"/>
              <a:t>even for God to bless,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>
                <a:solidFill>
                  <a:srgbClr val="FF0000"/>
                </a:solidFill>
              </a:rPr>
              <a:t>you </a:t>
            </a:r>
            <a:r>
              <a:rPr lang="en-GB" altLang="zh-HK" sz="4000" dirty="0">
                <a:solidFill>
                  <a:srgbClr val="FF0000"/>
                </a:solidFill>
              </a:rPr>
              <a:t>must want to be blessed</a:t>
            </a:r>
            <a:r>
              <a:rPr lang="en-GB" altLang="zh-HK" sz="4000" dirty="0" smtClean="0">
                <a:solidFill>
                  <a:srgbClr val="FF0000"/>
                </a:solidFill>
              </a:rPr>
              <a:t>.</a:t>
            </a:r>
            <a:endParaRPr lang="zh-TW" altLang="zh-HK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r>
              <a:rPr lang="en-GB" altLang="zh-HK" sz="4000" dirty="0"/>
              <a:t> </a:t>
            </a:r>
            <a:endParaRPr lang="zh-TW" altLang="zh-HK" sz="4000" dirty="0"/>
          </a:p>
          <a:p>
            <a:pPr>
              <a:spcBef>
                <a:spcPts val="0"/>
              </a:spcBef>
            </a:pPr>
            <a:r>
              <a:rPr lang="zh-TW" altLang="zh-HK" sz="2800" dirty="0">
                <a:ea typeface="華康儷中黑" panose="020B0509000000000000" pitchFamily="49" charset="-120"/>
              </a:rPr>
              <a:t>所以愛爾蘭流傳一句話「</a:t>
            </a:r>
            <a:r>
              <a:rPr lang="en-GB" altLang="zh-HK" sz="2800" dirty="0">
                <a:ea typeface="華康儷中黑" panose="020B0509000000000000" pitchFamily="49" charset="-120"/>
              </a:rPr>
              <a:t>Give God a chance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」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HK" sz="2800" dirty="0" smtClean="0">
                <a:ea typeface="華康儷中黑" panose="020B0509000000000000" pitchFamily="49" charset="-120"/>
              </a:rPr>
              <a:t>給</a:t>
            </a:r>
            <a:r>
              <a:rPr lang="zh-TW" altLang="zh-HK" sz="2800" dirty="0">
                <a:ea typeface="華康儷中黑" panose="020B0509000000000000" pitchFamily="49" charset="-120"/>
              </a:rPr>
              <a:t>天主一個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機會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讓</a:t>
            </a:r>
            <a:r>
              <a:rPr lang="zh-TW" altLang="zh-HK" sz="2800" dirty="0">
                <a:ea typeface="華康儷中黑" panose="020B0509000000000000" pitchFamily="49" charset="-120"/>
              </a:rPr>
              <a:t>他有機會改變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你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HK" sz="2800" dirty="0" smtClean="0">
                <a:ea typeface="華康儷中黑" panose="020B0509000000000000" pitchFamily="49" charset="-120"/>
              </a:rPr>
              <a:t>讓</a:t>
            </a:r>
            <a:r>
              <a:rPr lang="zh-TW" altLang="zh-HK" sz="2800" dirty="0">
                <a:ea typeface="華康儷中黑" panose="020B0509000000000000" pitchFamily="49" charset="-120"/>
              </a:rPr>
              <a:t>他有機會祝福你和拯救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你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zh-HK" sz="2800" dirty="0" smtClean="0">
                <a:ea typeface="華康儷中黑" panose="020B0509000000000000" pitchFamily="49" charset="-120"/>
              </a:rPr>
              <a:t>這</a:t>
            </a:r>
            <a:r>
              <a:rPr lang="zh-TW" altLang="zh-HK" sz="2800" dirty="0">
                <a:ea typeface="華康儷中黑" panose="020B0509000000000000" pitchFamily="49" charset="-120"/>
              </a:rPr>
              <a:t>叫「掌握時機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」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.</a:t>
            </a:r>
            <a:endParaRPr lang="zh-TW" altLang="zh-HK" sz="28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Thus </a:t>
            </a:r>
            <a:r>
              <a:rPr lang="en-GB" altLang="zh-HK" sz="4000" dirty="0"/>
              <a:t>goes an Irish saying: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“</a:t>
            </a:r>
            <a:r>
              <a:rPr lang="en-GB" altLang="zh-HK" sz="4000" b="1" dirty="0">
                <a:solidFill>
                  <a:srgbClr val="FF0000"/>
                </a:solidFill>
              </a:rPr>
              <a:t>GIVE GOD A CHANCE</a:t>
            </a:r>
            <a:r>
              <a:rPr lang="en-GB" altLang="zh-HK" sz="4000" dirty="0"/>
              <a:t>”. 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Give </a:t>
            </a:r>
            <a:r>
              <a:rPr lang="en-GB" altLang="zh-HK" sz="4000" dirty="0"/>
              <a:t>Him a chance to change you,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to </a:t>
            </a:r>
            <a:r>
              <a:rPr lang="en-GB" altLang="zh-HK" sz="4000" dirty="0"/>
              <a:t>bless you, and to redeem you.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This </a:t>
            </a:r>
            <a:r>
              <a:rPr lang="en-GB" altLang="zh-HK" sz="4000" dirty="0"/>
              <a:t>is what  </a:t>
            </a:r>
            <a:endParaRPr lang="en-GB" altLang="zh-HK" sz="4000" dirty="0" smtClean="0"/>
          </a:p>
          <a:p>
            <a:pPr>
              <a:spcBef>
                <a:spcPts val="0"/>
              </a:spcBef>
            </a:pPr>
            <a:r>
              <a:rPr lang="en-GB" altLang="zh-HK" sz="4000" dirty="0" smtClean="0"/>
              <a:t>“</a:t>
            </a:r>
            <a:r>
              <a:rPr lang="en-GB" altLang="zh-HK" sz="4000" b="1" dirty="0">
                <a:solidFill>
                  <a:srgbClr val="FF0000"/>
                </a:solidFill>
              </a:rPr>
              <a:t>seize the chance</a:t>
            </a:r>
            <a:r>
              <a:rPr lang="en-GB" altLang="zh-HK" sz="4000" dirty="0"/>
              <a:t>” means</a:t>
            </a:r>
            <a:r>
              <a:rPr lang="en-GB" altLang="zh-HK" sz="4000" dirty="0" smtClean="0"/>
              <a:t>.</a:t>
            </a:r>
            <a:endParaRPr lang="zh-TW" altLang="zh-HK" sz="4000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面對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天主的因寵有三種人：愚蠢人放棄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機會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聰明人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掌握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機會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智者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創造機會。有了人的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配合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</a:p>
          <a:p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天主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的恩寵必能產生驚人的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效能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endParaRPr lang="zh-TW" altLang="zh-HK" sz="28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en-GB" altLang="zh-HK" sz="4000" dirty="0" smtClean="0"/>
              <a:t>Talking </a:t>
            </a:r>
            <a:r>
              <a:rPr lang="en-GB" altLang="zh-HK" sz="4000" dirty="0"/>
              <a:t>about God’s grace, there are three kinds of people. </a:t>
            </a:r>
            <a:r>
              <a:rPr lang="en-GB" altLang="zh-HK" sz="4000" dirty="0">
                <a:solidFill>
                  <a:srgbClr val="FF0000"/>
                </a:solidFill>
              </a:rPr>
              <a:t>The fool </a:t>
            </a:r>
            <a:r>
              <a:rPr lang="en-GB" altLang="zh-HK" sz="4000" dirty="0"/>
              <a:t>gives up the chance, </a:t>
            </a:r>
            <a:r>
              <a:rPr lang="en-GB" altLang="zh-HK" sz="4000" dirty="0">
                <a:solidFill>
                  <a:srgbClr val="FF0000"/>
                </a:solidFill>
              </a:rPr>
              <a:t>the smart </a:t>
            </a:r>
            <a:r>
              <a:rPr lang="en-GB" altLang="zh-HK" sz="4000" dirty="0"/>
              <a:t>seizes the chance, and </a:t>
            </a:r>
            <a:r>
              <a:rPr lang="en-GB" altLang="zh-HK" sz="4000" dirty="0">
                <a:solidFill>
                  <a:srgbClr val="FF0000"/>
                </a:solidFill>
              </a:rPr>
              <a:t>the wise </a:t>
            </a:r>
            <a:r>
              <a:rPr lang="en-GB" altLang="zh-HK" sz="4000" dirty="0"/>
              <a:t>manufactures or creates the chance.  When man </a:t>
            </a:r>
            <a:r>
              <a:rPr lang="en-GB" altLang="zh-HK" sz="4000" dirty="0">
                <a:solidFill>
                  <a:srgbClr val="0000FF"/>
                </a:solidFill>
              </a:rPr>
              <a:t>cooperates</a:t>
            </a:r>
            <a:r>
              <a:rPr lang="en-GB" altLang="zh-HK" sz="4000" dirty="0"/>
              <a:t> with God, the grace of God will surely generate </a:t>
            </a:r>
            <a:r>
              <a:rPr lang="en-GB" altLang="zh-HK" sz="4000" dirty="0">
                <a:solidFill>
                  <a:srgbClr val="0000FF"/>
                </a:solidFill>
              </a:rPr>
              <a:t>amazing results</a:t>
            </a:r>
            <a:r>
              <a:rPr lang="en-GB" altLang="zh-HK" sz="4000" dirty="0" smtClean="0"/>
              <a:t>.</a:t>
            </a:r>
            <a:endParaRPr lang="zh-TW" altLang="zh-HK" sz="4000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2800" dirty="0" smtClean="0">
              <a:ea typeface="華康儷中黑" panose="020B0509000000000000" pitchFamily="49" charset="-120"/>
            </a:endParaRPr>
          </a:p>
          <a:p>
            <a:r>
              <a:rPr lang="zh-TW" altLang="zh-HK" sz="2800" dirty="0" smtClean="0">
                <a:ea typeface="華康儷中黑" panose="020B0509000000000000" pitchFamily="49" charset="-120"/>
              </a:rPr>
              <a:t>宗</a:t>
            </a:r>
            <a:r>
              <a:rPr lang="zh-TW" altLang="zh-HK" sz="2800" dirty="0">
                <a:ea typeface="華康儷中黑" panose="020B0509000000000000" pitchFamily="49" charset="-120"/>
              </a:rPr>
              <a:t>徒遇上狂風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巨浪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大叫：</a:t>
            </a:r>
            <a:endParaRPr lang="en-US" altLang="zh-TW" sz="2800" dirty="0" smtClean="0">
              <a:ea typeface="華康儷中黑" panose="020B0509000000000000" pitchFamily="49" charset="-120"/>
            </a:endParaRPr>
          </a:p>
          <a:p>
            <a:pPr>
              <a:spcAft>
                <a:spcPts val="1200"/>
              </a:spcAft>
            </a:pPr>
            <a:r>
              <a:rPr lang="zh-TW" altLang="zh-HK" sz="2800" dirty="0" smtClean="0">
                <a:ea typeface="華康儷中黑" panose="020B0509000000000000" pitchFamily="49" charset="-120"/>
              </a:rPr>
              <a:t>「主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我們</a:t>
            </a:r>
            <a:r>
              <a:rPr lang="zh-TW" altLang="zh-HK" sz="2800" dirty="0">
                <a:ea typeface="華康儷中黑" panose="020B0509000000000000" pitchFamily="49" charset="-120"/>
              </a:rPr>
              <a:t>要死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了</a:t>
            </a:r>
            <a:r>
              <a:rPr lang="en-US" altLang="zh-TW" sz="2800" dirty="0" smtClean="0"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ea typeface="華康儷中黑" panose="020B0509000000000000" pitchFamily="49" charset="-120"/>
              </a:rPr>
              <a:t>你</a:t>
            </a:r>
            <a:r>
              <a:rPr lang="zh-TW" altLang="zh-HK" sz="2800" dirty="0">
                <a:ea typeface="華康儷中黑" panose="020B0509000000000000" pitchFamily="49" charset="-120"/>
              </a:rPr>
              <a:t>不管嗎？」</a:t>
            </a:r>
          </a:p>
          <a:p>
            <a:pPr>
              <a:spcBef>
                <a:spcPts val="0"/>
              </a:spcBef>
            </a:pPr>
            <a:r>
              <a:rPr lang="en-GB" altLang="zh-HK" sz="4800" dirty="0"/>
              <a:t>When the apostles got caught </a:t>
            </a:r>
            <a:endParaRPr lang="en-GB" altLang="zh-HK" sz="4800" dirty="0" smtClean="0"/>
          </a:p>
          <a:p>
            <a:pPr>
              <a:spcBef>
                <a:spcPts val="0"/>
              </a:spcBef>
            </a:pPr>
            <a:r>
              <a:rPr lang="en-GB" altLang="zh-HK" sz="4800" dirty="0" smtClean="0"/>
              <a:t>in </a:t>
            </a:r>
            <a:r>
              <a:rPr lang="en-GB" altLang="zh-HK" sz="4800" dirty="0"/>
              <a:t>the storm, they screamed: </a:t>
            </a:r>
            <a:endParaRPr lang="en-GB" altLang="zh-HK" sz="4800" dirty="0" smtClean="0"/>
          </a:p>
          <a:p>
            <a:pPr>
              <a:spcBef>
                <a:spcPts val="0"/>
              </a:spcBef>
            </a:pPr>
            <a:r>
              <a:rPr lang="en-GB" altLang="zh-HK" sz="4800" dirty="0" smtClean="0"/>
              <a:t>“</a:t>
            </a:r>
            <a:r>
              <a:rPr lang="en-GB" altLang="zh-HK" sz="4800" b="1" dirty="0">
                <a:solidFill>
                  <a:srgbClr val="FF0000"/>
                </a:solidFill>
              </a:rPr>
              <a:t>Lord, we are dying</a:t>
            </a:r>
            <a:r>
              <a:rPr lang="en-GB" altLang="zh-HK" sz="4800" dirty="0"/>
              <a:t>, </a:t>
            </a:r>
            <a:endParaRPr lang="en-GB" altLang="zh-HK" sz="4800" dirty="0" smtClean="0"/>
          </a:p>
          <a:p>
            <a:pPr>
              <a:spcBef>
                <a:spcPts val="0"/>
              </a:spcBef>
            </a:pPr>
            <a:r>
              <a:rPr lang="en-GB" altLang="zh-HK" sz="4800" dirty="0" smtClean="0"/>
              <a:t>do </a:t>
            </a:r>
            <a:r>
              <a:rPr lang="en-GB" altLang="zh-HK" sz="4800" dirty="0"/>
              <a:t>you not care </a:t>
            </a:r>
            <a:endParaRPr lang="en-GB" altLang="zh-HK" sz="4800" dirty="0" smtClean="0"/>
          </a:p>
          <a:p>
            <a:pPr>
              <a:spcBef>
                <a:spcPts val="0"/>
              </a:spcBef>
            </a:pPr>
            <a:r>
              <a:rPr lang="en-GB" altLang="zh-HK" sz="4800" dirty="0" smtClean="0"/>
              <a:t>we </a:t>
            </a:r>
            <a:r>
              <a:rPr lang="en-GB" altLang="zh-HK" sz="4800" dirty="0"/>
              <a:t>are perishing?”</a:t>
            </a:r>
            <a:endParaRPr lang="zh-TW" altLang="zh-HK" sz="4800" dirty="0"/>
          </a:p>
          <a:p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耶穌不管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笑話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!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他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愛我們多過我們愛我們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自己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門徒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遇險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時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他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不是正在和他們同乘一條船嗎？</a:t>
            </a:r>
          </a:p>
          <a:p>
            <a:r>
              <a:rPr lang="en-GB" altLang="zh-HK" sz="4000" dirty="0" smtClean="0"/>
              <a:t>Jesus </a:t>
            </a:r>
            <a:r>
              <a:rPr lang="en-GB" altLang="zh-HK" sz="4000" dirty="0"/>
              <a:t>did not care? No way! </a:t>
            </a:r>
            <a:r>
              <a:rPr lang="en-GB" altLang="zh-HK" sz="4000" dirty="0">
                <a:solidFill>
                  <a:srgbClr val="0000FF"/>
                </a:solidFill>
              </a:rPr>
              <a:t>He loves us more than we love ourselves! </a:t>
            </a:r>
            <a:r>
              <a:rPr lang="en-GB" altLang="zh-HK" sz="4000" dirty="0"/>
              <a:t>Wasn’t Jesus with the apostles on the same boat when the apostles found themselves in peril?</a:t>
            </a:r>
            <a:endParaRPr lang="zh-TW" altLang="zh-HK" sz="4000" dirty="0"/>
          </a:p>
          <a:p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所以奇蹟不是天主教信仰的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核心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耶穌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才是。</a:t>
            </a:r>
          </a:p>
          <a:p>
            <a:r>
              <a:rPr lang="en-GB" altLang="zh-HK" sz="4000" dirty="0" smtClean="0"/>
              <a:t>That’s </a:t>
            </a:r>
            <a:r>
              <a:rPr lang="en-GB" altLang="zh-HK" sz="4000" dirty="0"/>
              <a:t>why </a:t>
            </a:r>
            <a:r>
              <a:rPr lang="en-GB" altLang="zh-HK" sz="4000" b="1" dirty="0">
                <a:solidFill>
                  <a:srgbClr val="FF0000"/>
                </a:solidFill>
              </a:rPr>
              <a:t>Jesus</a:t>
            </a:r>
            <a:r>
              <a:rPr lang="en-GB" altLang="zh-HK" sz="4000" dirty="0"/>
              <a:t> is at the core of Catholicism, </a:t>
            </a:r>
            <a:r>
              <a:rPr lang="en-GB" altLang="zh-HK" sz="4000" b="1" dirty="0">
                <a:solidFill>
                  <a:srgbClr val="FF0000"/>
                </a:solidFill>
              </a:rPr>
              <a:t>not miracles</a:t>
            </a:r>
            <a:r>
              <a:rPr lang="en-GB" altLang="zh-HK" sz="4000" dirty="0"/>
              <a:t>. </a:t>
            </a:r>
            <a:endParaRPr lang="zh-TW" altLang="zh-HK" sz="40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r>
              <a:rPr lang="en-GB" altLang="zh-HK" sz="1400" dirty="0"/>
              <a:t> </a:t>
            </a:r>
            <a:endParaRPr lang="zh-TW" altLang="zh-HK" sz="1400" dirty="0"/>
          </a:p>
          <a:p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但如果我們真信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耶穌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愛耶穌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對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他懷有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盼望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經常發信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b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望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愛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三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德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我們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能不做耶穌願意我們做的事嗎？我們能不愛耶穌所愛的所有人嗎？我們能不和耶穌</a:t>
            </a: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一起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b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去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創造一個充滿愛和分享的世界嗎？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GB" altLang="zh-HK" sz="4000" dirty="0" smtClean="0"/>
              <a:t>If </a:t>
            </a:r>
            <a:r>
              <a:rPr lang="en-GB" altLang="zh-HK" sz="4000" dirty="0"/>
              <a:t>we genuinely believe in Jesus, love </a:t>
            </a:r>
            <a:r>
              <a:rPr lang="en-GB" altLang="zh-HK" sz="4000" dirty="0" smtClean="0"/>
              <a:t>Him, </a:t>
            </a:r>
            <a:r>
              <a:rPr lang="en-GB" altLang="zh-HK" sz="4000" dirty="0"/>
              <a:t>have faith in Him, often practise </a:t>
            </a:r>
            <a:r>
              <a:rPr lang="en-GB" altLang="zh-HK" sz="4000" b="1" dirty="0">
                <a:solidFill>
                  <a:srgbClr val="FF0000"/>
                </a:solidFill>
              </a:rPr>
              <a:t>faith, hope, love, </a:t>
            </a:r>
            <a:r>
              <a:rPr lang="en-GB" altLang="zh-HK" sz="4000" dirty="0"/>
              <a:t>wouldn’t we want to do what Jesus wants us to do? Wouldn’t we love all that Jesus loves? </a:t>
            </a:r>
            <a:endParaRPr lang="en-GB" altLang="zh-HK" sz="4000" dirty="0" smtClean="0"/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GB" altLang="zh-HK" sz="4000" dirty="0" smtClean="0"/>
              <a:t>Wouldn’t </a:t>
            </a:r>
            <a:r>
              <a:rPr lang="en-GB" altLang="zh-HK" sz="4000" dirty="0"/>
              <a:t>we want to build a world </a:t>
            </a:r>
            <a:r>
              <a:rPr lang="en-GB" altLang="zh-HK" sz="4000" dirty="0" smtClean="0"/>
              <a:t/>
            </a:r>
            <a:br>
              <a:rPr lang="en-GB" altLang="zh-HK" sz="4000" dirty="0" smtClean="0"/>
            </a:br>
            <a:r>
              <a:rPr lang="en-GB" altLang="zh-HK" sz="4000" dirty="0" smtClean="0"/>
              <a:t>that </a:t>
            </a:r>
            <a:r>
              <a:rPr lang="en-GB" altLang="zh-HK" sz="4000" dirty="0"/>
              <a:t>is full of love, a world that is </a:t>
            </a:r>
            <a:endParaRPr lang="en-GB" altLang="zh-HK" sz="4000" dirty="0" smtClean="0"/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GB" altLang="zh-HK" sz="4000" b="1" dirty="0" smtClean="0">
                <a:solidFill>
                  <a:srgbClr val="FF0000"/>
                </a:solidFill>
              </a:rPr>
              <a:t>caring </a:t>
            </a:r>
            <a:r>
              <a:rPr lang="en-GB" altLang="zh-HK" sz="4000" dirty="0"/>
              <a:t>and </a:t>
            </a:r>
            <a:r>
              <a:rPr lang="en-GB" altLang="zh-HK" sz="4000" b="1" dirty="0">
                <a:solidFill>
                  <a:srgbClr val="FF0000"/>
                </a:solidFill>
              </a:rPr>
              <a:t>sharing</a:t>
            </a:r>
            <a:r>
              <a:rPr lang="en-GB" altLang="zh-HK" sz="4000" dirty="0"/>
              <a:t>? </a:t>
            </a:r>
            <a:endParaRPr lang="zh-TW" altLang="zh-HK" sz="40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r>
              <a:rPr lang="en-GB" altLang="zh-HK" dirty="0"/>
              <a:t> </a:t>
            </a:r>
            <a:endParaRPr lang="zh-TW" altLang="zh-HK" dirty="0"/>
          </a:p>
          <a:p>
            <a:endParaRPr lang="en-US" altLang="zh-TW" sz="2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zh-HK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這</a:t>
            </a:r>
            <a:r>
              <a:rPr lang="zh-TW" altLang="zh-HK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才是最大的奇蹟，天國臨在現世的奇蹟！</a:t>
            </a:r>
          </a:p>
          <a:p>
            <a:pPr>
              <a:spcBef>
                <a:spcPts val="0"/>
              </a:spcBef>
            </a:pPr>
            <a:endParaRPr lang="en-GB" altLang="zh-HK" sz="2000" dirty="0" smtClean="0"/>
          </a:p>
          <a:p>
            <a:pPr>
              <a:spcBef>
                <a:spcPts val="0"/>
              </a:spcBef>
            </a:pPr>
            <a:r>
              <a:rPr lang="en-GB" altLang="zh-HK" sz="4800" dirty="0" smtClean="0"/>
              <a:t>This </a:t>
            </a:r>
            <a:r>
              <a:rPr lang="en-GB" altLang="zh-HK" sz="4800" dirty="0"/>
              <a:t>then is the </a:t>
            </a:r>
            <a:endParaRPr lang="en-GB" altLang="zh-HK" sz="4800" dirty="0" smtClean="0"/>
          </a:p>
          <a:p>
            <a:pPr>
              <a:spcBef>
                <a:spcPts val="0"/>
              </a:spcBef>
            </a:pPr>
            <a:r>
              <a:rPr lang="en-GB" altLang="zh-HK" sz="4800" dirty="0" smtClean="0"/>
              <a:t>greatest </a:t>
            </a:r>
            <a:r>
              <a:rPr lang="en-GB" altLang="zh-HK" sz="4800" dirty="0"/>
              <a:t>miracle. </a:t>
            </a:r>
            <a:endParaRPr lang="en-GB" altLang="zh-HK" sz="4800" dirty="0" smtClean="0"/>
          </a:p>
          <a:p>
            <a:pPr>
              <a:spcBef>
                <a:spcPts val="0"/>
              </a:spcBef>
            </a:pPr>
            <a:r>
              <a:rPr lang="en-GB" altLang="zh-HK" sz="4800" dirty="0" smtClean="0"/>
              <a:t>The </a:t>
            </a:r>
            <a:r>
              <a:rPr lang="en-GB" altLang="zh-HK" sz="4800" dirty="0"/>
              <a:t>miracle of the </a:t>
            </a:r>
            <a:endParaRPr lang="en-GB" altLang="zh-HK" sz="4800" dirty="0" smtClean="0"/>
          </a:p>
          <a:p>
            <a:pPr>
              <a:spcBef>
                <a:spcPts val="0"/>
              </a:spcBef>
            </a:pPr>
            <a:r>
              <a:rPr lang="en-GB" altLang="zh-HK" sz="4800" b="1" dirty="0" smtClean="0">
                <a:solidFill>
                  <a:srgbClr val="FF0000"/>
                </a:solidFill>
              </a:rPr>
              <a:t>Kingdom </a:t>
            </a:r>
            <a:r>
              <a:rPr lang="en-GB" altLang="zh-HK" sz="4800" b="1" dirty="0">
                <a:solidFill>
                  <a:srgbClr val="FF0000"/>
                </a:solidFill>
              </a:rPr>
              <a:t>of God </a:t>
            </a:r>
            <a:endParaRPr lang="en-GB" altLang="zh-HK" sz="48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zh-HK" sz="5400" b="1" dirty="0" smtClean="0">
                <a:solidFill>
                  <a:srgbClr val="C00000"/>
                </a:solidFill>
              </a:rPr>
              <a:t>on </a:t>
            </a:r>
            <a:r>
              <a:rPr lang="en-GB" altLang="zh-HK" sz="5400" b="1" dirty="0">
                <a:solidFill>
                  <a:srgbClr val="C00000"/>
                </a:solidFill>
              </a:rPr>
              <a:t>earth</a:t>
            </a:r>
            <a:r>
              <a:rPr lang="en-GB" altLang="zh-HK" sz="5400" dirty="0">
                <a:solidFill>
                  <a:srgbClr val="C00000"/>
                </a:solidFill>
              </a:rPr>
              <a:t>!</a:t>
            </a:r>
            <a:endParaRPr lang="zh-TW" altLang="zh-HK" sz="5400" dirty="0">
              <a:solidFill>
                <a:srgbClr val="C00000"/>
              </a:solidFill>
            </a:endParaRPr>
          </a:p>
          <a:p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329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0483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endParaRPr lang="en-US" altLang="zh-TW" sz="900" dirty="0" smtClean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540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復 活 的 基 督</a:t>
            </a:r>
            <a:r>
              <a:rPr lang="zh-TW" altLang="en-US" sz="440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endParaRPr lang="zh-TW" altLang="en-US" sz="4400" dirty="0" smtClean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</a:t>
            </a:r>
            <a:endParaRPr lang="en-US" altLang="zh-TW" sz="5400" spc="2000" dirty="0" smtClean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xmlns="" id="{E0DD97D6-4525-45DD-8677-F8417B892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3149" y="-27384"/>
            <a:ext cx="9144000" cy="6722849"/>
          </a:xfrm>
        </p:spPr>
        <p:txBody>
          <a:bodyPr/>
          <a:lstStyle/>
          <a:p>
            <a:pPr marL="0" indent="0" algn="just" eaLnBrk="1">
              <a:lnSpc>
                <a:spcPts val="1500"/>
              </a:lnSpc>
              <a:spcBef>
                <a:spcPts val="0"/>
              </a:spcBef>
              <a:buNone/>
            </a:pPr>
            <a:endParaRPr lang="en-US" altLang="zh-TW" sz="3600" dirty="0" smtClean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1200"/>
              </a:spcBef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恭讀聖保祿宗徒致格林多人後書　</a:t>
            </a:r>
            <a:r>
              <a:rPr lang="en-US" altLang="zh-TW" sz="3600" dirty="0" smtClean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5:14-17</a:t>
            </a:r>
          </a:p>
          <a:p>
            <a:pPr marL="0" indent="0" algn="just" eaLnBrk="1">
              <a:spcBef>
                <a:spcPts val="12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因為基督的愛，催迫著我們，故此，我們斷定：既然一個人替眾人死了，那麼眾人就都死了；他替眾人死，是為使活著的人，不再為自己生活，而是為替他們死而復活了的那位生活。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所以，我們從今以後，不再按人的看法，認識誰了；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xmlns="" id="{36EDFB34-BF3C-41C9-9C28-66F9F3A0C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C016F526-CC0F-4F65-8635-3C54EA7658E0}"/>
              </a:ext>
            </a:extLst>
          </p:cNvPr>
          <p:cNvSpPr txBox="1"/>
          <p:nvPr/>
        </p:nvSpPr>
        <p:spPr>
          <a:xfrm>
            <a:off x="7650162" y="594928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59320"/>
            <a:ext cx="9144000" cy="6310040"/>
          </a:xfrm>
        </p:spPr>
        <p:txBody>
          <a:bodyPr/>
          <a:lstStyle/>
          <a:p>
            <a:pPr marL="0" indent="0" algn="just" eaLnBrk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縱使我們曾按人的看法，認識過基督，但現在，不再這樣認識他了。所以，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誰如果在基督內，他就是一個新受造物，舊的已成過去，看，都成了新的。</a:t>
            </a:r>
            <a:endParaRPr lang="en-US" altLang="zh-TW" sz="4000" dirty="0" smtClean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上主的話。</a:t>
            </a: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      </a:t>
            </a:r>
          </a:p>
          <a:p>
            <a:pPr marL="0" indent="0" algn="just" eaLnBrk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眾</a:t>
            </a:r>
            <a:r>
              <a:rPr lang="en-US" altLang="zh-TW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感謝天主</a:t>
            </a:r>
            <a:endParaRPr lang="en-US" altLang="zh-TW" sz="2800" dirty="0" smtClean="0">
              <a:solidFill>
                <a:srgbClr val="00FF00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spcAft>
                <a:spcPts val="600"/>
              </a:spcAft>
              <a:buFontTx/>
              <a:buNone/>
            </a:pPr>
            <a:endParaRPr lang="en-US" altLang="zh-TW" sz="2800" dirty="0" smtClean="0">
              <a:solidFill>
                <a:srgbClr val="00FF00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/>
            </a:extLst>
          </p:cNvPr>
          <p:cNvSpPr txBox="1"/>
          <p:nvPr/>
        </p:nvSpPr>
        <p:spPr>
          <a:xfrm>
            <a:off x="7488238" y="5949280"/>
            <a:ext cx="1655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87734"/>
            <a:ext cx="9144000" cy="645363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恭讀聖馬爾谷福音　</a:t>
            </a:r>
            <a:r>
              <a:rPr lang="en-US" altLang="zh-TW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4:35-41</a:t>
            </a: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有一天傍晚，耶穌對門徒說：「我們渡海，到對岸去吧！」門徒於是離開群眾，載耶穌走了；與耶穌一起的，還有其他小船。</a:t>
            </a:r>
          </a:p>
          <a:p>
            <a:pPr marL="0" indent="0" algn="just" eaLnBrk="1">
              <a:spcBef>
                <a:spcPts val="12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忽然狂風大作，波浪打進船裡，以致船已積滿了水。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耶穌卻在船尾，依枕而睡。門徒叫醒耶穌，給他說：「師父！我們要死了，你不管嗎？」</a:t>
            </a:r>
          </a:p>
          <a:p>
            <a:pPr marL="0" indent="0" algn="just" eaLnBrk="1">
              <a:spcBef>
                <a:spcPts val="0"/>
              </a:spcBef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/>
          <p:cNvSpPr txBox="1">
            <a:spLocks noChangeArrowheads="1"/>
          </p:cNvSpPr>
          <p:nvPr/>
        </p:nvSpPr>
        <p:spPr bwMode="auto">
          <a:xfrm>
            <a:off x="7955979" y="6237288"/>
            <a:ext cx="1152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 dirty="0" smtClean="0">
                <a:solidFill>
                  <a:srgbClr val="FFFFFF"/>
                </a:solidFill>
              </a:rPr>
              <a:t>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88032"/>
            <a:ext cx="9144000" cy="6569968"/>
          </a:xfrm>
        </p:spPr>
        <p:txBody>
          <a:bodyPr/>
          <a:lstStyle/>
          <a:p>
            <a:pPr marL="0" indent="0" algn="just" eaLnBrk="1"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耶穌醒來，叱喝了風，並向海說：「不要作聲，平靜吧！」風就停止了，於是風平浪靜。</a:t>
            </a: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耶穌對門徒說：「你們為什麼這樣膽怯？你們怎麼還沒有信德呢？」</a:t>
            </a: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門徒非常驚懼，彼此說：「這人到底是誰？連風和海也聽從他。」</a:t>
            </a: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基督的福音。</a:t>
            </a:r>
            <a:r>
              <a:rPr lang="zh-TW" altLang="en-US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　</a:t>
            </a: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 </a:t>
            </a: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28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眾：基督，我們讚美你！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6804" name="文字方塊 3"/>
          <p:cNvSpPr txBox="1">
            <a:spLocks noChangeArrowheads="1"/>
          </p:cNvSpPr>
          <p:nvPr/>
        </p:nvSpPr>
        <p:spPr bwMode="auto">
          <a:xfrm>
            <a:off x="7991475" y="6237312"/>
            <a:ext cx="1152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 dirty="0" smtClean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solidFill>
                  <a:srgbClr val="FFFF00"/>
                </a:solidFill>
                <a:ea typeface="華康儷中黑" pitchFamily="49" charset="-120"/>
              </a:rPr>
              <a:t>常年期第十二主日</a:t>
            </a:r>
          </a:p>
          <a:p>
            <a:pPr algn="ctr" eaLnBrk="1" hangingPunct="1">
              <a:spcBef>
                <a:spcPts val="1800"/>
              </a:spcBef>
              <a:buFontTx/>
              <a:buNone/>
            </a:pP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2021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20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8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2400"/>
              </a:spcAft>
              <a:buFontTx/>
              <a:buNone/>
            </a:pPr>
            <a:r>
              <a:rPr lang="zh-TW" altLang="en-US" sz="6000" dirty="0" smtClean="0">
                <a:solidFill>
                  <a:srgbClr val="FFFF00"/>
                </a:solidFill>
                <a:ea typeface="華康粗黑體" pitchFamily="49" charset="-120"/>
              </a:rPr>
              <a:t>我們要死了</a:t>
            </a:r>
            <a:r>
              <a:rPr lang="en-US" altLang="zh-TW" sz="6000" dirty="0" smtClean="0">
                <a:solidFill>
                  <a:srgbClr val="FFFF00"/>
                </a:solidFill>
                <a:ea typeface="華康粗黑體" pitchFamily="49" charset="-120"/>
              </a:rPr>
              <a:t>,</a:t>
            </a:r>
            <a:r>
              <a:rPr lang="zh-TW" altLang="en-US" sz="6000" dirty="0" smtClean="0">
                <a:solidFill>
                  <a:srgbClr val="FFFF00"/>
                </a:solidFill>
                <a:ea typeface="華康粗黑體" pitchFamily="49" charset="-120"/>
              </a:rPr>
              <a:t>你不管嗎？</a:t>
            </a:r>
            <a:endParaRPr lang="en-US" altLang="zh-TW" sz="800" dirty="0" smtClean="0">
              <a:solidFill>
                <a:schemeClr val="bg1"/>
              </a:solidFill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algn="ctr" eaLnBrk="1" hangingPunct="1">
              <a:spcBef>
                <a:spcPts val="0"/>
              </a:spcBef>
              <a:spcAft>
                <a:spcPts val="3600"/>
              </a:spcAft>
              <a:buNone/>
            </a:pPr>
            <a:r>
              <a:rPr lang="en-US" altLang="zh-TW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約</a:t>
            </a:r>
            <a:r>
              <a:rPr lang="en-US" altLang="zh-TW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38:1,8-11;</a:t>
            </a:r>
            <a:r>
              <a:rPr lang="zh-TW" altLang="en-US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林後</a:t>
            </a:r>
            <a:r>
              <a:rPr lang="en-US" altLang="zh-HK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5:14-17;</a:t>
            </a:r>
            <a:r>
              <a:rPr lang="zh-TW" altLang="en-US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谷</a:t>
            </a:r>
            <a:r>
              <a:rPr lang="en-US" altLang="zh-HK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4:35-41</a:t>
            </a:r>
            <a:r>
              <a:rPr lang="en-US" altLang="zh-TW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)</a:t>
            </a:r>
            <a:endParaRPr lang="zh-TW" altLang="en-US" sz="60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marL="324000" algn="ctr" eaLnBrk="1" hangingPunct="1">
              <a:lnSpc>
                <a:spcPts val="5000"/>
              </a:lnSpc>
              <a:spcBef>
                <a:spcPct val="0"/>
              </a:spcBef>
              <a:spcAft>
                <a:spcPct val="25000"/>
              </a:spcAft>
              <a:buFontTx/>
              <a:buNone/>
              <a:defRPr/>
            </a:pPr>
            <a:r>
              <a:rPr lang="zh-TW" altLang="en-US" sz="4000" spc="3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聖言</a:t>
            </a:r>
            <a:r>
              <a:rPr lang="zh-TW" altLang="en-US" sz="4000" spc="30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指導</a:t>
            </a:r>
            <a:r>
              <a:rPr lang="zh-TW" altLang="en-US" sz="4000" spc="3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生活；生活</a:t>
            </a:r>
            <a:r>
              <a:rPr lang="zh-TW" altLang="en-US" sz="4000" spc="30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印證</a:t>
            </a:r>
            <a:r>
              <a:rPr lang="zh-TW" altLang="en-US" sz="4000" spc="3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聖言</a:t>
            </a:r>
            <a:endParaRPr lang="en-US" altLang="zh-TW" sz="4000" spc="300" dirty="0" smtClean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 marL="0" indent="0" algn="ctr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2800" dirty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講道</a:t>
            </a:r>
            <a:r>
              <a:rPr lang="zh-TW" altLang="en-US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解釋天主聖言</a:t>
            </a:r>
            <a:r>
              <a:rPr lang="en-US" altLang="zh-TW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指出它如何</a:t>
            </a:r>
            <a:r>
              <a:rPr lang="zh-TW" altLang="en-US" sz="2800" dirty="0" smtClean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指導我的生命</a:t>
            </a:r>
            <a:endParaRPr lang="en-US" altLang="zh-TW" sz="28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algn="ctr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證道</a:t>
            </a:r>
            <a:r>
              <a:rPr lang="zh-TW" altLang="en-US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是為天主作證</a:t>
            </a:r>
            <a:r>
              <a:rPr lang="en-US" altLang="zh-TW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證明天主的話是</a:t>
            </a:r>
            <a:r>
              <a:rPr lang="zh-TW" altLang="en-US" sz="2800" dirty="0" smtClean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可信的</a:t>
            </a:r>
            <a:r>
              <a:rPr lang="zh-TW" altLang="en-US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dirty="0" smtClean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可行的</a:t>
            </a:r>
            <a:endParaRPr lang="zh-TW" altLang="en-US" sz="2800" dirty="0">
              <a:solidFill>
                <a:srgbClr val="00FF00"/>
              </a:solidFill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279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525344"/>
          </a:xfrm>
          <a:solidFill>
            <a:schemeClr val="tx1"/>
          </a:solidFill>
        </p:spPr>
        <p:txBody>
          <a:bodyPr/>
          <a:lstStyle/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是我用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雲彩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作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海的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衣裳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用濃霧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作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海的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襁褓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是</a:t>
            </a:r>
            <a:r>
              <a:rPr lang="zh-TW" altLang="en-US" sz="40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我給海劃定了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界限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設立</a:t>
            </a:r>
            <a:r>
              <a:rPr lang="zh-TW" altLang="en-US" sz="40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了門和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閂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</a:p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誰如果在基督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內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就是一個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新受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造物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舊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的已成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過去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成了新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卻在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船尾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依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枕而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睡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門徒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叫醒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說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「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師父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!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我們</a:t>
            </a:r>
            <a:r>
              <a:rPr lang="zh-TW" altLang="en-US" sz="40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要死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了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</a:t>
            </a:r>
            <a:r>
              <a:rPr lang="zh-TW" altLang="en-US" sz="40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不管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嗎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」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醒來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叱喝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了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風</a:t>
            </a:r>
            <a:r>
              <a:rPr lang="en-US" altLang="zh-TW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並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向海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說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不要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作聲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平靜吧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!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」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於是風平浪靜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8640"/>
            <a:ext cx="9144000" cy="6669360"/>
          </a:xfrm>
          <a:solidFill>
            <a:schemeClr val="tx1"/>
          </a:solidFill>
        </p:spPr>
        <p:txBody>
          <a:bodyPr/>
          <a:lstStyle/>
          <a:p>
            <a:pPr marL="360000" indent="-457200" algn="just" eaLnBrk="1">
              <a:spcBef>
                <a:spcPts val="1800"/>
              </a:spcBef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是我用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雲彩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作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海的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衣裳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用濃霧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作</a:t>
            </a:r>
            <a:r>
              <a:rPr lang="zh-TW" altLang="en-US" sz="4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海的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襁褓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是</a:t>
            </a:r>
            <a:r>
              <a:rPr lang="zh-TW" altLang="en-US" sz="40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我給海劃定了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界限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設立</a:t>
            </a:r>
            <a:r>
              <a:rPr lang="zh-TW" altLang="en-US" sz="40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了門和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閂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天主是</a:t>
            </a:r>
            <a:r>
              <a:rPr lang="zh-TW" altLang="en-US" sz="400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全能</a:t>
            </a: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的</a:t>
            </a:r>
            <a:r>
              <a:rPr lang="en-US" altLang="zh-TW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能解決一切</a:t>
            </a: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問題</a:t>
            </a:r>
            <a:r>
              <a:rPr lang="en-US" altLang="zh-TW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;</a:t>
            </a: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他又是</a:t>
            </a:r>
            <a:r>
              <a:rPr lang="zh-TW" altLang="en-US" sz="400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全善</a:t>
            </a: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的</a:t>
            </a:r>
            <a:r>
              <a:rPr lang="en-US" altLang="zh-TW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願意解決一切問題</a:t>
            </a:r>
            <a:r>
              <a:rPr lang="en-US" altLang="zh-TW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.</a:t>
            </a:r>
            <a:r>
              <a:rPr lang="zh-TW" altLang="en-US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但</a:t>
            </a:r>
            <a:r>
              <a:rPr lang="en-US" altLang="zh-TW" sz="400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………</a:t>
            </a:r>
            <a:endParaRPr lang="en-US" altLang="zh-CN" sz="4000" dirty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 marL="0" indent="0">
              <a:lnSpc>
                <a:spcPts val="4900"/>
              </a:lnSpc>
              <a:buNone/>
            </a:pPr>
            <a:r>
              <a:rPr lang="zh-CN" altLang="en-US" sz="4300" spc="-300" dirty="0" smtClean="0">
                <a:solidFill>
                  <a:srgbClr val="00FF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老天爺</a:t>
            </a:r>
            <a:r>
              <a:rPr lang="en-US" altLang="zh-CN" sz="4300" spc="-300" dirty="0" smtClean="0">
                <a:solidFill>
                  <a:srgbClr val="00FF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CN" altLang="en-US" sz="4300" spc="-300" dirty="0" smtClean="0">
                <a:solidFill>
                  <a:srgbClr val="00FF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你年紀大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;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耳又聾來眼又花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你看不見人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聽不見話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殺人放火的享</a:t>
            </a:r>
            <a:r>
              <a:rPr lang="zh-TW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盡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榮華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吃</a:t>
            </a:r>
            <a:r>
              <a:rPr lang="zh-TW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素唸經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的活活餓</a:t>
            </a:r>
            <a:r>
              <a:rPr lang="zh-TW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殺</a:t>
            </a:r>
            <a:r>
              <a:rPr lang="en-US" altLang="zh-TW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老天爺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你不會做天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CN" altLang="en-US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你塌了吧</a:t>
            </a:r>
            <a:r>
              <a:rPr lang="en-US" altLang="zh-CN" sz="4300" spc="-300" dirty="0" smtClean="0">
                <a:solidFill>
                  <a:schemeClr val="bg1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!</a:t>
            </a:r>
            <a:r>
              <a:rPr lang="zh-CN" altLang="en-US" sz="430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你不會做天</a:t>
            </a:r>
            <a:r>
              <a:rPr lang="en-US" altLang="zh-CN" sz="430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,</a:t>
            </a:r>
            <a:r>
              <a:rPr lang="zh-CN" altLang="en-US" sz="430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你</a:t>
            </a:r>
            <a:r>
              <a:rPr lang="zh-CN" altLang="en-US" sz="4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塌了</a:t>
            </a:r>
            <a:r>
              <a:rPr lang="zh-CN" altLang="en-US" sz="430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吧</a:t>
            </a:r>
            <a:r>
              <a:rPr lang="en-US" altLang="zh-CN" sz="430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!</a:t>
            </a:r>
            <a:endParaRPr lang="en-US" altLang="zh-CN" sz="4300" dirty="0">
              <a:solidFill>
                <a:srgbClr val="00FF00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99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10280</TotalTime>
  <Words>1720</Words>
  <Application>Microsoft Office PowerPoint</Application>
  <PresentationFormat>如螢幕大小 (4:3)</PresentationFormat>
  <Paragraphs>201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預設簡報設計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  <vt:lpstr>投影片 27</vt:lpstr>
      <vt:lpstr>投影片 28</vt:lpstr>
    </vt:vector>
  </TitlesOfParts>
  <Company>Cirs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Jeanne</cp:lastModifiedBy>
  <cp:revision>792</cp:revision>
  <dcterms:created xsi:type="dcterms:W3CDTF">2006-09-26T01:05:23Z</dcterms:created>
  <dcterms:modified xsi:type="dcterms:W3CDTF">2021-06-15T03:45:58Z</dcterms:modified>
</cp:coreProperties>
</file>