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60" r:id="rId3"/>
    <p:sldMasterId id="2147490044" r:id="rId4"/>
  </p:sldMasterIdLst>
  <p:notesMasterIdLst>
    <p:notesMasterId r:id="rId28"/>
  </p:notesMasterIdLst>
  <p:handoutMasterIdLst>
    <p:handoutMasterId r:id="rId29"/>
  </p:handoutMasterIdLst>
  <p:sldIdLst>
    <p:sldId id="2143" r:id="rId5"/>
    <p:sldId id="1610" r:id="rId6"/>
    <p:sldId id="2110" r:id="rId7"/>
    <p:sldId id="1370" r:id="rId8"/>
    <p:sldId id="2112" r:id="rId9"/>
    <p:sldId id="1612" r:id="rId10"/>
    <p:sldId id="2113" r:id="rId11"/>
    <p:sldId id="2145" r:id="rId12"/>
    <p:sldId id="2096" r:id="rId13"/>
    <p:sldId id="2130" r:id="rId14"/>
    <p:sldId id="2131" r:id="rId15"/>
    <p:sldId id="2132" r:id="rId16"/>
    <p:sldId id="1020" r:id="rId17"/>
    <p:sldId id="2134" r:id="rId18"/>
    <p:sldId id="2135" r:id="rId19"/>
    <p:sldId id="2136" r:id="rId20"/>
    <p:sldId id="2137" r:id="rId21"/>
    <p:sldId id="2138" r:id="rId22"/>
    <p:sldId id="2139" r:id="rId23"/>
    <p:sldId id="2140" r:id="rId24"/>
    <p:sldId id="2141" r:id="rId25"/>
    <p:sldId id="257" r:id="rId26"/>
    <p:sldId id="1892" r:id="rId27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00"/>
    <a:srgbClr val="FFFFFF"/>
    <a:srgbClr val="FF99FF"/>
    <a:srgbClr val="660066"/>
    <a:srgbClr val="9900CC"/>
    <a:srgbClr val="00CC00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427" autoAdjust="0"/>
    <p:restoredTop sz="93315" autoAdjust="0"/>
  </p:normalViewPr>
  <p:slideViewPr>
    <p:cSldViewPr>
      <p:cViewPr varScale="1">
        <p:scale>
          <a:sx n="59" d="100"/>
          <a:sy n="59" d="100"/>
        </p:scale>
        <p:origin x="113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592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41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52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221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05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450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805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412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473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65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53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B8E77B-CBCF-4A3E-9E16-BA7D39110A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0851FA-5C76-4BD2-99B7-EE3960BD4D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4E144B-20EA-42AC-98BF-72448E724B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C18BF-3DA1-4568-A978-87796E3716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17035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3E7A05-18AD-43FC-80CD-4CC3B70CE6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D7284C-F382-4894-BDFD-C68A9D6DB7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430064-3007-49EB-9D16-61B7415FF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9A3F2A-DD19-44BB-BB79-D8DC36ABF9E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80253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CBAF07-E705-4308-8145-FC14D8AF02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C47A6D-0714-4E8E-9A64-48755E4EAB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ACA4BA-1226-42CD-AF79-998726F5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0AE8-4138-4224-ABCD-8C55B87C35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21845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209745-67E7-4E57-81BA-33FAE6A388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A1E680-5075-4795-B8E0-7C9C4C050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11BEF9-D1D6-4ECD-BA40-1C5E2E4289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061DB-F818-4E0F-AE12-3D80F1B9450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614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90CC48-E1D1-41E5-B69D-E27BF65A22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D6E98E5-61C3-4792-A1D0-5BA98B967B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695F06A-989A-4868-97E1-285F134650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818F01-9991-4D81-9ECE-20522D79C47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15159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0F3D1D3-D0C7-46A7-879C-70202F532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DF6CA9C-AC0D-4929-A00A-2639F91D7B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D531BD-4481-4C51-8D1B-8E1372F0FF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C8D6D-98CE-4D93-8EC1-44313B9A1F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958588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569EACF-268D-430D-BC49-0FF274FCA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73FEC9-7CA8-467A-93C7-C45BA9BA7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64CA8B5-EFF5-4779-883B-B5D84414E1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FBA6DE-7903-43EE-B073-BD84CA5ACA1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46459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B865C2-5BD1-4BDB-88A9-0DB672BBC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7CED56-3479-40B6-AF88-75748C5F72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5AB6B6-20DD-417F-BD16-06DBA2BF1B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1DBDB-7B87-4E29-9DC2-33504E792A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99018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D66E3-47A0-4439-AB57-EA32193FF2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623D77-DA84-4F26-AAB6-B2E848825E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6BEEAC-1AC0-4888-A415-B71DE5170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5AB552-E1AF-46D7-BD76-E4C38FDCB7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6424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E06F2D-FEC3-4EFD-BE9C-6216C7D742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B23B78-6FFC-4B62-A373-1A363ABA66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A42F1B-68FA-4F18-879E-3AAA15E4B0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8546D9-2049-4BF5-ABA8-B18AA0D71E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33736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CBD2F-7D79-4522-83F1-3095AEE18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96FCDF-3386-4CC6-A1B9-5C85A24CC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482216-D829-46C2-BEC4-8EFE0CEA5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D99C1F-3313-41F1-9DD9-1300373C6A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51225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6F1783-6DC7-41B7-A6DF-744C25644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B61694-D57F-4928-9021-84F0E63DA6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7663D5-94C5-40BF-AFC1-1334591B3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F8951-607C-4D38-BBE9-3EFB8E7BE0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0209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2026/6/4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0EB27F-B45E-47DA-A4E7-3B65AA4796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0B80982-E68E-4CBC-9DD4-FE97AE241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25F1D8-DA03-4D4A-9979-A3AC3C903B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2FD5813-4ED3-4B05-AF6B-466C6DE0CE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02452A0-1FA8-404C-9E58-ACB5B61231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5C4E485-E38C-4EC3-ACC4-C378F295A3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4906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0045" r:id="rId1"/>
    <p:sldLayoutId id="2147490046" r:id="rId2"/>
    <p:sldLayoutId id="2147490047" r:id="rId3"/>
    <p:sldLayoutId id="2147490048" r:id="rId4"/>
    <p:sldLayoutId id="2147490049" r:id="rId5"/>
    <p:sldLayoutId id="2147490050" r:id="rId6"/>
    <p:sldLayoutId id="2147490051" r:id="rId7"/>
    <p:sldLayoutId id="2147490052" r:id="rId8"/>
    <p:sldLayoutId id="2147490053" r:id="rId9"/>
    <p:sldLayoutId id="2147490054" r:id="rId10"/>
    <p:sldLayoutId id="2147490055" r:id="rId11"/>
    <p:sldLayoutId id="21474900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430665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常年期十二主日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粗黑體" panose="020B0709000000000000" pitchFamily="49" charset="-120"/>
              </a:rPr>
              <a:t>人前承認「基督」</a:t>
            </a:r>
            <a:endParaRPr lang="en-US" altLang="zh-TW" sz="80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人前承認「我」</a:t>
            </a: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 </a:t>
            </a:r>
            <a:endParaRPr lang="en-US" altLang="zh-TW" sz="54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1968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14" y="268241"/>
            <a:ext cx="9144000" cy="6329111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你們應歌頌上主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讚揚上主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因為他從惡人手中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救出了窮苦人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的性命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天主是照顧弱小者的天主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他自己甚至和弱小者站在同一的陣綫：你對我最小的兄弟做的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就是對我做的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algn="ctr" eaLnBrk="1" hangingPunct="1">
              <a:spcBef>
                <a:spcPct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天主站在哪一方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  <a:p>
            <a:pPr eaLnBrk="1" hangingPunct="1">
              <a:spcBef>
                <a:spcPct val="0"/>
              </a:spcBef>
              <a:spcAft>
                <a:spcPts val="0"/>
              </a:spcAft>
              <a:buNone/>
            </a:pP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Democracy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meritocracy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</a:t>
            </a:r>
            <a:r>
              <a:rPr lang="en-US" altLang="zh-TW" sz="4000" dirty="0">
                <a:solidFill>
                  <a:srgbClr val="FF99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kleptocracy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全民</a:t>
            </a:r>
            <a:r>
              <a:rPr lang="en-US" altLang="zh-TW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永久作主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賢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能作主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</a:t>
            </a:r>
            <a:r>
              <a:rPr lang="zh-TW" altLang="en-US" sz="2800" dirty="0">
                <a:solidFill>
                  <a:srgbClr val="FF99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暴力主 </a:t>
            </a:r>
            <a:r>
              <a:rPr lang="zh-TW" altLang="en-US" sz="2800" i="1" dirty="0">
                <a:solidFill>
                  <a:srgbClr val="FF99FF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輪流貪腐</a:t>
            </a:r>
            <a:endParaRPr lang="en-US" altLang="zh-TW" sz="2800" i="1" dirty="0">
              <a:solidFill>
                <a:srgbClr val="FF99FF"/>
              </a:solidFill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400" dirty="0">
                <a:solidFill>
                  <a:srgbClr val="C00000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民主選舉</a:t>
            </a:r>
            <a:r>
              <a:rPr lang="zh-TW" altLang="en-US" dirty="0">
                <a:solidFill>
                  <a:srgbClr val="0000FF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異變為</a:t>
            </a:r>
            <a:r>
              <a:rPr lang="zh-TW" altLang="en-US" sz="4400" dirty="0">
                <a:solidFill>
                  <a:srgbClr val="C00000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咀巴民主</a:t>
            </a:r>
            <a:r>
              <a:rPr lang="en-US" altLang="zh-TW" sz="4400" dirty="0">
                <a:solidFill>
                  <a:srgbClr val="0000FF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=</a:t>
            </a:r>
            <a:r>
              <a:rPr lang="zh-TW" altLang="en-US" sz="4400" dirty="0">
                <a:solidFill>
                  <a:srgbClr val="FF0000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真民主</a:t>
            </a:r>
            <a:r>
              <a:rPr lang="en-US" altLang="zh-TW" sz="4400" dirty="0">
                <a:solidFill>
                  <a:srgbClr val="FF0000"/>
                </a:solidFill>
                <a:highlight>
                  <a:srgbClr val="FFFFFF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769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14" y="196233"/>
            <a:ext cx="9144000" cy="6329111"/>
          </a:xfrm>
        </p:spPr>
        <p:txBody>
          <a:bodyPr/>
          <a:lstStyle/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就如罪惡藉著一人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進入了世界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死亡藉著罪惡</a:t>
            </a:r>
            <a:r>
              <a:rPr lang="en-US" altLang="zh-TW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也進入了世界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但恩寵決不是過犯所能相比的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天主的恩寵</a:t>
            </a:r>
            <a:r>
              <a:rPr lang="en-US" altLang="zh-TW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更要豐富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地洋溢到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大眾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身上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一人闖禍</a:t>
            </a:r>
            <a:r>
              <a:rPr lang="en-US" altLang="zh-TW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一人救贖</a:t>
            </a:r>
            <a:r>
              <a:rPr lang="en-US" altLang="zh-TW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; </a:t>
            </a:r>
            <a:r>
              <a:rPr lang="zh-TW" altLang="en-US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一念興</a:t>
            </a:r>
            <a:r>
              <a:rPr lang="en-US" altLang="zh-TW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一念亡</a:t>
            </a:r>
            <a:br>
              <a:rPr lang="en-US" altLang="zh-TW" sz="4000" dirty="0">
                <a:solidFill>
                  <a:srgbClr val="FF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我們要永遠站在耶穌的那方</a:t>
            </a:r>
            <a:endParaRPr lang="en-US" altLang="zh-TW" sz="4000" dirty="0">
              <a:solidFill>
                <a:schemeClr val="bg1"/>
              </a:solidFill>
              <a:latin typeface="Californian FB" panose="0207040306080B030204" pitchFamily="18" charset="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求天主施恩</a:t>
            </a:r>
            <a:r>
              <a:rPr lang="en-US" altLang="zh-TW" sz="4000" dirty="0">
                <a:solidFill>
                  <a:schemeClr val="bg1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不如</a:t>
            </a:r>
            <a:r>
              <a:rPr lang="zh-TW" altLang="en-US" sz="4000" dirty="0">
                <a:solidFill>
                  <a:schemeClr val="bg1"/>
                </a:solidFill>
                <a:latin typeface="Californian FB" panose="0207040306080B030204" pitchFamily="18" charset="0"/>
                <a:ea typeface="華康儷中黑" panose="020B0509000000000000" pitchFamily="49" charset="-120"/>
                <a:cs typeface="華康中黑體" panose="020B0509000000000000" pitchFamily="49" charset="-120"/>
              </a:rPr>
              <a:t>求天主讓我成為恩寵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    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求天主給我信仰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不如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求天主讓我有能力擁抱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信望愛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425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14" y="196233"/>
            <a:ext cx="9144000" cy="6329111"/>
          </a:xfrm>
        </p:spPr>
        <p:txBody>
          <a:bodyPr/>
          <a:lstStyle/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就是你們的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頭髮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天父也都一一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數過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b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凡在人面前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承認我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的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我在我天上的父面前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也必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承認他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數頭髮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天主恩寵無微不至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無以復加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和基督一起互相承認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一起走向成全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anose="020B0709000000000000" pitchFamily="49" charset="-120"/>
                <a:sym typeface="Wingdings" panose="05000000000000000000" pitchFamily="2" charset="2"/>
              </a:rPr>
              <a:t>承認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anose="020B0709000000000000" pitchFamily="49" charset="-120"/>
                <a:sym typeface="Wingdings" panose="05000000000000000000" pitchFamily="2" charset="2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認同基督</a:t>
            </a:r>
            <a:r>
              <a:rPr lang="en-US" altLang="zh-TW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學習基督</a:t>
            </a:r>
            <a:r>
              <a:rPr lang="en-US" altLang="zh-TW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成為基督</a:t>
            </a: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  <a:sym typeface="Wingdings" panose="05000000000000000000" pitchFamily="2" charset="2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zh-TW" sz="4000" dirty="0">
                <a:solidFill>
                  <a:schemeClr val="bg1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         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相信福音</a:t>
            </a:r>
            <a:r>
              <a:rPr lang="en-US" altLang="zh-TW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生活福音</a:t>
            </a:r>
            <a:r>
              <a:rPr lang="en-US" altLang="zh-TW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成為福音</a:t>
            </a: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  <a:sym typeface="Wingdings" panose="05000000000000000000" pitchFamily="2" charset="2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rgbClr val="00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         </a:t>
            </a:r>
            <a:r>
              <a:rPr lang="zh-TW" altLang="en-US" sz="4800" dirty="0">
                <a:solidFill>
                  <a:srgbClr val="FFFF00"/>
                </a:solidFill>
                <a:ea typeface="華康粗黑體" panose="020B0709000000000000" pitchFamily="49" charset="-120"/>
                <a:sym typeface="Wingdings" panose="05000000000000000000" pitchFamily="2" charset="2"/>
              </a:rPr>
              <a:t>讓人在我們身上看到基督</a:t>
            </a:r>
            <a:endParaRPr lang="zh-TW" altLang="en-US" sz="48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381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5C9025B8-094D-44BA-B30E-D9B7AF554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925" y="50800"/>
            <a:ext cx="9069388" cy="6745288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defRPr/>
            </a:pP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伯夷</a:t>
            </a:r>
            <a:r>
              <a:rPr lang="en-US" altLang="zh-TW" sz="24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——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目不視惡色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耳不聽惡聲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.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(</a:t>
            </a:r>
            <a:r>
              <a:rPr lang="zh-TW" altLang="en-US" sz="3600" spc="-30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慎言行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;</a:t>
            </a:r>
            <a:r>
              <a:rPr lang="zh-TW" altLang="en-US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我修院</a:t>
            </a:r>
            <a:r>
              <a:rPr lang="en-US" altLang="zh-TW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defRPr/>
            </a:pP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伊尹</a:t>
            </a:r>
            <a:r>
              <a:rPr lang="en-US" altLang="zh-TW" sz="24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——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治亦進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亂亦進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曰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: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「天之生斯民也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使先知覺後知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使先覺覺後覺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;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予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天民之先覺者也」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.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(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滿滿的使命感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它也能產生力量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defRPr/>
            </a:pP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柳下惠</a:t>
            </a:r>
            <a:r>
              <a:rPr lang="en-US" altLang="zh-TW" sz="24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——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爾為爾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我為我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;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雖袒裼裸裎於我側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爾焉能污我哉</a:t>
            </a:r>
            <a:r>
              <a:rPr lang="en-US" altLang="zh-TW" sz="3600" spc="-150" dirty="0">
                <a:solidFill>
                  <a:schemeClr val="bg1"/>
                </a:solidFill>
                <a:ea typeface="華康正顏楷體W5" panose="03000509000000000000" pitchFamily="65" charset="-120"/>
              </a:rPr>
              <a:t>?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(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根深不怕風動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/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樹正無愁影斜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  <a:defRPr/>
            </a:pP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孔子</a:t>
            </a:r>
            <a:r>
              <a:rPr lang="en-US" altLang="zh-TW" sz="24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——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可以速而速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可以久而久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可以處而處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可以仕而仕</a:t>
            </a:r>
            <a:r>
              <a:rPr lang="en-US" altLang="zh-TW" sz="3600" spc="-150" dirty="0">
                <a:solidFill>
                  <a:srgbClr val="FFFF00"/>
                </a:solidFill>
                <a:ea typeface="華康正顏楷體W5" panose="03000509000000000000" pitchFamily="65" charset="-120"/>
              </a:rPr>
              <a:t>.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(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中庸之道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恰到好處</a:t>
            </a:r>
            <a:r>
              <a:rPr lang="en-US" altLang="zh-TW" sz="3600" spc="-150" dirty="0">
                <a:solidFill>
                  <a:srgbClr val="00FF00"/>
                </a:solidFill>
                <a:ea typeface="華康正顏楷體W5" panose="03000509000000000000" pitchFamily="65" charset="-12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  <a:defRPr/>
            </a:pP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孟子曰</a:t>
            </a:r>
            <a:r>
              <a:rPr lang="en-US" altLang="zh-TW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「</a:t>
            </a: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伯夷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聖之清者也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伊尹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聖之任者也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;</a:t>
            </a:r>
            <a:b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</a:b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柳下惠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聖之和者也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;</a:t>
            </a:r>
            <a:r>
              <a:rPr lang="zh-TW" altLang="en-US" sz="3600" spc="-150" dirty="0">
                <a:solidFill>
                  <a:schemeClr val="bg1"/>
                </a:solidFill>
                <a:ea typeface="華康儷中黑" panose="020B0509000000000000" pitchFamily="49" charset="-120"/>
              </a:rPr>
              <a:t>孔子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聖之時者也</a:t>
            </a:r>
            <a:r>
              <a:rPr lang="en-US" altLang="zh-TW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.</a:t>
            </a:r>
            <a:r>
              <a:rPr lang="zh-TW" altLang="en-US" sz="36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」</a:t>
            </a:r>
            <a:endParaRPr lang="en-US" altLang="zh-TW" sz="3600" spc="-150" dirty="0">
              <a:solidFill>
                <a:srgbClr val="00FF00"/>
              </a:solidFill>
              <a:ea typeface="華康儷中黑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1800"/>
              </a:spcAft>
              <a:defRPr/>
            </a:pPr>
            <a:r>
              <a:rPr lang="zh-TW" altLang="en-US" sz="28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徐曰</a:t>
            </a:r>
            <a:r>
              <a:rPr lang="en-US" altLang="zh-TW" sz="2800" spc="-150" dirty="0">
                <a:solidFill>
                  <a:srgbClr val="00FF00"/>
                </a:solidFill>
                <a:ea typeface="華康儷中黑" panose="020B0509000000000000" pitchFamily="49" charset="-120"/>
              </a:rPr>
              <a:t>: </a:t>
            </a:r>
            <a:r>
              <a:rPr lang="zh-TW" altLang="en-US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耶穌</a:t>
            </a:r>
            <a:r>
              <a:rPr lang="en-US" altLang="zh-TW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聖之大成者也</a:t>
            </a:r>
            <a:r>
              <a:rPr lang="en-US" altLang="zh-TW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; </a:t>
            </a:r>
            <a:r>
              <a:rPr lang="zh-TW" altLang="en-US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門徒</a:t>
            </a:r>
            <a:r>
              <a:rPr lang="en-US" altLang="zh-TW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,</a:t>
            </a:r>
            <a:r>
              <a:rPr lang="zh-TW" altLang="en-US" sz="3600" spc="-15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聖之似耶穌者也</a:t>
            </a:r>
            <a:endParaRPr lang="en-US" altLang="zh-TW" sz="3600" spc="-150" dirty="0">
              <a:solidFill>
                <a:srgbClr val="FF0000"/>
              </a:solidFill>
              <a:highlight>
                <a:srgbClr val="FFFF00"/>
              </a:highlight>
              <a:ea typeface="華康儷中黑" panose="020B05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粗黑體(P)" panose="020B0700000000000000" pitchFamily="34" charset="-120"/>
              </a:rPr>
              <a:t>承認基督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  <a:r>
              <a:rPr lang="zh-TW" altLang="en-US" sz="4000" dirty="0">
                <a:ea typeface="華康粗黑體(P)" panose="020B0700000000000000" pitchFamily="34" charset="-120"/>
              </a:rPr>
              <a:t>承認一個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什麼樣的基督</a:t>
            </a:r>
            <a:r>
              <a:rPr lang="en-US" altLang="zh-TW" sz="4000" dirty="0">
                <a:ea typeface="華康粗黑體(P)" panose="020B0700000000000000" pitchFamily="34" charset="-120"/>
              </a:rPr>
              <a:t>?</a:t>
            </a:r>
            <a:r>
              <a:rPr lang="zh-TW" altLang="en-US" sz="4000" dirty="0">
                <a:ea typeface="華康粗黑體(P)" panose="020B0700000000000000" pitchFamily="34" charset="-120"/>
              </a:rPr>
              <a:t>承認基督是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真天主</a:t>
            </a:r>
            <a:r>
              <a:rPr lang="zh-TW" altLang="en-US" sz="4000" dirty="0">
                <a:ea typeface="華康粗黑體(P)" panose="020B0700000000000000" pitchFamily="34" charset="-120"/>
              </a:rPr>
              <a:t>又是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真人</a:t>
            </a:r>
            <a:r>
              <a:rPr lang="en-US" altLang="zh-TW" sz="4000" dirty="0">
                <a:ea typeface="華康粗黑體(P)" panose="020B0700000000000000" pitchFamily="34" charset="-120"/>
              </a:rPr>
              <a:t>?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一個百分百的人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一個完人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一個莊子心目中的至人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頂級的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「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至人無夢</a:t>
            </a:r>
            <a:r>
              <a:rPr lang="zh-TW" altLang="en-US" sz="4000" dirty="0">
                <a:ea typeface="華康粗黑體(P)" panose="020B0700000000000000" pitchFamily="34" charset="-120"/>
              </a:rPr>
              <a:t>」的人</a:t>
            </a:r>
            <a:r>
              <a:rPr lang="en-US" altLang="zh-TW" sz="4000" dirty="0">
                <a:ea typeface="華康粗黑體(P)" panose="020B0700000000000000" pitchFamily="34" charset="-120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Acknowledging Christ. What kind of Christ?</a:t>
            </a:r>
            <a:endParaRPr lang="zh-TW" altLang="zh-TW" sz="4000" kern="100" dirty="0">
              <a:effectLst/>
              <a:ea typeface="華康粗黑體(P)" panose="020B0700000000000000" pitchFamily="34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Do we acknowledge Christ as </a:t>
            </a:r>
            <a:r>
              <a:rPr lang="en-US" altLang="zh-TW" sz="4000" i="1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true God</a:t>
            </a:r>
            <a:r>
              <a:rPr lang="en-US" altLang="zh-TW" sz="4000" i="1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 and </a:t>
            </a:r>
            <a:r>
              <a:rPr lang="en-US" altLang="zh-TW" sz="4000" i="1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true man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? A hundred percent human, yet at the highest stratum—the ultimate </a:t>
            </a:r>
            <a:r>
              <a:rPr lang="en-US" altLang="zh-TW" sz="4000" i="1" kern="0" dirty="0" err="1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zhiren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 (a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paragon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) envisioned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by Zhuangzi, the one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“</a:t>
            </a:r>
            <a:r>
              <a:rPr lang="en-US" altLang="zh-TW" sz="4000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whose sleep is without dreams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”?</a:t>
            </a:r>
            <a:endParaRPr lang="en-US" altLang="zh-TW" sz="40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6939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粗黑體(P)" panose="020B0700000000000000" pitchFamily="34" charset="-120"/>
              </a:rPr>
              <a:t>或者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基督是一位把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古往今來所有人的</a:t>
            </a:r>
            <a:b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</a:b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優點</a:t>
            </a:r>
            <a:r>
              <a:rPr lang="zh-TW" altLang="en-US" sz="4000" dirty="0">
                <a:ea typeface="華康粗黑體(P)" panose="020B0700000000000000" pitchFamily="34" charset="-120"/>
              </a:rPr>
              <a:t>都匯集在自己身上的「人」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br>
              <a:rPr lang="en-US" altLang="zh-TW" sz="4000" dirty="0">
                <a:ea typeface="華康粗黑體(P)" panose="020B0700000000000000" pitchFamily="34" charset="-120"/>
              </a:rPr>
            </a:br>
            <a:r>
              <a:rPr lang="zh-TW" altLang="en-US" sz="4000" dirty="0">
                <a:ea typeface="華康粗黑體(P)" panose="020B0700000000000000" pitchFamily="34" charset="-120"/>
              </a:rPr>
              <a:t>至少包括孟子心目中四大賢人的優點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粗黑體(P)" panose="020B0700000000000000" pitchFamily="34" charset="-120"/>
              </a:rPr>
              <a:t>伯夷</a:t>
            </a:r>
            <a:r>
              <a:rPr lang="en-US" altLang="zh-TW" sz="4000" dirty="0">
                <a:ea typeface="華康粗黑體(P)" panose="020B0700000000000000" pitchFamily="34" charset="-120"/>
              </a:rPr>
              <a:t>, </a:t>
            </a:r>
            <a:r>
              <a:rPr lang="zh-TW" altLang="en-US" sz="4000" dirty="0">
                <a:ea typeface="華康粗黑體(P)" panose="020B0700000000000000" pitchFamily="34" charset="-120"/>
              </a:rPr>
              <a:t>伊尹</a:t>
            </a:r>
            <a:r>
              <a:rPr lang="en-US" altLang="zh-TW" sz="4000" dirty="0">
                <a:ea typeface="華康粗黑體(P)" panose="020B0700000000000000" pitchFamily="34" charset="-120"/>
              </a:rPr>
              <a:t>, </a:t>
            </a:r>
            <a:r>
              <a:rPr lang="zh-TW" altLang="en-US" sz="4000" dirty="0">
                <a:ea typeface="華康粗黑體(P)" panose="020B0700000000000000" pitchFamily="34" charset="-120"/>
              </a:rPr>
              <a:t>柳下惠</a:t>
            </a:r>
            <a:r>
              <a:rPr lang="en-US" altLang="zh-TW" sz="4000" dirty="0">
                <a:ea typeface="華康粗黑體(P)" panose="020B0700000000000000" pitchFamily="34" charset="-120"/>
              </a:rPr>
              <a:t>, </a:t>
            </a:r>
            <a:r>
              <a:rPr lang="zh-TW" altLang="en-US" sz="4000" dirty="0">
                <a:ea typeface="華康粗黑體(P)" panose="020B0700000000000000" pitchFamily="34" charset="-120"/>
              </a:rPr>
              <a:t>孔子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Or do we acknowledge Him as the one who gathers within Himself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all the virtues of all people, from ancient times to the present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—including the four great sages held in highest esteem by Mencius: </a:t>
            </a:r>
            <a:b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Bo Yi, Yi Yin, Liu Xia Hui, and Confucius?</a:t>
            </a:r>
            <a:endParaRPr lang="zh-TW" altLang="en-US" sz="4000" dirty="0">
              <a:ea typeface="華康粗黑體(P)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627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lnSpc>
                <a:spcPts val="64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altLang="zh-TW" sz="4800" dirty="0">
                <a:ea typeface="華康儷中黑" panose="020B0509000000000000" pitchFamily="49" charset="-120"/>
              </a:rPr>
              <a:t>1.</a:t>
            </a:r>
            <a:r>
              <a:rPr lang="zh-TW" altLang="en-US" sz="4800" dirty="0">
                <a:ea typeface="華康儷中黑" panose="020B0509000000000000" pitchFamily="49" charset="-120"/>
              </a:rPr>
              <a:t>像</a:t>
            </a:r>
            <a:r>
              <a:rPr lang="zh-TW" altLang="en-US" sz="4800" dirty="0">
                <a:solidFill>
                  <a:srgbClr val="0000FF"/>
                </a:solidFill>
                <a:ea typeface="華康儷中黑" panose="020B0509000000000000" pitchFamily="49" charset="-120"/>
              </a:rPr>
              <a:t>伯夷</a:t>
            </a:r>
            <a:r>
              <a:rPr lang="en-US" altLang="zh-TW" sz="4800" dirty="0">
                <a:ea typeface="華康儷中黑" panose="020B0509000000000000" pitchFamily="49" charset="-120"/>
              </a:rPr>
              <a:t>:</a:t>
            </a:r>
            <a:r>
              <a:rPr lang="zh-TW" altLang="en-US" sz="4800" dirty="0">
                <a:ea typeface="華康儷中黑" panose="020B0509000000000000" pitchFamily="49" charset="-120"/>
              </a:rPr>
              <a:t>一個謹言慎行的人</a:t>
            </a:r>
            <a:r>
              <a:rPr lang="en-US" altLang="zh-TW" sz="4000" dirty="0"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——</a:t>
            </a:r>
            <a:r>
              <a:rPr lang="zh-TW" altLang="en-US" sz="4800" dirty="0">
                <a:ea typeface="華康儷中黑" panose="020B0509000000000000" pitchFamily="49" charset="-120"/>
              </a:rPr>
              <a:t>「</a:t>
            </a:r>
            <a:r>
              <a:rPr lang="zh-TW" altLang="en-US" sz="4800" dirty="0">
                <a:solidFill>
                  <a:srgbClr val="FF0000"/>
                </a:solidFill>
                <a:ea typeface="華康儷中黑" panose="020B0509000000000000" pitchFamily="49" charset="-120"/>
              </a:rPr>
              <a:t>目不視惡色</a:t>
            </a:r>
            <a:r>
              <a:rPr lang="en-US" altLang="zh-TW" sz="4800" dirty="0">
                <a:solidFill>
                  <a:srgbClr val="FF00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800" dirty="0">
                <a:solidFill>
                  <a:srgbClr val="FF0000"/>
                </a:solidFill>
                <a:ea typeface="華康儷中黑" panose="020B0509000000000000" pitchFamily="49" charset="-120"/>
              </a:rPr>
              <a:t>耳不聽惡聲</a:t>
            </a:r>
            <a:r>
              <a:rPr lang="zh-TW" altLang="en-US" sz="4800" dirty="0">
                <a:ea typeface="華康儷中黑" panose="020B0509000000000000" pitchFamily="49" charset="-120"/>
              </a:rPr>
              <a:t>」</a:t>
            </a:r>
            <a:r>
              <a:rPr lang="en-US" altLang="zh-TW" sz="4800" dirty="0">
                <a:ea typeface="華康儷中黑" panose="020B0509000000000000" pitchFamily="49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Like </a:t>
            </a:r>
            <a:r>
              <a:rPr lang="en-US" altLang="zh-TW" sz="4800" b="1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Bo Yi</a:t>
            </a:r>
            <a:r>
              <a:rPr lang="en-US" altLang="zh-TW" sz="4800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– a man of prudence in word and deed: “</a:t>
            </a:r>
            <a:r>
              <a:rPr lang="en-US" altLang="zh-TW" sz="4800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His eyes would not look upon evil, </a:t>
            </a:r>
            <a:br>
              <a:rPr lang="en-US" altLang="zh-TW" sz="4800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000FF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nor his ears listen to evil</a:t>
            </a:r>
            <a:r>
              <a:rPr lang="en-US" altLang="zh-TW" sz="48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.”</a:t>
            </a:r>
            <a:endParaRPr lang="zh-TW" altLang="zh-TW" sz="4800" kern="100" dirty="0">
              <a:solidFill>
                <a:srgbClr val="0F1115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92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altLang="zh-TW" sz="3800" dirty="0">
                <a:ea typeface="華康粗黑體(P)" panose="020B0700000000000000" pitchFamily="34" charset="-120"/>
              </a:rPr>
              <a:t>2.</a:t>
            </a:r>
            <a:r>
              <a:rPr lang="zh-TW" altLang="en-US" sz="3800" dirty="0">
                <a:ea typeface="華康粗黑體(P)" panose="020B0700000000000000" pitchFamily="34" charset="-120"/>
              </a:rPr>
              <a:t>像</a:t>
            </a:r>
            <a:r>
              <a:rPr lang="zh-TW" altLang="en-US" sz="3800" dirty="0">
                <a:solidFill>
                  <a:srgbClr val="0000FF"/>
                </a:solidFill>
                <a:ea typeface="華康粗黑體(P)" panose="020B0700000000000000" pitchFamily="34" charset="-120"/>
              </a:rPr>
              <a:t>伊尹</a:t>
            </a:r>
            <a:r>
              <a:rPr lang="en-US" altLang="zh-TW" sz="3800" dirty="0">
                <a:ea typeface="華康粗黑體(P)" panose="020B0700000000000000" pitchFamily="34" charset="-120"/>
              </a:rPr>
              <a:t>: </a:t>
            </a:r>
            <a:r>
              <a:rPr lang="zh-TW" altLang="en-US" sz="3800" dirty="0">
                <a:ea typeface="華康粗黑體(P)" panose="020B0700000000000000" pitchFamily="34" charset="-120"/>
              </a:rPr>
              <a:t>一個使命感極強</a:t>
            </a:r>
            <a:r>
              <a:rPr lang="en-US" altLang="zh-TW" sz="3800" dirty="0">
                <a:ea typeface="華康粗黑體(P)" panose="020B0700000000000000" pitchFamily="34" charset="-120"/>
              </a:rPr>
              <a:t>,</a:t>
            </a:r>
            <a:r>
              <a:rPr lang="zh-TW" altLang="en-US" sz="3800" dirty="0">
                <a:ea typeface="華康粗黑體(P)" panose="020B0700000000000000" pitchFamily="34" charset="-120"/>
              </a:rPr>
              <a:t>要喚醒沉睡靈魂的人</a:t>
            </a:r>
            <a:r>
              <a:rPr lang="en-US" altLang="zh-TW" sz="3800" dirty="0">
                <a:ea typeface="華康粗黑體(P)" panose="020B0700000000000000" pitchFamily="34" charset="-120"/>
              </a:rPr>
              <a:t>:</a:t>
            </a:r>
            <a:r>
              <a:rPr lang="zh-TW" altLang="en-US" sz="3800" dirty="0">
                <a:ea typeface="華康粗黑體(P)" panose="020B0700000000000000" pitchFamily="34" charset="-120"/>
              </a:rPr>
              <a:t>「</a:t>
            </a:r>
            <a:r>
              <a:rPr lang="zh-TW" altLang="en-US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天之生斯民也</a:t>
            </a:r>
            <a:r>
              <a:rPr lang="en-US" altLang="zh-TW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使先知覺後知</a:t>
            </a:r>
            <a:r>
              <a:rPr lang="en-US" altLang="zh-TW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使先覺覺後覺</a:t>
            </a:r>
            <a:r>
              <a:rPr lang="en-US" altLang="zh-TW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; </a:t>
            </a:r>
            <a:r>
              <a:rPr lang="zh-TW" altLang="en-US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予</a:t>
            </a:r>
            <a:r>
              <a:rPr lang="en-US" altLang="zh-TW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天民之先覺者也</a:t>
            </a:r>
            <a:r>
              <a:rPr lang="en-US" altLang="zh-TW" sz="3800" dirty="0">
                <a:solidFill>
                  <a:srgbClr val="FF0000"/>
                </a:solidFill>
                <a:ea typeface="華康粗黑體(P)" panose="020B0700000000000000" pitchFamily="34" charset="-120"/>
              </a:rPr>
              <a:t>.</a:t>
            </a:r>
            <a:r>
              <a:rPr lang="zh-TW" altLang="en-US" sz="3800" dirty="0">
                <a:ea typeface="華康粗黑體(P)" panose="020B0700000000000000" pitchFamily="34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Like</a:t>
            </a:r>
            <a:r>
              <a:rPr lang="en-US" altLang="zh-TW" sz="3800" b="1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800" b="1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Yi Yin</a:t>
            </a:r>
            <a:r>
              <a:rPr lang="en-US" altLang="zh-TW" sz="3800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 </a:t>
            </a: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– a man of profound mission, awakening slumbering souls. As Mencius said: “Heaven, in giving birth to the people, appointed those who </a:t>
            </a:r>
            <a:r>
              <a:rPr lang="en-US" altLang="zh-TW" sz="38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first attain understanding</a:t>
            </a: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 to awaken those who are slow to understand, </a:t>
            </a: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and those who </a:t>
            </a:r>
            <a:r>
              <a:rPr lang="en-US" altLang="zh-TW" sz="38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</a:rPr>
              <a:t>first attain awakening</a:t>
            </a: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 to awaken those who are slow to awaken. </a:t>
            </a: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I am among those whom </a:t>
            </a:r>
            <a:b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38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Heaven has first awakened.”</a:t>
            </a:r>
            <a:endParaRPr lang="zh-TW" altLang="zh-TW" sz="3800" kern="100" dirty="0">
              <a:solidFill>
                <a:srgbClr val="0F1115"/>
              </a:solidFill>
              <a:effectLst/>
              <a:ea typeface="華康粗黑體(P)" panose="020B07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730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>
              <a:lnSpc>
                <a:spcPts val="5400"/>
              </a:lnSpc>
              <a:spcBef>
                <a:spcPts val="0"/>
              </a:spcBef>
            </a:pPr>
            <a:r>
              <a:rPr lang="en-US" altLang="zh-TW" sz="4000" dirty="0">
                <a:ea typeface="華康粗黑體(P)" panose="020B0700000000000000" pitchFamily="34" charset="-120"/>
              </a:rPr>
              <a:t>3.</a:t>
            </a:r>
            <a:r>
              <a:rPr lang="zh-TW" altLang="en-US" sz="4000" dirty="0">
                <a:ea typeface="華康粗黑體(P)" panose="020B0700000000000000" pitchFamily="34" charset="-120"/>
              </a:rPr>
              <a:t>像「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坐懷不亂</a:t>
            </a:r>
            <a:r>
              <a:rPr lang="zh-TW" altLang="en-US" sz="4000" dirty="0">
                <a:ea typeface="華康粗黑體(P)" panose="020B0700000000000000" pitchFamily="34" charset="-120"/>
              </a:rPr>
              <a:t>」的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柳下惠</a:t>
            </a:r>
            <a:r>
              <a:rPr lang="en-US" altLang="zh-TW" sz="4000" dirty="0">
                <a:ea typeface="華康粗黑體(P)" panose="020B0700000000000000" pitchFamily="34" charset="-120"/>
              </a:rPr>
              <a:t>: </a:t>
            </a:r>
            <a:r>
              <a:rPr lang="zh-TW" altLang="en-US" sz="4000" dirty="0">
                <a:ea typeface="華康粗黑體(P)" panose="020B0700000000000000" pitchFamily="34" charset="-120"/>
              </a:rPr>
              <a:t>根深不怕風搖動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樹正無愁月影斜</a:t>
            </a:r>
            <a:r>
              <a:rPr lang="en-US" altLang="zh-TW" sz="4000" dirty="0">
                <a:ea typeface="華康粗黑體(P)" panose="020B0700000000000000" pitchFamily="34" charset="-120"/>
              </a:rPr>
              <a:t>;</a:t>
            </a:r>
            <a:r>
              <a:rPr lang="zh-TW" altLang="en-US" sz="4000" dirty="0">
                <a:ea typeface="華康粗黑體(P)" panose="020B0700000000000000" pitchFamily="34" charset="-12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爾為爾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我為我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雖袒裼裸裎</a:t>
            </a:r>
            <a:r>
              <a:rPr lang="en-US" altLang="zh-TW" sz="2800" dirty="0">
                <a:ea typeface="華康粗黑體(P)" panose="020B0700000000000000" pitchFamily="34" charset="-120"/>
              </a:rPr>
              <a:t>(</a:t>
            </a:r>
            <a:r>
              <a:rPr lang="zh-TW" altLang="en-US" sz="2800" dirty="0">
                <a:ea typeface="華康粗黑體(P)" panose="020B0700000000000000" pitchFamily="34" charset="-120"/>
              </a:rPr>
              <a:t>脫衣露體</a:t>
            </a:r>
            <a:r>
              <a:rPr lang="en-US" altLang="zh-TW" sz="2800" dirty="0">
                <a:ea typeface="華康粗黑體(P)" panose="020B0700000000000000" pitchFamily="34" charset="-120"/>
              </a:rPr>
              <a:t>)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於我側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</a:p>
          <a:p>
            <a:pPr>
              <a:lnSpc>
                <a:spcPts val="54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爾焉能污我哉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?</a:t>
            </a:r>
            <a:r>
              <a:rPr lang="zh-TW" altLang="en-US" sz="4000" dirty="0">
                <a:ea typeface="華康粗黑體(P)" panose="020B0700000000000000" pitchFamily="34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Like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Liu Xia Hui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, who remained unmoved by desire: deep roots withstand the strong wind; a straight trunk fears not the slanting moonlight. 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You are you, and I am I. </a:t>
            </a:r>
            <a:b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Even if you stand naked beside me, </a:t>
            </a:r>
            <a:b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how could you defile me?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”</a:t>
            </a:r>
            <a:endParaRPr lang="zh-TW" altLang="zh-TW" sz="4000" kern="100" dirty="0">
              <a:solidFill>
                <a:srgbClr val="0F1115"/>
              </a:solidFill>
              <a:effectLst/>
              <a:ea typeface="華康粗黑體(P)" panose="020B07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317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>
              <a:lnSpc>
                <a:spcPts val="51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ea typeface="華康粗黑體(P)" panose="020B0700000000000000" pitchFamily="34" charset="-120"/>
              </a:rPr>
              <a:t>4.</a:t>
            </a:r>
            <a:r>
              <a:rPr lang="zh-TW" altLang="en-US" sz="4000" dirty="0">
                <a:ea typeface="華康粗黑體(P)" panose="020B0700000000000000" pitchFamily="34" charset="-120"/>
              </a:rPr>
              <a:t>更像</a:t>
            </a:r>
            <a:r>
              <a:rPr lang="zh-TW" altLang="en-US" sz="4000" dirty="0">
                <a:solidFill>
                  <a:srgbClr val="0000FF"/>
                </a:solidFill>
                <a:ea typeface="華康粗黑體(P)" panose="020B0700000000000000" pitchFamily="34" charset="-120"/>
              </a:rPr>
              <a:t>孔子</a:t>
            </a:r>
            <a:r>
              <a:rPr lang="en-US" altLang="zh-TW" sz="4000" dirty="0">
                <a:ea typeface="華康粗黑體(P)" panose="020B0700000000000000" pitchFamily="34" charset="-120"/>
              </a:rPr>
              <a:t>:</a:t>
            </a:r>
            <a:r>
              <a:rPr lang="zh-TW" altLang="en-US" sz="4000" dirty="0">
                <a:ea typeface="華康粗黑體(P)" panose="020B0700000000000000" pitchFamily="34" charset="-120"/>
              </a:rPr>
              <a:t>「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可以速而速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可以久而久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可以處而處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可以仕而仕</a:t>
            </a:r>
            <a:r>
              <a:rPr lang="en-US" altLang="zh-TW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.</a:t>
            </a:r>
            <a:r>
              <a:rPr lang="zh-TW" altLang="en-US" sz="4000" dirty="0">
                <a:ea typeface="華康粗黑體(P)" panose="020B0700000000000000" pitchFamily="34" charset="-120"/>
              </a:rPr>
              <a:t>」像莊子強調的「物物而不物於物」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孔子更言要掌握時機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而不被外面的環境控制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And above all, like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Confucius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 – “He could act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quickly or slowly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; he could remain or depart; he could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serve or withdraw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.” As Zhuangzi says, “</a:t>
            </a:r>
            <a:r>
              <a:rPr lang="en-US" altLang="zh-TW" sz="4000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Own things without being owned by things.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” Confucius mastered the </a:t>
            </a:r>
            <a:r>
              <a:rPr lang="en-US" altLang="zh-TW" sz="4000" kern="0" dirty="0" err="1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kairos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 moment, never controlled by external circumstances.</a:t>
            </a:r>
            <a:endParaRPr lang="zh-TW" altLang="zh-TW" sz="4000" kern="100" dirty="0">
              <a:solidFill>
                <a:srgbClr val="0F1115"/>
              </a:solidFill>
              <a:effectLst/>
              <a:ea typeface="華康粗黑體(P)" panose="020B07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07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8479" y="130324"/>
            <a:ext cx="9108504" cy="6597352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恭讀耶肋米亞先知書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20:10-13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耶肋米亞說：我聽到了許多人私相耳語：「驚慌四起！你們揭發，我們就必對他提出控訴。」甚至我的一切友好，都在偵察我的破綻：「也許他會中計，那我們必能制勝他，向他報復。」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但是，與我同在的上主，好像一位孔武有力的戰士，為此，迫害我的人，只有失敗，決不能制勝；由於謀事不成，必蒙受極大的恥辱，永不可磨滅的羞辱。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00C743F-3C59-47B9-9BA8-6D106FD5CCA1}"/>
              </a:ext>
            </a:extLst>
          </p:cNvPr>
          <p:cNvSpPr txBox="1"/>
          <p:nvPr/>
        </p:nvSpPr>
        <p:spPr>
          <a:xfrm>
            <a:off x="7982794" y="637454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dirty="0">
                <a:solidFill>
                  <a:schemeClr val="bg1"/>
                </a:solidFill>
              </a:rPr>
              <a:t>1/2</a:t>
            </a:r>
            <a:endParaRPr lang="zh-HK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lnSpc>
                <a:spcPts val="4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ea typeface="華康儷中黑" panose="020B0509000000000000" pitchFamily="49" charset="-120"/>
              </a:rPr>
              <a:t>孟子對這四人的評語是</a:t>
            </a:r>
            <a:r>
              <a:rPr lang="en-US" altLang="zh-TW" sz="3600" dirty="0">
                <a:ea typeface="華康儷中黑" panose="020B0509000000000000" pitchFamily="49" charset="-120"/>
              </a:rPr>
              <a:t>:</a:t>
            </a:r>
            <a:r>
              <a:rPr lang="zh-TW" altLang="en-US" sz="3600" dirty="0">
                <a:ea typeface="華康儷中黑" panose="020B0509000000000000" pitchFamily="49" charset="-120"/>
              </a:rPr>
              <a:t>「伯夷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聖之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清</a:t>
            </a:r>
            <a:r>
              <a:rPr lang="zh-TW" altLang="en-US" sz="3600" dirty="0">
                <a:ea typeface="華康儷中黑" panose="020B0509000000000000" pitchFamily="49" charset="-120"/>
              </a:rPr>
              <a:t>者也</a:t>
            </a:r>
            <a:r>
              <a:rPr lang="en-US" altLang="zh-TW" sz="3600" dirty="0">
                <a:ea typeface="華康儷中黑" panose="020B0509000000000000" pitchFamily="49" charset="-120"/>
              </a:rPr>
              <a:t>;</a:t>
            </a:r>
            <a:r>
              <a:rPr lang="zh-TW" altLang="en-US" sz="3600" dirty="0">
                <a:ea typeface="華康儷中黑" panose="020B0509000000000000" pitchFamily="49" charset="-120"/>
              </a:rPr>
              <a:t>伊尹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聖之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任</a:t>
            </a:r>
            <a:r>
              <a:rPr lang="zh-TW" altLang="en-US" sz="3600" dirty="0">
                <a:ea typeface="華康儷中黑" panose="020B0509000000000000" pitchFamily="49" charset="-120"/>
              </a:rPr>
              <a:t>者也</a:t>
            </a:r>
            <a:r>
              <a:rPr lang="en-US" altLang="zh-TW" sz="3600" dirty="0">
                <a:ea typeface="華康儷中黑" panose="020B0509000000000000" pitchFamily="49" charset="-120"/>
              </a:rPr>
              <a:t>;</a:t>
            </a:r>
            <a:r>
              <a:rPr lang="zh-TW" altLang="en-US" sz="3600" dirty="0">
                <a:ea typeface="華康儷中黑" panose="020B0509000000000000" pitchFamily="49" charset="-120"/>
              </a:rPr>
              <a:t>柳下惠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聖之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和</a:t>
            </a:r>
            <a:r>
              <a:rPr lang="zh-TW" altLang="en-US" sz="3600" dirty="0">
                <a:ea typeface="華康儷中黑" panose="020B0509000000000000" pitchFamily="49" charset="-120"/>
              </a:rPr>
              <a:t>者也</a:t>
            </a:r>
            <a:r>
              <a:rPr lang="en-US" altLang="zh-TW" sz="3600" dirty="0">
                <a:ea typeface="華康儷中黑" panose="020B0509000000000000" pitchFamily="49" charset="-120"/>
              </a:rPr>
              <a:t>;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ea typeface="華康儷中黑" panose="020B0509000000000000" pitchFamily="49" charset="-120"/>
              </a:rPr>
              <a:t>孔子</a:t>
            </a:r>
            <a:r>
              <a:rPr lang="en-US" altLang="zh-TW" sz="3600" dirty="0"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ea typeface="華康儷中黑" panose="020B0509000000000000" pitchFamily="49" charset="-120"/>
              </a:rPr>
              <a:t>聖之</a:t>
            </a:r>
            <a:r>
              <a:rPr lang="zh-TW" altLang="en-US" sz="3600" dirty="0">
                <a:solidFill>
                  <a:srgbClr val="FF0000"/>
                </a:solidFill>
                <a:ea typeface="華康儷中黑" panose="020B0509000000000000" pitchFamily="49" charset="-120"/>
              </a:rPr>
              <a:t>時</a:t>
            </a:r>
            <a:r>
              <a:rPr lang="zh-TW" altLang="en-US" sz="3600" dirty="0">
                <a:ea typeface="華康儷中黑" panose="020B0509000000000000" pitchFamily="49" charset="-120"/>
              </a:rPr>
              <a:t>者也」</a:t>
            </a:r>
            <a:r>
              <a:rPr lang="en-US" altLang="zh-TW" sz="3600" dirty="0">
                <a:ea typeface="華康儷中黑" panose="020B0509000000000000" pitchFamily="49" charset="-120"/>
              </a:rPr>
              <a:t>, </a:t>
            </a:r>
            <a:br>
              <a:rPr lang="en-US" altLang="zh-TW" sz="3600" dirty="0">
                <a:ea typeface="華康儷中黑" panose="020B0509000000000000" pitchFamily="49" charset="-120"/>
              </a:rPr>
            </a:br>
            <a:r>
              <a:rPr lang="zh-TW" altLang="en-US" sz="3600" dirty="0">
                <a:ea typeface="華康儷中黑" panose="020B0509000000000000" pitchFamily="49" charset="-120"/>
              </a:rPr>
              <a:t>我說「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基督是集人性之大成者也</a:t>
            </a:r>
            <a:r>
              <a:rPr lang="en-US" altLang="zh-TW" sz="3600" dirty="0">
                <a:ea typeface="華康儷中黑" panose="020B0509000000000000" pitchFamily="49" charset="-120"/>
              </a:rPr>
              <a:t>.</a:t>
            </a:r>
            <a:r>
              <a:rPr lang="zh-TW" altLang="en-US" sz="3600" dirty="0">
                <a:ea typeface="華康儷中黑" panose="020B0509000000000000" pitchFamily="49" charset="-120"/>
              </a:rPr>
              <a:t>」</a:t>
            </a:r>
          </a:p>
          <a:p>
            <a:pPr>
              <a:spcBef>
                <a:spcPts val="0"/>
              </a:spcBef>
            </a:pP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Mencius judged these four sages thus: “Bo Yi was the sage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purity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; Yi Yin, the sage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responsibility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; Liu Xia Hui, the sage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harmony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; Confucius, the sage of </a:t>
            </a:r>
            <a:r>
              <a:rPr lang="en-US" altLang="zh-TW" sz="3600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timeliness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.”</a:t>
            </a:r>
            <a:endParaRPr lang="zh-TW" altLang="zh-TW" sz="3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But I say: 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Christ is the one who gathers all human excellence into Himself</a:t>
            </a:r>
            <a:r>
              <a:rPr lang="en-US" altLang="zh-TW" sz="3600" b="1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.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 He is the supreme and final </a:t>
            </a:r>
            <a:r>
              <a:rPr lang="en-US" altLang="zh-TW" sz="3600" b="1" kern="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paragon</a:t>
            </a: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b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3600" kern="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of all human virtues. There is no greater.</a:t>
            </a:r>
            <a:endParaRPr lang="zh-TW" altLang="zh-TW" sz="36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20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B4A94FF-2E46-4B26-9132-96CA58868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4000" dirty="0">
                <a:ea typeface="華康粗黑體(P)" panose="020B0700000000000000" pitchFamily="34" charset="-120"/>
              </a:rPr>
              <a:t>承認基督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為基督作見證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就是要</a:t>
            </a:r>
            <a:endParaRPr lang="en-US" altLang="zh-TW" sz="4000" dirty="0">
              <a:ea typeface="華康粗黑體(P)" panose="020B0700000000000000" pitchFamily="34" charset="-12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ea typeface="華康粗黑體(P)" panose="020B0700000000000000" pitchFamily="34" charset="-120"/>
              </a:rPr>
              <a:t>學基督作「完人」</a:t>
            </a:r>
            <a:r>
              <a:rPr lang="en-US" altLang="zh-TW" sz="4000" dirty="0">
                <a:ea typeface="華康粗黑體(P)" panose="020B0700000000000000" pitchFamily="34" charset="-120"/>
              </a:rPr>
              <a:t>,</a:t>
            </a:r>
            <a:r>
              <a:rPr lang="zh-TW" altLang="en-US" sz="4000" dirty="0">
                <a:ea typeface="華康粗黑體(P)" panose="020B0700000000000000" pitchFamily="34" charset="-120"/>
              </a:rPr>
              <a:t>作天主所創造的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(P)" panose="020B0700000000000000" pitchFamily="34" charset="-120"/>
              </a:rPr>
              <a:t>「我」</a:t>
            </a:r>
            <a:r>
              <a:rPr lang="en-US" altLang="zh-TW" sz="3200" dirty="0">
                <a:latin typeface="Arial" panose="020B0604020202020204" pitchFamily="34" charset="0"/>
                <a:ea typeface="華康粗黑體(P)" panose="020B0700000000000000" pitchFamily="34" charset="-120"/>
                <a:cs typeface="Arial" panose="020B0604020202020204" pitchFamily="34" charset="0"/>
              </a:rPr>
              <a:t>——</a:t>
            </a:r>
            <a:r>
              <a:rPr lang="zh-TW" altLang="en-US" sz="4000" dirty="0">
                <a:ea typeface="華康粗黑體(P)" panose="020B0700000000000000" pitchFamily="34" charset="-120"/>
              </a:rPr>
              <a:t>那個古往今來</a:t>
            </a:r>
            <a:br>
              <a:rPr lang="en-US" altLang="zh-TW" sz="4000" dirty="0">
                <a:ea typeface="華康粗黑體(P)" panose="020B0700000000000000" pitchFamily="34" charset="-120"/>
              </a:rPr>
            </a:br>
            <a:r>
              <a:rPr lang="zh-TW" altLang="en-US" sz="4000" dirty="0">
                <a:ea typeface="華康粗黑體(P)" panose="020B0700000000000000" pitchFamily="34" charset="-120"/>
              </a:rPr>
              <a:t>獨一無二的偉大「藝術品」</a:t>
            </a:r>
            <a:r>
              <a:rPr lang="en-US" altLang="zh-TW" sz="4000" dirty="0">
                <a:ea typeface="華康粗黑體(P)" panose="020B0700000000000000" pitchFamily="34" charset="-12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To acknowledge Christ, to bear witness to Him, is to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learn from Him how to become a </a:t>
            </a:r>
            <a:r>
              <a:rPr lang="en-US" altLang="zh-TW" sz="4000" i="1" kern="0" dirty="0">
                <a:solidFill>
                  <a:srgbClr val="FF0000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true person</a:t>
            </a:r>
            <a:r>
              <a:rPr lang="en-US" altLang="zh-TW" sz="4000" i="1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,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 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a </a:t>
            </a:r>
            <a:r>
              <a:rPr lang="en-US" altLang="zh-TW" sz="4000" i="1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perfect person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, a </a:t>
            </a:r>
            <a:r>
              <a:rPr lang="en-US" altLang="zh-TW" sz="4000" b="1" kern="0" dirty="0">
                <a:solidFill>
                  <a:srgbClr val="0000FF"/>
                </a:solidFill>
                <a:effectLst/>
                <a:ea typeface="華康粗黑體(P)" panose="020B0700000000000000" pitchFamily="34" charset="-120"/>
              </a:rPr>
              <a:t>paragon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</a:rPr>
              <a:t> –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– to become the </a:t>
            </a:r>
            <a:r>
              <a:rPr lang="en-US" altLang="zh-TW" sz="4000" b="1" i="1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粗黑體(P)" panose="020B0700000000000000" pitchFamily="34" charset="-120"/>
                <a:cs typeface="Times New Roman" panose="02020603050405020304" pitchFamily="18" charset="0"/>
              </a:rPr>
              <a:t>ME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粗黑體(P)" panose="020B0700000000000000" pitchFamily="34" charset="-120"/>
                <a:cs typeface="Times New Roman" panose="02020603050405020304" pitchFamily="18" charset="0"/>
              </a:rPr>
              <a:t> that God created: that unique, unparalleled masterpiece throughout the ages.</a:t>
            </a:r>
            <a:endParaRPr lang="en-US" altLang="zh-TW" sz="4000" dirty="0">
              <a:ea typeface="華康粗黑體(P)" panose="020B0700000000000000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0B6F482-CCF0-4389-AC2E-1A1485E33E41}"/>
              </a:ext>
            </a:extLst>
          </p:cNvPr>
          <p:cNvSpPr txBox="1"/>
          <p:nvPr/>
        </p:nvSpPr>
        <p:spPr>
          <a:xfrm>
            <a:off x="2555776" y="6165304"/>
            <a:ext cx="5256584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altLang="zh-TW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如這視頻對你有益</a:t>
            </a:r>
            <a:r>
              <a:rPr lang="en-US" altLang="zh-TW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請上網</a:t>
            </a:r>
            <a:r>
              <a:rPr lang="zh-TW" altLang="en-US" sz="2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點讚</a:t>
            </a:r>
            <a:r>
              <a:rPr lang="en-US" altLang="zh-TW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留言</a:t>
            </a:r>
            <a:r>
              <a:rPr lang="en-US" altLang="zh-TW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轉發</a:t>
            </a:r>
            <a:r>
              <a:rPr lang="en-US" altLang="zh-TW" sz="2000" dirty="0">
                <a:solidFill>
                  <a:srgbClr val="0000FF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en-US" altLang="zh-HK" sz="2000" dirty="0">
              <a:solidFill>
                <a:srgbClr val="0000FF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824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3464EA48-78CD-4142-9AB5-934CBCF56D65}"/>
              </a:ext>
            </a:extLst>
          </p:cNvPr>
          <p:cNvSpPr/>
          <p:nvPr/>
        </p:nvSpPr>
        <p:spPr>
          <a:xfrm>
            <a:off x="19405" y="260648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公教教研中心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1" lang="zh-TW" altLang="zh-HK" sz="4000" b="0" i="0" u="none" strike="noStrike" kern="100" cap="none" spc="5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華康彩帶體" panose="040B0709000000000000" pitchFamily="81" charset="-120"/>
                <a:cs typeface="Calibri" panose="020F0502020204030204" pitchFamily="34" charset="0"/>
              </a:rPr>
              <a:t>慕道班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（</a:t>
            </a:r>
            <a:r>
              <a:rPr kumimoji="1" lang="en-US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+mn-cs"/>
              </a:rPr>
              <a:t>2026-2027</a:t>
            </a:r>
            <a:r>
              <a:rPr kumimoji="1" lang="zh-TW" altLang="zh-HK" sz="3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rPr>
              <a:t>年度）</a:t>
            </a:r>
            <a:endParaRPr kumimoji="1" lang="zh-TW" altLang="zh-HK" sz="32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0" marR="1397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現正</a:t>
            </a:r>
            <a:r>
              <a:rPr kumimoji="1" lang="zh-HK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接受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報名 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(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+mn-cs"/>
              </a:rPr>
              <a:t>7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月</a:t>
            </a:r>
            <a:r>
              <a:rPr kumimoji="1" lang="en-US" altLang="zh-TW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5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中特圓體(P)" panose="020F0800000000000000" pitchFamily="34" charset="-120"/>
                <a:cs typeface="Arial" panose="020B0604020202020204" pitchFamily="34" charset="0"/>
              </a:rPr>
              <a:t>日</a:t>
            </a:r>
            <a:r>
              <a:rPr kumimoji="1" lang="zh-TW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開課</a:t>
            </a:r>
            <a:r>
              <a:rPr kumimoji="1" lang="en-US" altLang="zh-HK" sz="3600" b="0" i="0" u="none" strike="noStrike" kern="1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華康中特圓體(P)" panose="020F0800000000000000" pitchFamily="34" charset="-120"/>
                <a:cs typeface="Calibri" panose="020F0502020204030204" pitchFamily="34" charset="0"/>
              </a:rPr>
              <a:t>)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  <a:p>
            <a:pPr marL="277495" marR="16891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導師：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徐錦堯神父及數位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資深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天主教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教友。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時間：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2026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年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7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月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日（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星期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日）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開始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，</a:t>
            </a:r>
            <a:endParaRPr kumimoji="1" lang="en-US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180975" marR="0" lvl="0" indent="896938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每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8:15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至上午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11:30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包含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主日彌撒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zh-HK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地點：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 </a:t>
            </a:r>
            <a:endParaRPr kumimoji="1" lang="en-US" altLang="zh-TW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6225" marR="0" lvl="0" indent="8890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(</a:t>
            </a:r>
            <a:r>
              <a:rPr kumimoji="1" lang="zh-TW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九龍深水埗興華街西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９</a:t>
            </a:r>
            <a:r>
              <a:rPr kumimoji="1" lang="zh-HK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號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 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報名：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請掃描</a:t>
            </a:r>
            <a:r>
              <a:rPr kumimoji="1" lang="en-US" altLang="zh-TW" sz="3000" b="0" i="0" u="none" strike="noStrike" kern="1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Qr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-code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填寫電子報名表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,</a:t>
            </a:r>
          </a:p>
          <a:p>
            <a:pPr marL="276225" marR="0" lvl="0" indent="-276225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		 (</a:t>
            </a:r>
            <a:r>
              <a:rPr kumimoji="1" lang="zh-TW" altLang="en-US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或在教研網站下載報名表格</a:t>
            </a:r>
            <a:r>
              <a:rPr kumimoji="1" lang="en-US" altLang="zh-TW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)</a:t>
            </a:r>
            <a:r>
              <a:rPr kumimoji="1" lang="en-US" altLang="zh-HK" sz="3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    </a:t>
            </a:r>
            <a:endParaRPr kumimoji="1" lang="zh-TW" altLang="zh-HK" sz="30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報名後請依時到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德貞女子中學二樓禮堂</a:t>
            </a: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上課，</a:t>
            </a:r>
            <a:endParaRPr kumimoji="1" lang="en-US" altLang="zh-TW" sz="2400" b="1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Calibri" panose="020F0502020204030204" pitchFamily="34" charset="0"/>
            </a:endParaRP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將</a:t>
            </a: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不再另行通知</a:t>
            </a:r>
            <a:r>
              <a:rPr kumimoji="1" lang="en-US" altLang="zh-TW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277495" marR="0" lvl="0" indent="-4572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如有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查詢請電：</a:t>
            </a:r>
            <a:r>
              <a:rPr kumimoji="1" lang="en-US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2336-1205 </a:t>
            </a:r>
            <a:r>
              <a:rPr kumimoji="1" lang="zh-TW" altLang="zh-HK" sz="2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華康中圓體" panose="020F0509000000000000" pitchFamily="49" charset="-120"/>
                <a:ea typeface="華康中圓體" panose="020F0509000000000000" pitchFamily="49" charset="-120"/>
                <a:cs typeface="Calibri" panose="020F0502020204030204" pitchFamily="34" charset="0"/>
              </a:rPr>
              <a:t>公教教研中心</a:t>
            </a:r>
            <a:endParaRPr kumimoji="1" lang="zh-TW" altLang="zh-HK" sz="2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</p:txBody>
      </p:sp>
      <p:pic>
        <p:nvPicPr>
          <p:cNvPr id="5" name="圖片 4" descr="一張含有 樣式, 像素, 填字遊戲, 針線 的圖片&#10;&#10;AI 產生的內容可能不正確。">
            <a:extLst>
              <a:ext uri="{FF2B5EF4-FFF2-40B4-BE49-F238E27FC236}">
                <a16:creationId xmlns:a16="http://schemas.microsoft.com/office/drawing/2014/main" id="{339C105E-1EE5-7919-8303-6BCC3C49D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951" y="3212976"/>
            <a:ext cx="2373545" cy="2373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92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</a:t>
            </a:r>
            <a:endParaRPr lang="zh-TW" altLang="en-US" sz="44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(P)" pitchFamily="34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5973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萬軍的上主啊！你考驗義人，洞察人的肝膽肺腑；我既然向你訴說了我的案情，願你使我見到：你對他們的報復。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你們應歌頌上主，讚揚上主，因為他從惡人手中，救出了窮苦人的性命。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1BCBFEA-A53F-44EC-AD85-6071B1EDB22D}"/>
              </a:ext>
            </a:extLst>
          </p:cNvPr>
          <p:cNvSpPr txBox="1"/>
          <p:nvPr/>
        </p:nvSpPr>
        <p:spPr>
          <a:xfrm>
            <a:off x="7982794" y="6374546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dirty="0">
                <a:solidFill>
                  <a:schemeClr val="bg1"/>
                </a:solidFill>
              </a:rPr>
              <a:t>2/2</a:t>
            </a:r>
            <a:endParaRPr lang="zh-HK" altLang="en-US" sz="2000" dirty="0">
              <a:solidFill>
                <a:schemeClr val="bg1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A5F21B8-8330-45E7-A3D9-0471D01C62D7}"/>
              </a:ext>
            </a:extLst>
          </p:cNvPr>
          <p:cNvSpPr txBox="1"/>
          <p:nvPr/>
        </p:nvSpPr>
        <p:spPr>
          <a:xfrm>
            <a:off x="2051720" y="5229200"/>
            <a:ext cx="5328592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默想上主對</a:t>
            </a:r>
            <a:r>
              <a:rPr lang="zh-TW" altLang="en-US" b="1" dirty="0">
                <a:solidFill>
                  <a:srgbClr val="FFFF00"/>
                </a:solidFill>
              </a:rPr>
              <a:t>我</a:t>
            </a:r>
            <a:r>
              <a:rPr lang="zh-TW" altLang="en-US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313004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40266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5:12-15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就如罪惡藉著一人，進入了世界，死亡藉著罪惡，也進入了世界；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這樣，死亡就殃及了眾人，因為眾人都犯了罪。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沒有法律之前，罪惡已經在世界上，雖然因為沒有法律，罪惡本應不算為罪惡。但從亞當起，直到梅瑟，死亡卻作了王，連那些沒有像亞當一樣，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9ED65A3-3BF1-4843-B319-B1420403FE1D}"/>
              </a:ext>
            </a:extLst>
          </p:cNvPr>
          <p:cNvSpPr txBox="1"/>
          <p:nvPr/>
        </p:nvSpPr>
        <p:spPr>
          <a:xfrm>
            <a:off x="7812360" y="6319237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402660"/>
          </a:xfrm>
        </p:spPr>
        <p:txBody>
          <a:bodyPr/>
          <a:lstStyle/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違法犯罪的人，也屬它權下；這亞當原是那未來亞當的預像。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但恩寵決不是過犯所能相比的，因為，如果因一人的過犯，大眾都死了，那麼，天主的恩寵，及那因耶穌基督一人的恩寵，所施與的恩惠，更要豐富地洋溢到大眾身上。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1993E7F-1E40-4BD8-9FAB-874F9D6D1200}"/>
              </a:ext>
            </a:extLst>
          </p:cNvPr>
          <p:cNvSpPr txBox="1"/>
          <p:nvPr/>
        </p:nvSpPr>
        <p:spPr>
          <a:xfrm>
            <a:off x="7884368" y="6319237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CF36E9-3C5C-4B43-B007-DD73908606D9}"/>
              </a:ext>
            </a:extLst>
          </p:cNvPr>
          <p:cNvSpPr txBox="1"/>
          <p:nvPr/>
        </p:nvSpPr>
        <p:spPr>
          <a:xfrm>
            <a:off x="3203848" y="5085184"/>
            <a:ext cx="5328592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bg1"/>
                </a:solidFill>
              </a:rPr>
              <a:t>默想上主對</a:t>
            </a:r>
            <a:r>
              <a:rPr lang="zh-TW" altLang="en-US" b="1" dirty="0">
                <a:solidFill>
                  <a:srgbClr val="FFFF00"/>
                </a:solidFill>
              </a:rPr>
              <a:t>我</a:t>
            </a:r>
            <a:r>
              <a:rPr lang="zh-TW" altLang="en-US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92104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56" y="122684"/>
            <a:ext cx="9107488" cy="6402660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10:26-33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對宗徒說：「你們不要害怕他們，因為沒有遮掩的事，將來不被揭露的；也沒有隱藏的事，將來不被知道的。我在暗中給你們所說的，你們要在光天化日之下，報告出來；你們由耳語所聽到的，要在屋頂上，張揚出去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「你們不要害怕那殺害肉身，而不能殺害靈魂的；但更要害怕，能使靈魂和肉身，都陷於地獄的那位。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5B68839-D33C-4449-840A-463B264AD812}"/>
              </a:ext>
            </a:extLst>
          </p:cNvPr>
          <p:cNvSpPr txBox="1"/>
          <p:nvPr/>
        </p:nvSpPr>
        <p:spPr>
          <a:xfrm>
            <a:off x="7668344" y="6243710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16632"/>
            <a:ext cx="9107488" cy="6624736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「兩隻麻雀，不是賣一個銅錢嗎？但沒有你們天父的許可，牠們中，連一隻也不會掉在地上。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就是你們的頭髮，天父也都一一數過。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所以，你們不要害怕；你們比許多麻雀，還貴重呢！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凡在人面前，承認我的，我在我天上的父面前，也必承認他；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但誰如果在人面前，否認我，我在我天上的父面前，也必否認他。」</a:t>
            </a: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FEC61B4-C5E2-4737-9DB6-A9353D84F3A4}"/>
              </a:ext>
            </a:extLst>
          </p:cNvPr>
          <p:cNvSpPr txBox="1"/>
          <p:nvPr/>
        </p:nvSpPr>
        <p:spPr>
          <a:xfrm>
            <a:off x="8388424" y="624371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7DCEB09D-B459-4173-B5BE-ADD222F071C5}"/>
              </a:ext>
            </a:extLst>
          </p:cNvPr>
          <p:cNvSpPr txBox="1"/>
          <p:nvPr/>
        </p:nvSpPr>
        <p:spPr>
          <a:xfrm>
            <a:off x="5436096" y="5930116"/>
            <a:ext cx="237626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</a:rPr>
              <a:t>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1358493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430665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常年期十二主日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21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粗黑體" panose="020B0709000000000000" pitchFamily="49" charset="-120"/>
              </a:rPr>
              <a:t>人前承認「基督」</a:t>
            </a:r>
            <a:endParaRPr lang="en-US" altLang="zh-TW" sz="80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人前承認「我」</a:t>
            </a: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 </a:t>
            </a:r>
            <a:endParaRPr lang="en-US" altLang="zh-TW" sz="54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4000" dirty="0">
              <a:solidFill>
                <a:srgbClr val="00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9678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14" y="196233"/>
            <a:ext cx="9144000" cy="6329111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你們應歌頌上主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讚揚上主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因為他從惡人手中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救出了窮苦人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的性命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就如罪惡藉著一人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進入了世界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死亡藉著罪惡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也進入了世界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恩寵決不是過犯所能相比的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天主的恩寵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更要豐富地洋溢到大眾身上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en-US" altLang="zh-TW" sz="400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就是你們的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頭髮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天父也都一一數過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凡在人面前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承認我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我在我天上的父面前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也必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承認他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6287254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31850</TotalTime>
  <Words>2247</Words>
  <Application>Microsoft Office PowerPoint</Application>
  <PresentationFormat>如螢幕大小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21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23</vt:i4>
      </vt:variant>
    </vt:vector>
  </HeadingPairs>
  <TitlesOfParts>
    <vt:vector size="48" baseType="lpstr">
      <vt:lpstr>華康中特圓體(P)</vt:lpstr>
      <vt:lpstr>華康中黑體</vt:lpstr>
      <vt:lpstr>華康中黑體(P)</vt:lpstr>
      <vt:lpstr>華康中圓體</vt:lpstr>
      <vt:lpstr>華康正顏楷體W5</vt:lpstr>
      <vt:lpstr>華康正顏楷體W7</vt:lpstr>
      <vt:lpstr>華康正顏楷體W7(P)</vt:lpstr>
      <vt:lpstr>華康彩帶體</vt:lpstr>
      <vt:lpstr>華康粗黑體</vt:lpstr>
      <vt:lpstr>華康粗黑體(P)</vt:lpstr>
      <vt:lpstr>華康龍門石碑(P)</vt:lpstr>
      <vt:lpstr>華康儷中黑</vt:lpstr>
      <vt:lpstr>新細明體</vt:lpstr>
      <vt:lpstr>標楷體</vt:lpstr>
      <vt:lpstr>Arial</vt:lpstr>
      <vt:lpstr>Calibri</vt:lpstr>
      <vt:lpstr>Calibri Light</vt:lpstr>
      <vt:lpstr>Californian FB</vt:lpstr>
      <vt:lpstr>Segoe UI</vt:lpstr>
      <vt:lpstr>Times New Roman</vt:lpstr>
      <vt:lpstr>Wingdings</vt:lpstr>
      <vt:lpstr>預設簡報設計</vt:lpstr>
      <vt:lpstr>3_預設簡報設計</vt:lpstr>
      <vt:lpstr>Office 佈景主題</vt:lpstr>
      <vt:lpstr>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1733</cp:revision>
  <dcterms:created xsi:type="dcterms:W3CDTF">2006-09-26T01:05:23Z</dcterms:created>
  <dcterms:modified xsi:type="dcterms:W3CDTF">2026-06-04T03:36:53Z</dcterms:modified>
</cp:coreProperties>
</file>