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960" r:id="rId3"/>
    <p:sldMasterId id="2147490044" r:id="rId4"/>
  </p:sldMasterIdLst>
  <p:notesMasterIdLst>
    <p:notesMasterId r:id="rId28"/>
  </p:notesMasterIdLst>
  <p:handoutMasterIdLst>
    <p:handoutMasterId r:id="rId29"/>
  </p:handoutMasterIdLst>
  <p:sldIdLst>
    <p:sldId id="2143" r:id="rId5"/>
    <p:sldId id="1610" r:id="rId6"/>
    <p:sldId id="2110" r:id="rId7"/>
    <p:sldId id="1370" r:id="rId8"/>
    <p:sldId id="2112" r:id="rId9"/>
    <p:sldId id="1612" r:id="rId10"/>
    <p:sldId id="2113" r:id="rId11"/>
    <p:sldId id="2114" r:id="rId12"/>
    <p:sldId id="2096" r:id="rId13"/>
    <p:sldId id="2130" r:id="rId14"/>
    <p:sldId id="2131" r:id="rId15"/>
    <p:sldId id="2132" r:id="rId16"/>
    <p:sldId id="1020" r:id="rId17"/>
    <p:sldId id="2133" r:id="rId18"/>
    <p:sldId id="2134" r:id="rId19"/>
    <p:sldId id="2135" r:id="rId20"/>
    <p:sldId id="2136" r:id="rId21"/>
    <p:sldId id="2137" r:id="rId22"/>
    <p:sldId id="2138" r:id="rId23"/>
    <p:sldId id="2139" r:id="rId24"/>
    <p:sldId id="2140" r:id="rId25"/>
    <p:sldId id="2141" r:id="rId26"/>
    <p:sldId id="1892" r:id="rId27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FF"/>
    <a:srgbClr val="0000FF"/>
    <a:srgbClr val="FF00FF"/>
    <a:srgbClr val="660066"/>
    <a:srgbClr val="9900CC"/>
    <a:srgbClr val="00CC00"/>
    <a:srgbClr val="FFFFFF"/>
    <a:srgbClr val="99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27" autoAdjust="0"/>
    <p:restoredTop sz="93315" autoAdjust="0"/>
  </p:normalViewPr>
  <p:slideViewPr>
    <p:cSldViewPr>
      <p:cViewPr>
        <p:scale>
          <a:sx n="50" d="100"/>
          <a:sy n="50" d="100"/>
        </p:scale>
        <p:origin x="1372" y="2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3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2023/6/19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45924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2023/6/19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67417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2023/6/19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15205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2023/6/19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62218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2023/6/19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805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2023/6/19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44504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2023/6/19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18054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2023/6/19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04121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2023/6/19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74737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2023/6/19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45652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2023/6/19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45153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B8E77B-CBCF-4A3E-9E16-BA7D39110A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90851FA-5C76-4BD2-99B7-EE3960BD4D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4E144B-20EA-42AC-98BF-72448E724B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BC18BF-3DA1-4568-A978-87796E37163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6170358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3E7A05-18AD-43FC-80CD-4CC3B70CE6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D7284C-F382-4894-BDFD-C68A9D6DB7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430064-3007-49EB-9D16-61B7415FF2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9A3F2A-DD19-44BB-BB79-D8DC36ABF9E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802538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CBAF07-E705-4308-8145-FC14D8AF02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C47A6D-0714-4E8E-9A64-48755E4EAB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ACA4BA-1226-42CD-AF79-998726F583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B00AE8-4138-4224-ABCD-8C55B87C35E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021845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209745-67E7-4E57-81BA-33FAE6A388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A1E680-5075-4795-B8E0-7C9C4C0500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11BEF9-D1D6-4ECD-BA40-1C5E2E4289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C061DB-F818-4E0F-AE12-3D80F1B9450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96141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790CC48-E1D1-41E5-B69D-E27BF65A22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D6E98E5-61C3-4792-A1D0-5BA98B967B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695F06A-989A-4868-97E1-285F134650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818F01-9991-4D81-9ECE-20522D79C47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9151596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0F3D1D3-D0C7-46A7-879C-70202F5328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DF6CA9C-AC0D-4929-A00A-2639F91D7B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AD531BD-4481-4C51-8D1B-8E1372F0FF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C8D6D-98CE-4D93-8EC1-44313B9A1F0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58588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569EACF-268D-430D-BC49-0FF274FCA8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E73FEC9-7CA8-467A-93C7-C45BA9BA71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64CA8B5-EFF5-4779-883B-B5D84414E1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FBA6DE-7903-43EE-B073-BD84CA5ACA1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6464595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B865C2-5BD1-4BDB-88A9-0DB672BBCC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7CED56-3479-40B6-AF88-75748C5F72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5AB6B6-20DD-417F-BD16-06DBA2BF1B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71DBDB-7B87-4E29-9DC2-33504E792A4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99018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ED66E3-47A0-4439-AB57-EA32193FF2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623D77-DA84-4F26-AAB6-B2E848825E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6BEEAC-1AC0-4888-A415-B71DE5170F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5AB552-E1AF-46D7-BD76-E4C38FDCB7A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264240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9E06F2D-FEC3-4EFD-BE9C-6216C7D742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0B23B78-6FFC-4B62-A373-1A363ABA66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A42F1B-68FA-4F18-879E-3AAA15E4B0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8546D9-2049-4BF5-ABA8-B18AA0D71ED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2337361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0CBD2F-7D79-4522-83F1-3095AEE181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96FCDF-3386-4CC6-A1B9-5C85A24CCB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8482216-D829-46C2-BEC4-8EFE0CEA52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D99C1F-3313-41F1-9DD9-1300373C6A0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5512258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6F1783-6DC7-41B7-A6DF-744C256444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B61694-D57F-4928-9021-84F0E63DA6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7663D5-94C5-40BF-AFC1-1334591B3E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1F8951-607C-4D38-BBE9-3EFB8E7BE0C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70209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15043-2EFE-4BA8-9E3D-276CC0900B49}" type="datetimeFigureOut">
              <a:rPr lang="zh-TW" altLang="en-US" smtClean="0"/>
              <a:t>2023/6/19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98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61" r:id="rId1"/>
    <p:sldLayoutId id="2147489962" r:id="rId2"/>
    <p:sldLayoutId id="2147489963" r:id="rId3"/>
    <p:sldLayoutId id="2147489964" r:id="rId4"/>
    <p:sldLayoutId id="2147489965" r:id="rId5"/>
    <p:sldLayoutId id="2147489966" r:id="rId6"/>
    <p:sldLayoutId id="2147489967" r:id="rId7"/>
    <p:sldLayoutId id="2147489968" r:id="rId8"/>
    <p:sldLayoutId id="2147489969" r:id="rId9"/>
    <p:sldLayoutId id="2147489970" r:id="rId10"/>
    <p:sldLayoutId id="21474899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20EB27F-B45E-47DA-A4E7-3B65AA4796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0B80982-E68E-4CBC-9DD4-FE97AE2412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D25F1D8-DA03-4D4A-9979-A3AC3C903B6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2FD5813-4ED3-4B05-AF6B-466C6DE0CE9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02452A0-1FA8-404C-9E58-ACB5B61231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5C4E485-E38C-4EC3-ACC4-C378F295A33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9067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0045" r:id="rId1"/>
    <p:sldLayoutId id="2147490046" r:id="rId2"/>
    <p:sldLayoutId id="2147490047" r:id="rId3"/>
    <p:sldLayoutId id="2147490048" r:id="rId4"/>
    <p:sldLayoutId id="2147490049" r:id="rId5"/>
    <p:sldLayoutId id="2147490050" r:id="rId6"/>
    <p:sldLayoutId id="2147490051" r:id="rId7"/>
    <p:sldLayoutId id="2147490052" r:id="rId8"/>
    <p:sldLayoutId id="2147490053" r:id="rId9"/>
    <p:sldLayoutId id="2147490054" r:id="rId10"/>
    <p:sldLayoutId id="2147490055" r:id="rId11"/>
    <p:sldLayoutId id="214749005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430665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常年期十二主日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6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粗黑體" panose="020B0709000000000000" pitchFamily="49" charset="-120"/>
              </a:rPr>
              <a:t>人前承認基督 </a:t>
            </a:r>
            <a:endParaRPr lang="en-US" altLang="zh-TW" sz="54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  <a:sym typeface="Wingdings" panose="05000000000000000000" pitchFamily="2" charset="2"/>
              </a:rPr>
              <a:t>互相承認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  <a:sym typeface="Wingdings" panose="05000000000000000000" pitchFamily="2" charset="2"/>
              </a:rPr>
              <a:t>: 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  <a:sym typeface="Wingdings" panose="05000000000000000000" pitchFamily="2" charset="2"/>
              </a:rPr>
              <a:t>認同基督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  <a:sym typeface="Wingdings" panose="05000000000000000000" pitchFamily="2" charset="2"/>
              </a:rPr>
              <a:t>學習基督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  <a:sym typeface="Wingdings" panose="05000000000000000000" pitchFamily="2" charset="2"/>
              </a:rPr>
              <a:t>成為基督</a:t>
            </a:r>
            <a:endParaRPr lang="en-US" altLang="zh-TW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1968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14" y="196233"/>
            <a:ext cx="9144000" cy="6329111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你們應歌頌上主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讚揚上主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因為他從惡人手中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救出了窮苦人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的性命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天主是個照顧弱小者的天主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他自己甚至和弱小者站在同一的陣綫：你對我最小的兄弟做的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就是對我做的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Democracy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  </a:t>
            </a:r>
            <a: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meritocracy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  </a:t>
            </a:r>
            <a:r>
              <a:rPr lang="en-US" altLang="zh-TW" sz="4000" dirty="0">
                <a:solidFill>
                  <a:srgbClr val="FF99FF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kleptocracy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人民作主        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賢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能作主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    </a:t>
            </a:r>
            <a:r>
              <a:rPr lang="zh-TW" altLang="en-US" sz="4000" dirty="0">
                <a:solidFill>
                  <a:srgbClr val="FF99FF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暴力主宰</a:t>
            </a:r>
            <a:endParaRPr lang="en-US" altLang="zh-TW" sz="4000" dirty="0">
              <a:solidFill>
                <a:srgbClr val="FF99FF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              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天主站在哪一方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769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14" y="196233"/>
            <a:ext cx="9144000" cy="6329111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Californian FB" panose="0207040306080B030204" pitchFamily="18" charset="0"/>
                <a:ea typeface="華康儷中黑" panose="020B0509000000000000" pitchFamily="49" charset="-120"/>
                <a:cs typeface="華康中黑體" panose="020B0509000000000000" pitchFamily="49" charset="-120"/>
              </a:rPr>
              <a:t>就如罪惡藉著一人</a:t>
            </a:r>
            <a:r>
              <a:rPr lang="en-US" altLang="zh-TW" sz="4000" dirty="0">
                <a:solidFill>
                  <a:schemeClr val="bg1"/>
                </a:solidFill>
                <a:latin typeface="Californian FB" panose="0207040306080B030204" pitchFamily="18" charset="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fornian FB" panose="0207040306080B030204" pitchFamily="18" charset="0"/>
                <a:ea typeface="華康儷中黑" panose="020B0509000000000000" pitchFamily="49" charset="-120"/>
                <a:cs typeface="華康中黑體" panose="020B0509000000000000" pitchFamily="49" charset="-120"/>
              </a:rPr>
              <a:t>進入了世界</a:t>
            </a:r>
            <a:r>
              <a:rPr lang="en-US" altLang="zh-TW" sz="4000" dirty="0">
                <a:solidFill>
                  <a:schemeClr val="bg1"/>
                </a:solidFill>
                <a:latin typeface="Californian FB" panose="0207040306080B030204" pitchFamily="18" charset="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Californian FB" panose="0207040306080B030204" pitchFamily="18" charset="0"/>
                <a:ea typeface="華康儷中黑" panose="020B0509000000000000" pitchFamily="49" charset="-120"/>
                <a:cs typeface="華康中黑體" panose="020B0509000000000000" pitchFamily="49" charset="-120"/>
              </a:rPr>
              <a:t>死亡藉著罪惡</a:t>
            </a:r>
            <a:r>
              <a:rPr lang="en-US" altLang="zh-TW" sz="4000" dirty="0">
                <a:solidFill>
                  <a:srgbClr val="FFFF00"/>
                </a:solidFill>
                <a:latin typeface="Californian FB" panose="0207040306080B030204" pitchFamily="18" charset="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Californian FB" panose="0207040306080B030204" pitchFamily="18" charset="0"/>
                <a:ea typeface="華康儷中黑" panose="020B0509000000000000" pitchFamily="49" charset="-120"/>
                <a:cs typeface="華康中黑體" panose="020B0509000000000000" pitchFamily="49" charset="-120"/>
              </a:rPr>
              <a:t>也進入了世界</a:t>
            </a:r>
            <a:r>
              <a:rPr lang="en-US" altLang="zh-TW" sz="4000" dirty="0">
                <a:solidFill>
                  <a:schemeClr val="bg1"/>
                </a:solidFill>
                <a:latin typeface="Californian FB" panose="0207040306080B030204" pitchFamily="18" charset="0"/>
                <a:ea typeface="華康儷中黑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lang="zh-TW" altLang="en-US" sz="4000" dirty="0">
                <a:solidFill>
                  <a:schemeClr val="bg1"/>
                </a:solidFill>
                <a:latin typeface="Californian FB" panose="0207040306080B030204" pitchFamily="18" charset="0"/>
                <a:ea typeface="華康儷中黑" panose="020B0509000000000000" pitchFamily="49" charset="-120"/>
                <a:cs typeface="華康中黑體" panose="020B0509000000000000" pitchFamily="49" charset="-120"/>
              </a:rPr>
              <a:t>但恩寵決不是過犯所能相比的</a:t>
            </a:r>
            <a:r>
              <a:rPr lang="en-US" altLang="zh-TW" sz="4000" dirty="0">
                <a:solidFill>
                  <a:schemeClr val="bg1"/>
                </a:solidFill>
                <a:latin typeface="Californian FB" panose="0207040306080B030204" pitchFamily="18" charset="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fornian FB" panose="0207040306080B030204" pitchFamily="18" charset="0"/>
                <a:ea typeface="華康儷中黑" panose="020B0509000000000000" pitchFamily="49" charset="-120"/>
                <a:cs typeface="華康中黑體" panose="020B0509000000000000" pitchFamily="49" charset="-120"/>
              </a:rPr>
              <a:t>因為</a:t>
            </a:r>
            <a:r>
              <a:rPr lang="en-US" altLang="zh-TW" sz="4000" dirty="0">
                <a:solidFill>
                  <a:schemeClr val="bg1"/>
                </a:solidFill>
                <a:latin typeface="Californian FB" panose="0207040306080B030204" pitchFamily="18" charset="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Californian FB" panose="0207040306080B030204" pitchFamily="18" charset="0"/>
                <a:ea typeface="華康儷中黑" panose="020B0509000000000000" pitchFamily="49" charset="-120"/>
                <a:cs typeface="華康中黑體" panose="020B0509000000000000" pitchFamily="49" charset="-120"/>
              </a:rPr>
              <a:t>天主的恩寵</a:t>
            </a:r>
            <a:r>
              <a:rPr lang="en-US" altLang="zh-TW" sz="4000" dirty="0">
                <a:solidFill>
                  <a:srgbClr val="00FF00"/>
                </a:solidFill>
                <a:latin typeface="Californian FB" panose="0207040306080B030204" pitchFamily="18" charset="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Californian FB" panose="0207040306080B030204" pitchFamily="18" charset="0"/>
                <a:ea typeface="華康儷中黑" panose="020B0509000000000000" pitchFamily="49" charset="-120"/>
                <a:cs typeface="華康中黑體" panose="020B0509000000000000" pitchFamily="49" charset="-120"/>
              </a:rPr>
              <a:t>更要豐富</a:t>
            </a:r>
            <a:r>
              <a:rPr lang="zh-TW" altLang="en-US" sz="4000" dirty="0">
                <a:solidFill>
                  <a:schemeClr val="bg1"/>
                </a:solidFill>
                <a:latin typeface="Californian FB" panose="0207040306080B030204" pitchFamily="18" charset="0"/>
                <a:ea typeface="華康儷中黑" panose="020B0509000000000000" pitchFamily="49" charset="-120"/>
                <a:cs typeface="華康中黑體" panose="020B0509000000000000" pitchFamily="49" charset="-120"/>
              </a:rPr>
              <a:t>地洋溢到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fornian FB" panose="0207040306080B030204" pitchFamily="18" charset="0"/>
                <a:ea typeface="華康儷中黑" panose="020B0509000000000000" pitchFamily="49" charset="-120"/>
                <a:cs typeface="華康中黑體" panose="020B0509000000000000" pitchFamily="49" charset="-120"/>
              </a:rPr>
              <a:t>大眾</a:t>
            </a:r>
            <a:r>
              <a:rPr lang="zh-TW" altLang="en-US" sz="4000" dirty="0">
                <a:solidFill>
                  <a:schemeClr val="bg1"/>
                </a:solidFill>
                <a:latin typeface="Californian FB" panose="0207040306080B030204" pitchFamily="18" charset="0"/>
                <a:ea typeface="華康儷中黑" panose="020B0509000000000000" pitchFamily="49" charset="-120"/>
                <a:cs typeface="華康中黑體" panose="020B0509000000000000" pitchFamily="49" charset="-120"/>
              </a:rPr>
              <a:t>身上</a:t>
            </a:r>
            <a:r>
              <a:rPr lang="en-US" altLang="zh-TW" sz="4000" dirty="0">
                <a:solidFill>
                  <a:schemeClr val="bg1"/>
                </a:solidFill>
                <a:latin typeface="Californian FB" panose="0207040306080B030204" pitchFamily="18" charset="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fornian FB" panose="0207040306080B030204" pitchFamily="18" charset="0"/>
                <a:ea typeface="華康儷中黑" panose="020B0509000000000000" pitchFamily="49" charset="-120"/>
                <a:cs typeface="華康中黑體" panose="020B0509000000000000" pitchFamily="49" charset="-120"/>
              </a:rPr>
              <a:t>善永遠大過惡</a:t>
            </a:r>
            <a:endParaRPr lang="en-US" altLang="zh-TW" sz="4000" dirty="0">
              <a:solidFill>
                <a:srgbClr val="FF0000"/>
              </a:solidFill>
              <a:highlight>
                <a:srgbClr val="FFFF00"/>
              </a:highlight>
              <a:latin typeface="Californian FB" panose="0207040306080B030204" pitchFamily="18" charset="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Californian FB" panose="0207040306080B030204" pitchFamily="18" charset="0"/>
                <a:ea typeface="華康儷中黑" panose="020B0509000000000000" pitchFamily="49" charset="-120"/>
                <a:cs typeface="華康中黑體" panose="020B0509000000000000" pitchFamily="49" charset="-120"/>
              </a:rPr>
              <a:t>我們要永遠站在善的那方</a:t>
            </a:r>
            <a:endParaRPr lang="en-US" altLang="zh-TW" sz="4000" dirty="0">
              <a:solidFill>
                <a:schemeClr val="bg1"/>
              </a:solidFill>
              <a:latin typeface="Californian FB" panose="0207040306080B030204" pitchFamily="18" charset="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Californian FB" panose="0207040306080B030204" pitchFamily="18" charset="0"/>
                <a:ea typeface="華康儷中黑" panose="020B0509000000000000" pitchFamily="49" charset="-120"/>
                <a:cs typeface="華康中黑體" panose="020B0509000000000000" pitchFamily="49" charset="-120"/>
              </a:rPr>
              <a:t>肯定自己</a:t>
            </a:r>
            <a:r>
              <a:rPr lang="en-US" altLang="zh-TW" sz="4000" dirty="0">
                <a:solidFill>
                  <a:schemeClr val="bg1"/>
                </a:solidFill>
                <a:latin typeface="Californian FB" panose="0207040306080B030204" pitchFamily="18" charset="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latin typeface="Californian FB" panose="0207040306080B030204" pitchFamily="18" charset="0"/>
                <a:ea typeface="華康儷中黑" panose="020B0509000000000000" pitchFamily="49" charset="-120"/>
                <a:cs typeface="華康中黑體" panose="020B0509000000000000" pitchFamily="49" charset="-120"/>
              </a:rPr>
              <a:t>欣賞別人</a:t>
            </a:r>
            <a:r>
              <a:rPr lang="en-US" altLang="zh-TW" sz="4000" dirty="0">
                <a:solidFill>
                  <a:schemeClr val="bg1"/>
                </a:solidFill>
                <a:latin typeface="Californian FB" panose="0207040306080B030204" pitchFamily="18" charset="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latin typeface="Californian FB" panose="0207040306080B030204" pitchFamily="18" charset="0"/>
                <a:ea typeface="華康儷中黑" panose="020B0509000000000000" pitchFamily="49" charset="-120"/>
                <a:cs typeface="華康中黑體" panose="020B0509000000000000" pitchFamily="49" charset="-120"/>
              </a:rPr>
              <a:t>學習別人</a:t>
            </a:r>
            <a:r>
              <a:rPr lang="en-US" altLang="zh-TW" sz="4000" dirty="0">
                <a:solidFill>
                  <a:schemeClr val="bg1"/>
                </a:solidFill>
                <a:latin typeface="Californian FB" panose="0207040306080B030204" pitchFamily="18" charset="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latin typeface="Californian FB" panose="0207040306080B030204" pitchFamily="18" charset="0"/>
                <a:ea typeface="華康儷中黑" panose="020B0509000000000000" pitchFamily="49" charset="-120"/>
                <a:cs typeface="華康中黑體" panose="020B0509000000000000" pitchFamily="49" charset="-120"/>
              </a:rPr>
              <a:t>豐富自己</a:t>
            </a:r>
            <a:endParaRPr lang="en-US" altLang="zh-TW" sz="4000" dirty="0">
              <a:solidFill>
                <a:schemeClr val="bg1"/>
              </a:solidFill>
              <a:latin typeface="Californian FB" panose="0207040306080B030204" pitchFamily="18" charset="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     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自己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+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對方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+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全部人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=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天國</a:t>
            </a:r>
            <a:endParaRPr lang="en-US" altLang="zh-TW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425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14" y="196233"/>
            <a:ext cx="9144000" cy="6329111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就是你們的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頭髮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天父也都一一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數過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b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凡在人面前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承認我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我在我天上的父面前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也必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承認他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數頭髮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天主的恩寵無以復加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和基督一起互相承認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一起走向成全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承認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: 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認同基督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學習基督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成為基督</a:t>
            </a:r>
            <a:endParaRPr lang="en-US" altLang="zh-TW" sz="4000" dirty="0">
              <a:solidFill>
                <a:srgbClr val="FF0000"/>
              </a:solidFill>
              <a:highlight>
                <a:srgbClr val="FFFF00"/>
              </a:highlight>
              <a:ea typeface="華康粗黑體" panose="020B0709000000000000" pitchFamily="49" charset="-120"/>
              <a:sym typeface="Wingdings" panose="05000000000000000000" pitchFamily="2" charset="2"/>
            </a:endParaRP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  <a:sym typeface="Wingdings" panose="05000000000000000000" pitchFamily="2" charset="2"/>
              </a:rPr>
              <a:t>         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  <a:sym typeface="Wingdings" panose="05000000000000000000" pitchFamily="2" charset="2"/>
              </a:rPr>
              <a:t>讓人在我們身上看到基督</a:t>
            </a:r>
            <a:b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  <a:sym typeface="Wingdings" panose="05000000000000000000" pitchFamily="2" charset="2"/>
              </a:rPr>
            </a:b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  <a:sym typeface="Wingdings" panose="05000000000000000000" pitchFamily="2" charset="2"/>
              </a:rPr>
              <a:t>       </a:t>
            </a: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sz="3600" dirty="0">
                <a:solidFill>
                  <a:schemeClr val="bg1"/>
                </a:solidFill>
                <a:ea typeface="華康粗黑體" panose="020B0709000000000000" pitchFamily="49" charset="-120"/>
                <a:sym typeface="Wingdings" panose="05000000000000000000" pitchFamily="2" charset="2"/>
              </a:rPr>
              <a:t>生命</a:t>
            </a: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  <a:sym typeface="Wingdings" panose="05000000000000000000" pitchFamily="2" charset="2"/>
              </a:rPr>
              <a:t>/</a:t>
            </a:r>
            <a:r>
              <a:rPr lang="zh-TW" altLang="en-US" sz="3600" dirty="0">
                <a:solidFill>
                  <a:schemeClr val="bg1"/>
                </a:solidFill>
                <a:ea typeface="華康粗黑體" panose="020B0709000000000000" pitchFamily="49" charset="-120"/>
                <a:sym typeface="Wingdings" panose="05000000000000000000" pitchFamily="2" charset="2"/>
              </a:rPr>
              <a:t>希望</a:t>
            </a: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  <a:sym typeface="Wingdings" panose="05000000000000000000" pitchFamily="2" charset="2"/>
              </a:rPr>
              <a:t>/</a:t>
            </a:r>
            <a:r>
              <a:rPr lang="zh-TW" altLang="en-US" sz="3600" dirty="0">
                <a:solidFill>
                  <a:schemeClr val="bg1"/>
                </a:solidFill>
                <a:ea typeface="華康粗黑體" panose="020B0709000000000000" pitchFamily="49" charset="-120"/>
                <a:sym typeface="Wingdings" panose="05000000000000000000" pitchFamily="2" charset="2"/>
              </a:rPr>
              <a:t>愛</a:t>
            </a: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  <a:sym typeface="Wingdings" panose="05000000000000000000" pitchFamily="2" charset="2"/>
              </a:rPr>
              <a:t>/</a:t>
            </a:r>
            <a:r>
              <a:rPr lang="zh-TW" altLang="en-US" sz="3600" dirty="0">
                <a:solidFill>
                  <a:schemeClr val="bg1"/>
                </a:solidFill>
                <a:ea typeface="華康粗黑體" panose="020B0709000000000000" pitchFamily="49" charset="-120"/>
                <a:sym typeface="Wingdings" panose="05000000000000000000" pitchFamily="2" charset="2"/>
              </a:rPr>
              <a:t>真善美聖</a:t>
            </a: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  <a:sym typeface="Wingdings" panose="05000000000000000000" pitchFamily="2" charset="2"/>
              </a:rPr>
              <a:t>/</a:t>
            </a:r>
            <a:r>
              <a:rPr lang="zh-TW" altLang="en-US" sz="3600" dirty="0">
                <a:solidFill>
                  <a:schemeClr val="bg1"/>
                </a:solidFill>
                <a:ea typeface="華康粗黑體" panose="020B0709000000000000" pitchFamily="49" charset="-120"/>
                <a:sym typeface="Wingdings" panose="05000000000000000000" pitchFamily="2" charset="2"/>
              </a:rPr>
              <a:t>值得活下去</a:t>
            </a: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  <a:sym typeface="Wingdings" panose="05000000000000000000" pitchFamily="2" charset="2"/>
              </a:rPr>
              <a:t>)</a:t>
            </a:r>
            <a:endParaRPr lang="zh-TW" altLang="en-US" sz="360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381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C9025B8-094D-44BA-B30E-D9B7AF5543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925" y="50800"/>
            <a:ext cx="9069388" cy="6745288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defRPr/>
            </a:pPr>
            <a:r>
              <a:rPr lang="zh-TW" altLang="en-US" sz="3600" spc="-150" dirty="0">
                <a:solidFill>
                  <a:schemeClr val="bg1"/>
                </a:solidFill>
                <a:ea typeface="華康正顏楷體W5" panose="03000509000000000000" pitchFamily="65" charset="-120"/>
              </a:rPr>
              <a:t>伯夷</a:t>
            </a:r>
            <a:r>
              <a:rPr lang="en-US" altLang="zh-TW" sz="3600" spc="-150" dirty="0">
                <a:solidFill>
                  <a:schemeClr val="bg1"/>
                </a:solidFill>
                <a:ea typeface="華康正顏楷體W5" panose="03000509000000000000" pitchFamily="65" charset="-120"/>
              </a:rPr>
              <a:t>——</a:t>
            </a:r>
            <a:r>
              <a:rPr lang="zh-TW" altLang="en-US" sz="3600" spc="-150" dirty="0">
                <a:solidFill>
                  <a:schemeClr val="bg1"/>
                </a:solidFill>
                <a:ea typeface="華康正顏楷體W5" panose="03000509000000000000" pitchFamily="65" charset="-120"/>
              </a:rPr>
              <a:t>目不視惡色</a:t>
            </a:r>
            <a:r>
              <a:rPr lang="en-US" altLang="zh-TW" sz="3600" spc="-150" dirty="0">
                <a:solidFill>
                  <a:schemeClr val="bg1"/>
                </a:solidFill>
                <a:ea typeface="華康正顏楷體W5" panose="03000509000000000000" pitchFamily="65" charset="-120"/>
              </a:rPr>
              <a:t>,</a:t>
            </a:r>
            <a:r>
              <a:rPr lang="zh-TW" altLang="en-US" sz="3600" spc="-150" dirty="0">
                <a:solidFill>
                  <a:schemeClr val="bg1"/>
                </a:solidFill>
                <a:ea typeface="華康正顏楷體W5" panose="03000509000000000000" pitchFamily="65" charset="-120"/>
              </a:rPr>
              <a:t>耳不聽惡聲</a:t>
            </a:r>
            <a:r>
              <a:rPr lang="en-US" altLang="zh-TW" sz="3600" spc="-150" dirty="0">
                <a:solidFill>
                  <a:schemeClr val="bg1"/>
                </a:solidFill>
                <a:ea typeface="華康正顏楷體W5" panose="03000509000000000000" pitchFamily="65" charset="-120"/>
              </a:rPr>
              <a:t>.</a:t>
            </a:r>
            <a:r>
              <a:rPr lang="en-US" altLang="zh-TW" sz="3600" spc="-150" dirty="0">
                <a:solidFill>
                  <a:srgbClr val="00FF00"/>
                </a:solidFill>
                <a:ea typeface="華康正顏楷體W5" panose="03000509000000000000" pitchFamily="65" charset="-120"/>
              </a:rPr>
              <a:t>(</a:t>
            </a:r>
            <a:r>
              <a:rPr lang="zh-TW" altLang="en-US" sz="3600" spc="-150" dirty="0">
                <a:solidFill>
                  <a:srgbClr val="00FF00"/>
                </a:solidFill>
                <a:ea typeface="華康正顏楷體W5" panose="03000509000000000000" pitchFamily="65" charset="-120"/>
              </a:rPr>
              <a:t>慎言行</a:t>
            </a:r>
            <a:r>
              <a:rPr lang="en-US" altLang="zh-TW" sz="3600" spc="-150" dirty="0">
                <a:solidFill>
                  <a:srgbClr val="00FF00"/>
                </a:solidFill>
                <a:ea typeface="華康正顏楷體W5" panose="03000509000000000000" pitchFamily="65" charset="-120"/>
              </a:rPr>
              <a:t>)</a:t>
            </a:r>
          </a:p>
          <a:p>
            <a:pPr marL="360000" indent="-457200" algn="l">
              <a:spcBef>
                <a:spcPts val="0"/>
              </a:spcBef>
              <a:defRPr/>
            </a:pPr>
            <a:r>
              <a:rPr lang="zh-TW" altLang="en-US" sz="3600" spc="-150" dirty="0">
                <a:solidFill>
                  <a:srgbClr val="FFFF00"/>
                </a:solidFill>
                <a:ea typeface="華康正顏楷體W5" panose="03000509000000000000" pitchFamily="65" charset="-120"/>
              </a:rPr>
              <a:t>伊尹</a:t>
            </a:r>
            <a:r>
              <a:rPr lang="en-US" altLang="zh-TW" sz="3600" spc="-150" dirty="0">
                <a:solidFill>
                  <a:srgbClr val="FFFF00"/>
                </a:solidFill>
                <a:ea typeface="華康正顏楷體W5" panose="03000509000000000000" pitchFamily="65" charset="-120"/>
              </a:rPr>
              <a:t>——</a:t>
            </a:r>
            <a:r>
              <a:rPr lang="zh-TW" altLang="en-US" sz="3600" spc="-150" dirty="0">
                <a:solidFill>
                  <a:srgbClr val="FFFF00"/>
                </a:solidFill>
                <a:ea typeface="華康正顏楷體W5" panose="03000509000000000000" pitchFamily="65" charset="-120"/>
              </a:rPr>
              <a:t>治亦進</a:t>
            </a:r>
            <a:r>
              <a:rPr lang="en-US" altLang="zh-TW" sz="3600" spc="-150" dirty="0">
                <a:solidFill>
                  <a:srgbClr val="FFFF00"/>
                </a:solidFill>
                <a:ea typeface="華康正顏楷體W5" panose="03000509000000000000" pitchFamily="65" charset="-120"/>
              </a:rPr>
              <a:t>,</a:t>
            </a:r>
            <a:r>
              <a:rPr lang="zh-TW" altLang="en-US" sz="3600" spc="-150" dirty="0">
                <a:solidFill>
                  <a:srgbClr val="FFFF00"/>
                </a:solidFill>
                <a:ea typeface="華康正顏楷體W5" panose="03000509000000000000" pitchFamily="65" charset="-120"/>
              </a:rPr>
              <a:t>亂亦進</a:t>
            </a:r>
            <a:r>
              <a:rPr lang="en-US" altLang="zh-TW" sz="3600" spc="-150" dirty="0">
                <a:solidFill>
                  <a:srgbClr val="FFFF00"/>
                </a:solidFill>
                <a:ea typeface="華康正顏楷體W5" panose="03000509000000000000" pitchFamily="65" charset="-120"/>
              </a:rPr>
              <a:t>,</a:t>
            </a:r>
            <a:r>
              <a:rPr lang="zh-TW" altLang="en-US" sz="3600" spc="-150" dirty="0">
                <a:solidFill>
                  <a:srgbClr val="FFFF00"/>
                </a:solidFill>
                <a:ea typeface="華康正顏楷體W5" panose="03000509000000000000" pitchFamily="65" charset="-120"/>
              </a:rPr>
              <a:t>曰</a:t>
            </a:r>
            <a:r>
              <a:rPr lang="en-US" altLang="zh-TW" sz="3600" spc="-150" dirty="0">
                <a:solidFill>
                  <a:srgbClr val="FFFF00"/>
                </a:solidFill>
                <a:ea typeface="華康正顏楷體W5" panose="03000509000000000000" pitchFamily="65" charset="-120"/>
              </a:rPr>
              <a:t>:</a:t>
            </a:r>
            <a:r>
              <a:rPr lang="zh-TW" altLang="en-US" sz="3600" spc="-150" dirty="0">
                <a:solidFill>
                  <a:srgbClr val="FFFF00"/>
                </a:solidFill>
                <a:ea typeface="華康正顏楷體W5" panose="03000509000000000000" pitchFamily="65" charset="-120"/>
              </a:rPr>
              <a:t>「天之生斯民也</a:t>
            </a:r>
            <a:r>
              <a:rPr lang="en-US" altLang="zh-TW" sz="3600" spc="-150" dirty="0">
                <a:solidFill>
                  <a:srgbClr val="FFFF00"/>
                </a:solidFill>
                <a:ea typeface="華康正顏楷體W5" panose="03000509000000000000" pitchFamily="65" charset="-120"/>
              </a:rPr>
              <a:t>,</a:t>
            </a:r>
            <a:r>
              <a:rPr lang="zh-TW" altLang="en-US" sz="3600" spc="-150" dirty="0">
                <a:solidFill>
                  <a:srgbClr val="FFFF00"/>
                </a:solidFill>
                <a:ea typeface="華康正顏楷體W5" panose="03000509000000000000" pitchFamily="65" charset="-120"/>
              </a:rPr>
              <a:t>使先知覺後知</a:t>
            </a:r>
            <a:r>
              <a:rPr lang="en-US" altLang="zh-TW" sz="3600" spc="-150" dirty="0">
                <a:solidFill>
                  <a:srgbClr val="FFFF00"/>
                </a:solidFill>
                <a:ea typeface="華康正顏楷體W5" panose="03000509000000000000" pitchFamily="65" charset="-120"/>
              </a:rPr>
              <a:t>,</a:t>
            </a:r>
            <a:r>
              <a:rPr lang="zh-TW" altLang="en-US" sz="3600" spc="-150" dirty="0">
                <a:solidFill>
                  <a:srgbClr val="FFFF00"/>
                </a:solidFill>
                <a:ea typeface="華康正顏楷體W5" panose="03000509000000000000" pitchFamily="65" charset="-120"/>
              </a:rPr>
              <a:t>使先覺覺後覺</a:t>
            </a:r>
            <a:r>
              <a:rPr lang="en-US" altLang="zh-TW" sz="3600" spc="-150" dirty="0">
                <a:solidFill>
                  <a:srgbClr val="FFFF00"/>
                </a:solidFill>
                <a:ea typeface="華康正顏楷體W5" panose="03000509000000000000" pitchFamily="65" charset="-120"/>
              </a:rPr>
              <a:t>;</a:t>
            </a:r>
            <a:r>
              <a:rPr lang="zh-TW" altLang="en-US" sz="3600" spc="-150" dirty="0">
                <a:solidFill>
                  <a:srgbClr val="FFFF00"/>
                </a:solidFill>
                <a:ea typeface="華康正顏楷體W5" panose="03000509000000000000" pitchFamily="65" charset="-120"/>
              </a:rPr>
              <a:t>予</a:t>
            </a:r>
            <a:r>
              <a:rPr lang="en-US" altLang="zh-TW" sz="3600" spc="-150" dirty="0">
                <a:solidFill>
                  <a:srgbClr val="FFFF00"/>
                </a:solidFill>
                <a:ea typeface="華康正顏楷體W5" panose="03000509000000000000" pitchFamily="65" charset="-120"/>
              </a:rPr>
              <a:t>,</a:t>
            </a:r>
            <a:r>
              <a:rPr lang="zh-TW" altLang="en-US" sz="3600" spc="-150" dirty="0">
                <a:solidFill>
                  <a:srgbClr val="FFFF00"/>
                </a:solidFill>
                <a:ea typeface="華康正顏楷體W5" panose="03000509000000000000" pitchFamily="65" charset="-120"/>
              </a:rPr>
              <a:t>天民之先覺者也」</a:t>
            </a:r>
            <a:r>
              <a:rPr lang="en-US" altLang="zh-TW" sz="3600" spc="-150" dirty="0">
                <a:solidFill>
                  <a:srgbClr val="FFFF00"/>
                </a:solidFill>
                <a:ea typeface="華康正顏楷體W5" panose="03000509000000000000" pitchFamily="65" charset="-120"/>
              </a:rPr>
              <a:t>.</a:t>
            </a:r>
            <a:r>
              <a:rPr lang="en-US" altLang="zh-TW" sz="3600" spc="-150" dirty="0">
                <a:solidFill>
                  <a:srgbClr val="00FF00"/>
                </a:solidFill>
                <a:ea typeface="華康正顏楷體W5" panose="03000509000000000000" pitchFamily="65" charset="-120"/>
              </a:rPr>
              <a:t>(</a:t>
            </a:r>
            <a:r>
              <a:rPr lang="zh-TW" altLang="en-US" sz="3600" spc="-150" dirty="0">
                <a:solidFill>
                  <a:srgbClr val="00FF00"/>
                </a:solidFill>
                <a:ea typeface="華康正顏楷體W5" panose="03000509000000000000" pitchFamily="65" charset="-120"/>
              </a:rPr>
              <a:t>使命感也是力量</a:t>
            </a:r>
            <a:r>
              <a:rPr lang="en-US" altLang="zh-TW" sz="3600" spc="-150" dirty="0">
                <a:solidFill>
                  <a:srgbClr val="00FF00"/>
                </a:solidFill>
                <a:ea typeface="華康正顏楷體W5" panose="03000509000000000000" pitchFamily="65" charset="-120"/>
              </a:rPr>
              <a:t>)</a:t>
            </a:r>
          </a:p>
          <a:p>
            <a:pPr marL="360000" indent="-457200" algn="l">
              <a:spcBef>
                <a:spcPts val="0"/>
              </a:spcBef>
              <a:defRPr/>
            </a:pPr>
            <a:r>
              <a:rPr lang="zh-TW" altLang="en-US" sz="3600" spc="-150" dirty="0">
                <a:solidFill>
                  <a:schemeClr val="bg1"/>
                </a:solidFill>
                <a:ea typeface="華康正顏楷體W5" panose="03000509000000000000" pitchFamily="65" charset="-120"/>
              </a:rPr>
              <a:t>柳下惠</a:t>
            </a:r>
            <a:r>
              <a:rPr lang="en-US" altLang="zh-TW" sz="3600" spc="-150" dirty="0">
                <a:solidFill>
                  <a:schemeClr val="bg1"/>
                </a:solidFill>
                <a:ea typeface="華康正顏楷體W5" panose="03000509000000000000" pitchFamily="65" charset="-120"/>
              </a:rPr>
              <a:t>——</a:t>
            </a:r>
            <a:r>
              <a:rPr lang="zh-TW" altLang="en-US" sz="3600" spc="-150" dirty="0">
                <a:solidFill>
                  <a:schemeClr val="bg1"/>
                </a:solidFill>
                <a:ea typeface="華康正顏楷體W5" panose="03000509000000000000" pitchFamily="65" charset="-120"/>
              </a:rPr>
              <a:t>爾為爾</a:t>
            </a:r>
            <a:r>
              <a:rPr lang="en-US" altLang="zh-TW" sz="3600" spc="-150" dirty="0">
                <a:solidFill>
                  <a:schemeClr val="bg1"/>
                </a:solidFill>
                <a:ea typeface="華康正顏楷體W5" panose="03000509000000000000" pitchFamily="65" charset="-120"/>
              </a:rPr>
              <a:t>,</a:t>
            </a:r>
            <a:r>
              <a:rPr lang="zh-TW" altLang="en-US" sz="3600" spc="-150" dirty="0">
                <a:solidFill>
                  <a:schemeClr val="bg1"/>
                </a:solidFill>
                <a:ea typeface="華康正顏楷體W5" panose="03000509000000000000" pitchFamily="65" charset="-120"/>
              </a:rPr>
              <a:t>我為我</a:t>
            </a:r>
            <a:r>
              <a:rPr lang="en-US" altLang="zh-TW" sz="3600" spc="-150" dirty="0">
                <a:solidFill>
                  <a:schemeClr val="bg1"/>
                </a:solidFill>
                <a:ea typeface="華康正顏楷體W5" panose="03000509000000000000" pitchFamily="65" charset="-120"/>
              </a:rPr>
              <a:t>;</a:t>
            </a:r>
            <a:r>
              <a:rPr lang="zh-TW" altLang="en-US" sz="3600" spc="-150" dirty="0">
                <a:solidFill>
                  <a:schemeClr val="bg1"/>
                </a:solidFill>
                <a:ea typeface="華康正顏楷體W5" panose="03000509000000000000" pitchFamily="65" charset="-120"/>
              </a:rPr>
              <a:t>雖袒裼裸裎於我側</a:t>
            </a:r>
            <a:r>
              <a:rPr lang="en-US" altLang="zh-TW" sz="3600" spc="-150" dirty="0">
                <a:solidFill>
                  <a:schemeClr val="bg1"/>
                </a:solidFill>
                <a:ea typeface="華康正顏楷體W5" panose="03000509000000000000" pitchFamily="65" charset="-120"/>
              </a:rPr>
              <a:t>,</a:t>
            </a:r>
            <a:r>
              <a:rPr lang="zh-TW" altLang="en-US" sz="3600" spc="-150" dirty="0">
                <a:solidFill>
                  <a:schemeClr val="bg1"/>
                </a:solidFill>
                <a:ea typeface="華康正顏楷體W5" panose="03000509000000000000" pitchFamily="65" charset="-120"/>
              </a:rPr>
              <a:t>爾焉能污我哉</a:t>
            </a:r>
            <a:r>
              <a:rPr lang="en-US" altLang="zh-TW" sz="3600" spc="-150" dirty="0">
                <a:solidFill>
                  <a:schemeClr val="bg1"/>
                </a:solidFill>
                <a:ea typeface="華康正顏楷體W5" panose="03000509000000000000" pitchFamily="65" charset="-120"/>
              </a:rPr>
              <a:t>?</a:t>
            </a:r>
            <a:r>
              <a:rPr lang="en-US" altLang="zh-TW" sz="3600" spc="-150" dirty="0">
                <a:solidFill>
                  <a:srgbClr val="00FF00"/>
                </a:solidFill>
                <a:ea typeface="華康正顏楷體W5" panose="03000509000000000000" pitchFamily="65" charset="-120"/>
              </a:rPr>
              <a:t>(</a:t>
            </a:r>
            <a:r>
              <a:rPr lang="zh-TW" altLang="en-US" sz="3600" spc="-150" dirty="0">
                <a:solidFill>
                  <a:srgbClr val="00FF00"/>
                </a:solidFill>
                <a:ea typeface="華康正顏楷體W5" panose="03000509000000000000" pitchFamily="65" charset="-120"/>
              </a:rPr>
              <a:t>根深</a:t>
            </a:r>
            <a:r>
              <a:rPr lang="en-US" altLang="zh-TW" sz="3600" spc="-150" dirty="0">
                <a:solidFill>
                  <a:srgbClr val="00FF00"/>
                </a:solidFill>
                <a:ea typeface="華康正顏楷體W5" panose="03000509000000000000" pitchFamily="65" charset="-120"/>
              </a:rPr>
              <a:t>/</a:t>
            </a:r>
            <a:r>
              <a:rPr lang="zh-TW" altLang="en-US" sz="3600" spc="-150" dirty="0">
                <a:solidFill>
                  <a:srgbClr val="00FF00"/>
                </a:solidFill>
                <a:ea typeface="華康正顏楷體W5" panose="03000509000000000000" pitchFamily="65" charset="-120"/>
              </a:rPr>
              <a:t>樹正</a:t>
            </a:r>
            <a:r>
              <a:rPr lang="en-US" altLang="zh-TW" sz="3600" spc="-150" dirty="0">
                <a:solidFill>
                  <a:srgbClr val="00FF00"/>
                </a:solidFill>
                <a:ea typeface="華康正顏楷體W5" panose="03000509000000000000" pitchFamily="65" charset="-120"/>
              </a:rPr>
              <a:t>)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  <a:defRPr/>
            </a:pPr>
            <a:r>
              <a:rPr lang="zh-TW" altLang="en-US" sz="3600" spc="-150" dirty="0">
                <a:solidFill>
                  <a:srgbClr val="FFFF00"/>
                </a:solidFill>
                <a:ea typeface="華康正顏楷體W5" panose="03000509000000000000" pitchFamily="65" charset="-120"/>
              </a:rPr>
              <a:t>孔子</a:t>
            </a:r>
            <a:r>
              <a:rPr lang="en-US" altLang="zh-TW" sz="3600" spc="-150" dirty="0">
                <a:solidFill>
                  <a:srgbClr val="FFFF00"/>
                </a:solidFill>
                <a:ea typeface="華康正顏楷體W5" panose="03000509000000000000" pitchFamily="65" charset="-120"/>
              </a:rPr>
              <a:t>——</a:t>
            </a:r>
            <a:r>
              <a:rPr lang="zh-TW" altLang="en-US" sz="3600" spc="-150" dirty="0">
                <a:solidFill>
                  <a:srgbClr val="FFFF00"/>
                </a:solidFill>
                <a:ea typeface="華康正顏楷體W5" panose="03000509000000000000" pitchFamily="65" charset="-120"/>
              </a:rPr>
              <a:t>可以速而速</a:t>
            </a:r>
            <a:r>
              <a:rPr lang="en-US" altLang="zh-TW" sz="3600" spc="-150" dirty="0">
                <a:solidFill>
                  <a:srgbClr val="FFFF00"/>
                </a:solidFill>
                <a:ea typeface="華康正顏楷體W5" panose="03000509000000000000" pitchFamily="65" charset="-120"/>
              </a:rPr>
              <a:t>,</a:t>
            </a:r>
            <a:r>
              <a:rPr lang="zh-TW" altLang="en-US" sz="3600" spc="-150" dirty="0">
                <a:solidFill>
                  <a:srgbClr val="FFFF00"/>
                </a:solidFill>
                <a:ea typeface="華康正顏楷體W5" panose="03000509000000000000" pitchFamily="65" charset="-120"/>
              </a:rPr>
              <a:t>可以久而久</a:t>
            </a:r>
            <a:r>
              <a:rPr lang="en-US" altLang="zh-TW" sz="3600" spc="-150" dirty="0">
                <a:solidFill>
                  <a:srgbClr val="FFFF00"/>
                </a:solidFill>
                <a:ea typeface="華康正顏楷體W5" panose="03000509000000000000" pitchFamily="65" charset="-120"/>
              </a:rPr>
              <a:t>,</a:t>
            </a:r>
            <a:r>
              <a:rPr lang="zh-TW" altLang="en-US" sz="3600" spc="-150" dirty="0">
                <a:solidFill>
                  <a:srgbClr val="FFFF00"/>
                </a:solidFill>
                <a:ea typeface="華康正顏楷體W5" panose="03000509000000000000" pitchFamily="65" charset="-120"/>
              </a:rPr>
              <a:t>可以處而處</a:t>
            </a:r>
            <a:r>
              <a:rPr lang="en-US" altLang="zh-TW" sz="3600" spc="-150" dirty="0">
                <a:solidFill>
                  <a:srgbClr val="FFFF00"/>
                </a:solidFill>
                <a:ea typeface="華康正顏楷體W5" panose="03000509000000000000" pitchFamily="65" charset="-120"/>
              </a:rPr>
              <a:t>,</a:t>
            </a:r>
            <a:r>
              <a:rPr lang="zh-TW" altLang="en-US" sz="3600" spc="-150" dirty="0">
                <a:solidFill>
                  <a:srgbClr val="FFFF00"/>
                </a:solidFill>
                <a:ea typeface="華康正顏楷體W5" panose="03000509000000000000" pitchFamily="65" charset="-120"/>
              </a:rPr>
              <a:t>可以仕而仕</a:t>
            </a:r>
            <a:r>
              <a:rPr lang="en-US" altLang="zh-TW" sz="3600" spc="-150" dirty="0">
                <a:solidFill>
                  <a:srgbClr val="FFFF00"/>
                </a:solidFill>
                <a:ea typeface="華康正顏楷體W5" panose="03000509000000000000" pitchFamily="65" charset="-120"/>
              </a:rPr>
              <a:t>.</a:t>
            </a:r>
            <a:r>
              <a:rPr lang="en-US" altLang="zh-TW" sz="3600" spc="-150" dirty="0">
                <a:solidFill>
                  <a:srgbClr val="00FF00"/>
                </a:solidFill>
                <a:ea typeface="華康正顏楷體W5" panose="03000509000000000000" pitchFamily="65" charset="-120"/>
              </a:rPr>
              <a:t>(</a:t>
            </a:r>
            <a:r>
              <a:rPr lang="zh-TW" altLang="en-US" sz="3600" spc="-150" dirty="0">
                <a:solidFill>
                  <a:srgbClr val="00FF00"/>
                </a:solidFill>
                <a:ea typeface="華康正顏楷體W5" panose="03000509000000000000" pitchFamily="65" charset="-120"/>
              </a:rPr>
              <a:t>學貴大成</a:t>
            </a:r>
            <a:r>
              <a:rPr lang="en-US" altLang="zh-TW" sz="3600" spc="-150" dirty="0">
                <a:solidFill>
                  <a:srgbClr val="00FF00"/>
                </a:solidFill>
                <a:ea typeface="華康正顏楷體W5" panose="03000509000000000000" pitchFamily="65" charset="-120"/>
              </a:rPr>
              <a:t>)</a:t>
            </a:r>
          </a:p>
          <a:p>
            <a:pPr marL="360000" indent="-457200" algn="l">
              <a:spcBef>
                <a:spcPts val="0"/>
              </a:spcBef>
              <a:spcAft>
                <a:spcPts val="1800"/>
              </a:spcAft>
              <a:defRPr/>
            </a:pPr>
            <a:r>
              <a:rPr lang="zh-TW" altLang="en-US" sz="3600" spc="-150" dirty="0">
                <a:solidFill>
                  <a:schemeClr val="bg1"/>
                </a:solidFill>
                <a:ea typeface="華康儷中黑" panose="020B0509000000000000" pitchFamily="49" charset="-120"/>
              </a:rPr>
              <a:t>孟子曰</a:t>
            </a:r>
            <a:r>
              <a:rPr lang="en-US" altLang="zh-TW" sz="3600" spc="-150" dirty="0">
                <a:solidFill>
                  <a:schemeClr val="bg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3600" spc="-150" dirty="0">
                <a:solidFill>
                  <a:srgbClr val="00FF00"/>
                </a:solidFill>
                <a:ea typeface="華康儷中黑" panose="020B0509000000000000" pitchFamily="49" charset="-120"/>
              </a:rPr>
              <a:t>「</a:t>
            </a:r>
            <a:r>
              <a:rPr lang="zh-TW" altLang="en-US" sz="3600" spc="-150" dirty="0">
                <a:solidFill>
                  <a:schemeClr val="bg1"/>
                </a:solidFill>
                <a:ea typeface="華康儷中黑" panose="020B0509000000000000" pitchFamily="49" charset="-120"/>
              </a:rPr>
              <a:t>伯夷</a:t>
            </a:r>
            <a:r>
              <a:rPr lang="en-US" altLang="zh-TW" sz="3600" spc="-150" dirty="0">
                <a:solidFill>
                  <a:srgbClr val="00FF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spc="-150" dirty="0">
                <a:solidFill>
                  <a:srgbClr val="00FF00"/>
                </a:solidFill>
                <a:ea typeface="華康儷中黑" panose="020B0509000000000000" pitchFamily="49" charset="-120"/>
              </a:rPr>
              <a:t>聖之清者也</a:t>
            </a:r>
            <a:r>
              <a:rPr lang="en-US" altLang="zh-TW" sz="3600" spc="-150" dirty="0">
                <a:solidFill>
                  <a:srgbClr val="00FF00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3600" spc="-150" dirty="0">
                <a:solidFill>
                  <a:schemeClr val="bg1"/>
                </a:solidFill>
                <a:ea typeface="華康儷中黑" panose="020B0509000000000000" pitchFamily="49" charset="-120"/>
              </a:rPr>
              <a:t>伊尹</a:t>
            </a:r>
            <a:r>
              <a:rPr lang="en-US" altLang="zh-TW" sz="3600" spc="-150" dirty="0">
                <a:solidFill>
                  <a:srgbClr val="00FF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spc="-150" dirty="0">
                <a:solidFill>
                  <a:srgbClr val="00FF00"/>
                </a:solidFill>
                <a:ea typeface="華康儷中黑" panose="020B0509000000000000" pitchFamily="49" charset="-120"/>
              </a:rPr>
              <a:t>聖之任者也</a:t>
            </a:r>
            <a:r>
              <a:rPr lang="en-US" altLang="zh-TW" sz="3600" spc="-150" dirty="0">
                <a:solidFill>
                  <a:srgbClr val="00FF00"/>
                </a:solidFill>
                <a:ea typeface="華康儷中黑" panose="020B0509000000000000" pitchFamily="49" charset="-120"/>
              </a:rPr>
              <a:t>;</a:t>
            </a:r>
            <a:br>
              <a:rPr lang="en-US" altLang="zh-TW" sz="3600" spc="-150" dirty="0">
                <a:solidFill>
                  <a:srgbClr val="00FF00"/>
                </a:solidFill>
                <a:ea typeface="華康儷中黑" panose="020B0509000000000000" pitchFamily="49" charset="-120"/>
              </a:rPr>
            </a:br>
            <a:r>
              <a:rPr lang="zh-TW" altLang="en-US" sz="3600" spc="-150" dirty="0">
                <a:solidFill>
                  <a:schemeClr val="bg1"/>
                </a:solidFill>
                <a:ea typeface="華康儷中黑" panose="020B0509000000000000" pitchFamily="49" charset="-120"/>
              </a:rPr>
              <a:t>柳下惠</a:t>
            </a:r>
            <a:r>
              <a:rPr lang="en-US" altLang="zh-TW" sz="3600" spc="-150" dirty="0">
                <a:solidFill>
                  <a:srgbClr val="00FF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spc="-150" dirty="0">
                <a:solidFill>
                  <a:srgbClr val="00FF00"/>
                </a:solidFill>
                <a:ea typeface="華康儷中黑" panose="020B0509000000000000" pitchFamily="49" charset="-120"/>
              </a:rPr>
              <a:t>聖之和者也</a:t>
            </a:r>
            <a:r>
              <a:rPr lang="en-US" altLang="zh-TW" sz="3600" spc="-150" dirty="0">
                <a:solidFill>
                  <a:srgbClr val="00FF00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3600" spc="-150" dirty="0">
                <a:solidFill>
                  <a:schemeClr val="bg1"/>
                </a:solidFill>
                <a:ea typeface="華康儷中黑" panose="020B0509000000000000" pitchFamily="49" charset="-120"/>
              </a:rPr>
              <a:t>孔子</a:t>
            </a:r>
            <a:r>
              <a:rPr lang="en-US" altLang="zh-TW" sz="3600" spc="-150" dirty="0">
                <a:solidFill>
                  <a:srgbClr val="00FF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spc="-150" dirty="0">
                <a:solidFill>
                  <a:srgbClr val="00FF00"/>
                </a:solidFill>
                <a:ea typeface="華康儷中黑" panose="020B0509000000000000" pitchFamily="49" charset="-120"/>
              </a:rPr>
              <a:t>聖之時者也</a:t>
            </a:r>
            <a:r>
              <a:rPr lang="en-US" altLang="zh-TW" sz="3600" spc="-150" dirty="0">
                <a:solidFill>
                  <a:srgbClr val="00FF00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3600" spc="-150" dirty="0">
                <a:solidFill>
                  <a:srgbClr val="00FF00"/>
                </a:solidFill>
                <a:ea typeface="華康儷中黑" panose="020B0509000000000000" pitchFamily="49" charset="-120"/>
              </a:rPr>
              <a:t>」</a:t>
            </a:r>
            <a:endParaRPr lang="en-US" altLang="zh-TW" sz="3600" spc="-150" dirty="0">
              <a:solidFill>
                <a:srgbClr val="00FF00"/>
              </a:solidFill>
              <a:ea typeface="華康儷中黑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1800"/>
              </a:spcAft>
              <a:defRPr/>
            </a:pPr>
            <a:r>
              <a:rPr lang="zh-TW" altLang="en-US" sz="2800" spc="-150" dirty="0">
                <a:solidFill>
                  <a:srgbClr val="00FF00"/>
                </a:solidFill>
                <a:ea typeface="華康儷中黑" panose="020B0509000000000000" pitchFamily="49" charset="-120"/>
              </a:rPr>
              <a:t>  徐</a:t>
            </a:r>
            <a:r>
              <a:rPr lang="en-US" altLang="zh-TW" sz="2800" spc="-150" dirty="0">
                <a:solidFill>
                  <a:srgbClr val="00FF00"/>
                </a:solidFill>
                <a:ea typeface="華康儷中黑" panose="020B0509000000000000" pitchFamily="49" charset="-120"/>
              </a:rPr>
              <a:t>: </a:t>
            </a:r>
            <a:r>
              <a:rPr lang="zh-TW" altLang="en-US" sz="3600" spc="-15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耶穌</a:t>
            </a:r>
            <a:r>
              <a:rPr lang="en-US" altLang="zh-TW" sz="3600" spc="-15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600" spc="-15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聖之大成者也</a:t>
            </a:r>
            <a:r>
              <a:rPr lang="en-US" altLang="zh-TW" sz="3600" spc="-15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; </a:t>
            </a:r>
            <a:r>
              <a:rPr lang="zh-TW" altLang="en-US" sz="3600" spc="-15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門徒</a:t>
            </a:r>
            <a:r>
              <a:rPr lang="en-US" altLang="zh-TW" sz="3600" spc="-15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600" spc="-15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聖之</a:t>
            </a:r>
            <a:r>
              <a:rPr lang="zh-TW" altLang="en-US" sz="3600" spc="-15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似耶穌者也</a:t>
            </a:r>
            <a:endParaRPr lang="en-US" altLang="zh-TW" sz="3600" spc="-150" dirty="0">
              <a:solidFill>
                <a:srgbClr val="FF0000"/>
              </a:solidFill>
              <a:highlight>
                <a:srgbClr val="FFFF00"/>
              </a:highlight>
              <a:ea typeface="華康儷中黑" panose="020B0509000000000000" pitchFamily="49" charset="-12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B4A94FF-2E46-4B26-9132-96CA588684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</a:rPr>
              <a:t>承認基督</a:t>
            </a:r>
            <a:r>
              <a:rPr lang="en-US" altLang="zh-TW" sz="4400" dirty="0">
                <a:ea typeface="華康儷中黑" panose="020B0509000000000000" pitchFamily="49" charset="-120"/>
              </a:rPr>
              <a:t>:</a:t>
            </a:r>
            <a:r>
              <a:rPr lang="zh-TW" altLang="en-US" sz="4400" dirty="0">
                <a:ea typeface="華康儷中黑" panose="020B0509000000000000" pitchFamily="49" charset="-120"/>
              </a:rPr>
              <a:t>承認一個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什麼樣的基督</a:t>
            </a:r>
            <a:r>
              <a:rPr lang="en-US" altLang="zh-TW" sz="4400" dirty="0">
                <a:ea typeface="華康儷中黑" panose="020B0509000000000000" pitchFamily="49" charset="-12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</a:rPr>
              <a:t>承認基督是天主子</a:t>
            </a:r>
            <a:r>
              <a:rPr lang="en-US" altLang="zh-TW" sz="4400" dirty="0">
                <a:ea typeface="華康儷中黑" panose="020B0509000000000000" pitchFamily="49" charset="-120"/>
              </a:rPr>
              <a:t>?</a:t>
            </a:r>
            <a:r>
              <a:rPr lang="zh-TW" altLang="en-US" sz="4400" dirty="0">
                <a:ea typeface="華康儷中黑" panose="020B0509000000000000" pitchFamily="49" charset="-120"/>
              </a:rPr>
              <a:t>是救世主</a:t>
            </a:r>
            <a:r>
              <a:rPr lang="en-US" altLang="zh-TW" sz="4400" dirty="0">
                <a:ea typeface="華康儷中黑" panose="020B0509000000000000" pitchFamily="49" charset="-120"/>
              </a:rPr>
              <a:t>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還有什麼</a:t>
            </a:r>
            <a:r>
              <a:rPr lang="en-US" altLang="zh-TW" sz="4400" dirty="0">
                <a:ea typeface="華康儷中黑" panose="020B0509000000000000" pitchFamily="49" charset="-12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Acknowledging Christ.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What kind of Christ are we to acknowledge?</a:t>
            </a:r>
            <a:r>
              <a:rPr lang="en-US" altLang="zh-TW" sz="4400" dirty="0">
                <a:ea typeface="華康儷中黑" panose="020B0509000000000000" pitchFamily="49" charset="-120"/>
              </a:rPr>
              <a:t> Is it to acknowledge Christ as the Son of GOD, or as the </a:t>
            </a:r>
            <a:r>
              <a:rPr lang="en-US" altLang="zh-TW" sz="4400" dirty="0" err="1">
                <a:ea typeface="華康儷中黑" panose="020B0509000000000000" pitchFamily="49" charset="-120"/>
              </a:rPr>
              <a:t>Saviour</a:t>
            </a:r>
            <a:r>
              <a:rPr lang="en-US" altLang="zh-TW" sz="4400" dirty="0">
                <a:ea typeface="華康儷中黑" panose="020B0509000000000000" pitchFamily="49" charset="-120"/>
              </a:rPr>
              <a:t> of mankind,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 or as what?</a:t>
            </a:r>
          </a:p>
        </p:txBody>
      </p:sp>
    </p:spTree>
    <p:extLst>
      <p:ext uri="{BB962C8B-B14F-4D97-AF65-F5344CB8AC3E}">
        <p14:creationId xmlns:p14="http://schemas.microsoft.com/office/powerpoint/2010/main" val="2403918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B4A94FF-2E46-4B26-9132-96CA588684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</a:rPr>
              <a:t>或者是承認基督是「真天主」</a:t>
            </a:r>
            <a:endParaRPr lang="en-US" altLang="zh-TW" sz="44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</a:rPr>
              <a:t>又是「真人」</a:t>
            </a:r>
            <a:r>
              <a:rPr lang="en-US" altLang="zh-TW" sz="4400" dirty="0">
                <a:ea typeface="華康儷中黑" panose="020B0509000000000000" pitchFamily="49" charset="-120"/>
              </a:rPr>
              <a:t>?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一個百分百的人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</a:rPr>
              <a:t>一個完人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一個莊子心目中的</a:t>
            </a:r>
            <a:endParaRPr lang="en-US" altLang="zh-TW" sz="44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「至人」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頂級的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「至人無夢」的人</a:t>
            </a:r>
            <a:r>
              <a:rPr lang="en-US" altLang="zh-TW" sz="4400" dirty="0">
                <a:ea typeface="華康儷中黑" panose="020B0509000000000000" pitchFamily="49" charset="-12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Or is it to acknowledge Christ as a true GOD and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a true Man</a:t>
            </a:r>
            <a:r>
              <a:rPr lang="en-US" altLang="zh-TW" sz="4400" dirty="0">
                <a:ea typeface="華康儷中黑" panose="020B0509000000000000" pitchFamily="49" charset="-120"/>
              </a:rPr>
              <a:t>? A hundred percent man at the highest stratum,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i.e. the 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ultimate paragon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envisaged by Zhuangzi. </a:t>
            </a:r>
          </a:p>
        </p:txBody>
      </p:sp>
    </p:spTree>
    <p:extLst>
      <p:ext uri="{BB962C8B-B14F-4D97-AF65-F5344CB8AC3E}">
        <p14:creationId xmlns:p14="http://schemas.microsoft.com/office/powerpoint/2010/main" val="3696939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B4A94FF-2E46-4B26-9132-96CA588684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或者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基督是一位把古往今來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所有人的優點</a:t>
            </a:r>
            <a:r>
              <a:rPr lang="zh-TW" altLang="en-US" sz="4000" dirty="0">
                <a:ea typeface="華康儷中黑" panose="020B0509000000000000" pitchFamily="49" charset="-120"/>
              </a:rPr>
              <a:t>都匯集在自己身上的「人」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至少包括孟子心目中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四大賢人</a:t>
            </a:r>
            <a:r>
              <a:rPr lang="zh-TW" altLang="en-US" sz="4000" dirty="0">
                <a:ea typeface="華康儷中黑" panose="020B0509000000000000" pitchFamily="49" charset="-120"/>
              </a:rPr>
              <a:t>的優點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伯夷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伊尹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柳下惠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孔子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Or, is it to acknowledge Christ as a person who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embodies all the virtues </a:t>
            </a:r>
            <a:r>
              <a:rPr lang="en-US" altLang="zh-TW" sz="4000" dirty="0">
                <a:ea typeface="華康儷中黑" panose="020B0509000000000000" pitchFamily="49" charset="-120"/>
              </a:rPr>
              <a:t>of all people from ancient times to the present, including the virtues of the four great personalities held in highest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respect by Mencius: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Bo Yi, Yi Yin, Liu Xia Hui, Confucius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6271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B4A94FF-2E46-4B26-9132-96CA588684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>
              <a:lnSpc>
                <a:spcPts val="63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zh-TW" sz="4800" dirty="0">
                <a:ea typeface="華康儷中黑" panose="020B0509000000000000" pitchFamily="49" charset="-120"/>
              </a:rPr>
              <a:t>1.</a:t>
            </a:r>
            <a:r>
              <a:rPr lang="zh-TW" altLang="en-US" sz="4800" dirty="0">
                <a:ea typeface="華康儷中黑" panose="020B0509000000000000" pitchFamily="49" charset="-120"/>
              </a:rPr>
              <a:t>像</a:t>
            </a:r>
            <a:r>
              <a:rPr lang="zh-TW" altLang="en-US" sz="4800" dirty="0">
                <a:highlight>
                  <a:srgbClr val="FFFF00"/>
                </a:highlight>
                <a:ea typeface="華康儷中黑" panose="020B0509000000000000" pitchFamily="49" charset="-120"/>
              </a:rPr>
              <a:t>伯夷</a:t>
            </a:r>
            <a:r>
              <a:rPr lang="en-US" altLang="zh-TW" sz="4800" dirty="0">
                <a:ea typeface="華康儷中黑" panose="020B0509000000000000" pitchFamily="49" charset="-120"/>
              </a:rPr>
              <a:t>:</a:t>
            </a:r>
            <a:r>
              <a:rPr lang="zh-TW" altLang="en-US" sz="4800" dirty="0">
                <a:ea typeface="華康儷中黑" panose="020B0509000000000000" pitchFamily="49" charset="-120"/>
              </a:rPr>
              <a:t>一個謹言慎行的人</a:t>
            </a:r>
            <a:r>
              <a:rPr lang="en-US" altLang="zh-TW" sz="4000" b="1" spc="-300" dirty="0">
                <a:latin typeface="Times New Roman" panose="02020603050405020304" pitchFamily="18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——</a:t>
            </a:r>
            <a:r>
              <a:rPr lang="zh-TW" altLang="en-US" sz="4800" dirty="0">
                <a:ea typeface="華康儷中黑" panose="020B0509000000000000" pitchFamily="49" charset="-120"/>
              </a:rPr>
              <a:t>「</a:t>
            </a: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目不視惡色</a:t>
            </a: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耳不聽惡聲</a:t>
            </a:r>
            <a:r>
              <a:rPr lang="zh-TW" altLang="en-US" sz="4800" dirty="0">
                <a:ea typeface="華康儷中黑" panose="020B0509000000000000" pitchFamily="49" charset="-120"/>
              </a:rPr>
              <a:t>」</a:t>
            </a:r>
            <a:r>
              <a:rPr lang="en-US" altLang="zh-TW" sz="48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Like </a:t>
            </a:r>
            <a:r>
              <a:rPr lang="en-US" altLang="zh-TW" sz="4800" dirty="0">
                <a:highlight>
                  <a:srgbClr val="FFFF00"/>
                </a:highlight>
                <a:ea typeface="華康儷中黑" panose="020B0509000000000000" pitchFamily="49" charset="-120"/>
              </a:rPr>
              <a:t>Bo Yi </a:t>
            </a:r>
            <a:r>
              <a:rPr lang="en-US" altLang="zh-TW" sz="4800" dirty="0">
                <a:ea typeface="華康儷中黑" panose="020B0509000000000000" pitchFamily="49" charset="-120"/>
              </a:rPr>
              <a:t>- a man of </a:t>
            </a: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prudence</a:t>
            </a:r>
            <a:r>
              <a:rPr lang="en-US" altLang="zh-TW" sz="4800" dirty="0">
                <a:ea typeface="華康儷中黑" panose="020B0509000000000000" pitchFamily="49" charset="-120"/>
              </a:rPr>
              <a:t> in words and deeds,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whose eyes do not look at evil,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whose ears do not hear evil.</a:t>
            </a:r>
          </a:p>
        </p:txBody>
      </p:sp>
    </p:spTree>
    <p:extLst>
      <p:ext uri="{BB962C8B-B14F-4D97-AF65-F5344CB8AC3E}">
        <p14:creationId xmlns:p14="http://schemas.microsoft.com/office/powerpoint/2010/main" val="33584920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B4A94FF-2E46-4B26-9132-96CA588684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TW" sz="4000" dirty="0">
                <a:ea typeface="華康儷中黑" panose="020B0509000000000000" pitchFamily="49" charset="-120"/>
              </a:rPr>
              <a:t>2.</a:t>
            </a:r>
            <a:r>
              <a:rPr lang="zh-TW" altLang="en-US" sz="4000" dirty="0">
                <a:ea typeface="華康儷中黑" panose="020B0509000000000000" pitchFamily="49" charset="-120"/>
              </a:rPr>
              <a:t>像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伊尹</a:t>
            </a:r>
            <a:r>
              <a:rPr lang="en-US" altLang="zh-TW" sz="4000" dirty="0">
                <a:ea typeface="華康儷中黑" panose="020B0509000000000000" pitchFamily="49" charset="-120"/>
              </a:rPr>
              <a:t>: </a:t>
            </a:r>
            <a:r>
              <a:rPr lang="zh-TW" altLang="en-US" sz="4000" dirty="0">
                <a:ea typeface="華康儷中黑" panose="020B0509000000000000" pitchFamily="49" charset="-120"/>
              </a:rPr>
              <a:t>一個使命感極強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要喚醒沉睡靈魂的人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「天之生斯民也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使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先知覺後知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使先覺覺後覺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予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天民之先覺者也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Like 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Yi Yin </a:t>
            </a:r>
            <a:r>
              <a:rPr lang="en-US" altLang="zh-TW" sz="4000" dirty="0">
                <a:ea typeface="華康儷中黑" panose="020B0509000000000000" pitchFamily="49" charset="-120"/>
              </a:rPr>
              <a:t>- a man with a profound sense of mission, who wants to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wake up slumbering souls</a:t>
            </a:r>
            <a:r>
              <a:rPr lang="en-US" altLang="zh-TW" sz="4000" dirty="0">
                <a:ea typeface="華康儷中黑" panose="020B0509000000000000" pitchFamily="49" charset="-120"/>
              </a:rPr>
              <a:t>, as Mencius said, “It is the duty of those with the gift of insight to lead, to embark on a journey of continuous improvement.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I am bestowed with this gift </a:t>
            </a:r>
            <a:r>
              <a:rPr lang="en-US" altLang="zh-TW" sz="4000" dirty="0">
                <a:ea typeface="華康儷中黑" panose="020B0509000000000000" pitchFamily="49" charset="-120"/>
              </a:rPr>
              <a:t>and must lead as a matter of duty.”</a:t>
            </a:r>
          </a:p>
        </p:txBody>
      </p:sp>
    </p:spTree>
    <p:extLst>
      <p:ext uri="{BB962C8B-B14F-4D97-AF65-F5344CB8AC3E}">
        <p14:creationId xmlns:p14="http://schemas.microsoft.com/office/powerpoint/2010/main" val="17647301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B4A94FF-2E46-4B26-9132-96CA588684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3.</a:t>
            </a:r>
            <a:r>
              <a:rPr lang="zh-TW" altLang="en-US" sz="4000" dirty="0">
                <a:ea typeface="華康儷中黑" panose="020B0509000000000000" pitchFamily="49" charset="-120"/>
              </a:rPr>
              <a:t>像「坐懷不亂」的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柳下惠</a:t>
            </a:r>
            <a:r>
              <a:rPr lang="en-US" altLang="zh-TW" sz="4000" dirty="0">
                <a:ea typeface="華康儷中黑" panose="020B0509000000000000" pitchFamily="49" charset="-120"/>
              </a:rPr>
              <a:t>: </a:t>
            </a:r>
            <a:r>
              <a:rPr lang="zh-TW" altLang="en-US" sz="4000" dirty="0">
                <a:ea typeface="華康儷中黑" panose="020B0509000000000000" pitchFamily="49" charset="-120"/>
              </a:rPr>
              <a:t>根深不怕風搖動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樹正無愁月影斜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爾為爾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我為我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雖袒裼裸裎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</a:rPr>
              <a:t>脫衣露體</a:t>
            </a:r>
            <a:r>
              <a:rPr lang="en-US" altLang="zh-TW" sz="2800" dirty="0">
                <a:ea typeface="華康儷中黑" panose="020B0509000000000000" pitchFamily="49" charset="-120"/>
              </a:rPr>
              <a:t>)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於我側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爾焉能污我哉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ea typeface="華康儷中黑" panose="020B0509000000000000" pitchFamily="49" charset="-120"/>
              </a:rPr>
              <a:t>Like </a:t>
            </a:r>
            <a:r>
              <a:rPr lang="en-US" altLang="zh-TW" sz="4000" spc="-100" dirty="0">
                <a:highlight>
                  <a:srgbClr val="FFFF00"/>
                </a:highlight>
                <a:ea typeface="華康儷中黑" panose="020B0509000000000000" pitchFamily="49" charset="-120"/>
              </a:rPr>
              <a:t>Liu Xia Hui </a:t>
            </a:r>
            <a:r>
              <a:rPr lang="en-US" altLang="zh-TW" sz="4000" spc="-100" dirty="0">
                <a:ea typeface="華康儷中黑" panose="020B0509000000000000" pitchFamily="49" charset="-120"/>
              </a:rPr>
              <a:t>who remains unmoved by desires: with deep roots a tree can withstand strong winds; with a straight trunk, a tree is not afraid that its shadow appears distorted in the moonlight. </a:t>
            </a:r>
            <a:r>
              <a:rPr lang="en-US" altLang="zh-TW" sz="4000" spc="-100" dirty="0">
                <a:highlight>
                  <a:srgbClr val="FFFF00"/>
                </a:highlight>
                <a:ea typeface="華康儷中黑" panose="020B0509000000000000" pitchFamily="49" charset="-120"/>
              </a:rPr>
              <a:t>You are who you are, I am who I am, even if you stand naked beside me, 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highlight>
                  <a:srgbClr val="FFFF00"/>
                </a:highlight>
                <a:ea typeface="華康儷中黑" panose="020B0509000000000000" pitchFamily="49" charset="-120"/>
              </a:rPr>
              <a:t>how can you defile me?</a:t>
            </a:r>
          </a:p>
        </p:txBody>
      </p:sp>
    </p:spTree>
    <p:extLst>
      <p:ext uri="{BB962C8B-B14F-4D97-AF65-F5344CB8AC3E}">
        <p14:creationId xmlns:p14="http://schemas.microsoft.com/office/powerpoint/2010/main" val="3048317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18479" y="130324"/>
            <a:ext cx="9108504" cy="6597352"/>
          </a:xfrm>
        </p:spPr>
        <p:txBody>
          <a:bodyPr/>
          <a:lstStyle/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恭讀耶肋米亞先知書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20:10-13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耶肋米亞說：我聽到了許多人私相耳語：「驚慌四起！你們揭發，我們就必對他提出控訴。」甚至我的一切友好，都在偵察我的破綻：「也許他會中計，那我們必能制勝他，向他報復。」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但是，與我同在的上主，好像一位孔武有力的戰士，為此，迫害我的人，只有失敗，決不能制勝；由於謀事不成，必蒙受極大的恥辱，永不可磨滅的羞辱。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500C743F-3C59-47B9-9BA8-6D106FD5CCA1}"/>
              </a:ext>
            </a:extLst>
          </p:cNvPr>
          <p:cNvSpPr txBox="1"/>
          <p:nvPr/>
        </p:nvSpPr>
        <p:spPr>
          <a:xfrm>
            <a:off x="7982794" y="637454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dirty="0">
                <a:solidFill>
                  <a:schemeClr val="bg1"/>
                </a:solidFill>
              </a:rPr>
              <a:t>1/2</a:t>
            </a:r>
            <a:endParaRPr lang="zh-HK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647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B4A94FF-2E46-4B26-9132-96CA588684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TW" sz="4000" dirty="0">
                <a:ea typeface="華康儷中黑" panose="020B0509000000000000" pitchFamily="49" charset="-120"/>
              </a:rPr>
              <a:t>4.</a:t>
            </a:r>
            <a:r>
              <a:rPr lang="zh-TW" altLang="en-US" sz="4000" dirty="0">
                <a:ea typeface="華康儷中黑" panose="020B0509000000000000" pitchFamily="49" charset="-120"/>
              </a:rPr>
              <a:t>更像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孔子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「可以速而速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可以久而久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可以處而處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可以仕而仕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」像莊子強調的「物物而不物於物」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孔子更言要掌握時機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而不被外面的環境控制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More like 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Confucius</a:t>
            </a:r>
            <a:r>
              <a:rPr lang="en-US" altLang="zh-TW" sz="4000" dirty="0">
                <a:ea typeface="華康儷中黑" panose="020B0509000000000000" pitchFamily="49" charset="-120"/>
              </a:rPr>
              <a:t>: You can be quick or slow, you can be here or there; you can work or resign; seize the moment but not be controlled by the external environment. Or as exhorted by Zhuangzi, “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To own things but not to be owned by things</a:t>
            </a:r>
            <a:r>
              <a:rPr lang="en-US" altLang="zh-TW" sz="4000" dirty="0">
                <a:ea typeface="華康儷中黑" panose="020B0509000000000000" pitchFamily="49" charset="-120"/>
              </a:rPr>
              <a:t>”.  </a:t>
            </a:r>
          </a:p>
        </p:txBody>
      </p:sp>
    </p:spTree>
    <p:extLst>
      <p:ext uri="{BB962C8B-B14F-4D97-AF65-F5344CB8AC3E}">
        <p14:creationId xmlns:p14="http://schemas.microsoft.com/office/powerpoint/2010/main" val="25130729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B4A94FF-2E46-4B26-9132-96CA588684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孟子對這四人的評語是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「伯夷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聖之清者也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伊尹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聖之任者也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柳下惠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聖之和者也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孔子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聖之時者也」</a:t>
            </a:r>
            <a:r>
              <a:rPr lang="en-US" altLang="zh-TW" sz="4000" dirty="0">
                <a:ea typeface="華康儷中黑" panose="020B0509000000000000" pitchFamily="49" charset="-120"/>
              </a:rPr>
              <a:t>, </a:t>
            </a:r>
            <a:r>
              <a:rPr lang="zh-TW" altLang="en-US" sz="4000" dirty="0">
                <a:ea typeface="華康儷中黑" panose="020B0509000000000000" pitchFamily="49" charset="-120"/>
              </a:rPr>
              <a:t>我說「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基督是集人性之大成者也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Mencius’s opinions on these four sages are: “Bo Yi, a paragon of purity; Yi Yin, a paragon of responsibility; Liu Xia Hui, a paragon of harmony; Confucius, a paragon of timing, but I say: “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Christ is the greatest and the ultimate paragon of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all human virtues.</a:t>
            </a:r>
            <a:r>
              <a:rPr lang="en-US" altLang="zh-TW" sz="4000" dirty="0">
                <a:ea typeface="華康儷中黑" panose="020B0509000000000000" pitchFamily="49" charset="-120"/>
              </a:rPr>
              <a:t> There is no greater!</a:t>
            </a:r>
          </a:p>
        </p:txBody>
      </p:sp>
    </p:spTree>
    <p:extLst>
      <p:ext uri="{BB962C8B-B14F-4D97-AF65-F5344CB8AC3E}">
        <p14:creationId xmlns:p14="http://schemas.microsoft.com/office/powerpoint/2010/main" val="27810207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B4A94FF-2E46-4B26-9132-96CA588684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</a:rPr>
              <a:t>承認基督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為基督作見證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就是要</a:t>
            </a:r>
            <a:endParaRPr lang="en-US" altLang="zh-TW" sz="44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學基督作「完人」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作天主所創造的「我」</a:t>
            </a:r>
            <a:r>
              <a:rPr lang="en-US" altLang="zh-TW" sz="3600" b="1" dirty="0">
                <a:latin typeface="Times New Roman" panose="02020603050405020304" pitchFamily="18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——</a:t>
            </a:r>
            <a:r>
              <a:rPr lang="zh-TW" altLang="en-US" sz="4400" dirty="0">
                <a:ea typeface="華康儷中黑" panose="020B0509000000000000" pitchFamily="49" charset="-120"/>
              </a:rPr>
              <a:t>那個古往今來</a:t>
            </a:r>
            <a:endParaRPr lang="en-US" altLang="zh-TW" sz="44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獨一無二的偉大「藝術品」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spc="-150" dirty="0">
                <a:ea typeface="華康儷中黑" panose="020B0509000000000000" pitchFamily="49" charset="-120"/>
              </a:rPr>
              <a:t>To acknowledge Christ, to testify for Christ means to learn from Christ and become </a:t>
            </a:r>
          </a:p>
          <a:p>
            <a:pPr>
              <a:spcBef>
                <a:spcPts val="0"/>
              </a:spcBef>
            </a:pPr>
            <a:r>
              <a:rPr lang="en-US" altLang="zh-TW" sz="4400" spc="-150" dirty="0">
                <a:solidFill>
                  <a:srgbClr val="FF0000"/>
                </a:solidFill>
                <a:ea typeface="華康儷中黑" panose="020B0509000000000000" pitchFamily="49" charset="-120"/>
              </a:rPr>
              <a:t>a perfect person, a paragon</a:t>
            </a:r>
            <a:r>
              <a:rPr lang="en-US" altLang="zh-TW" sz="4400" spc="-150" dirty="0">
                <a:ea typeface="華康儷中黑" panose="020B0509000000000000" pitchFamily="49" charset="-120"/>
              </a:rPr>
              <a:t>, to be the </a:t>
            </a:r>
            <a:r>
              <a:rPr lang="en-US" altLang="zh-TW" sz="4400" b="1" spc="-15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me</a:t>
            </a:r>
            <a:r>
              <a:rPr lang="en-US" altLang="zh-TW" sz="4400" spc="-150" dirty="0">
                <a:solidFill>
                  <a:srgbClr val="FF0000"/>
                </a:solidFill>
                <a:ea typeface="華康儷中黑" panose="020B0509000000000000" pitchFamily="49" charset="-120"/>
              </a:rPr>
              <a:t> </a:t>
            </a:r>
            <a:r>
              <a:rPr lang="en-US" altLang="zh-TW" sz="4400" spc="-150" dirty="0">
                <a:ea typeface="華康儷中黑" panose="020B0509000000000000" pitchFamily="49" charset="-120"/>
              </a:rPr>
              <a:t>that God created, the unique, </a:t>
            </a:r>
          </a:p>
          <a:p>
            <a:pPr>
              <a:spcBef>
                <a:spcPts val="0"/>
              </a:spcBef>
            </a:pPr>
            <a:r>
              <a:rPr lang="en-US" altLang="zh-TW" sz="4400" spc="-150" dirty="0">
                <a:ea typeface="華康儷中黑" panose="020B0509000000000000" pitchFamily="49" charset="-120"/>
              </a:rPr>
              <a:t>unparalleled masterpiece in history.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A0B6F482-CCF0-4389-AC2E-1A1485E33E41}"/>
              </a:ext>
            </a:extLst>
          </p:cNvPr>
          <p:cNvSpPr txBox="1"/>
          <p:nvPr/>
        </p:nvSpPr>
        <p:spPr>
          <a:xfrm>
            <a:off x="179512" y="6165304"/>
            <a:ext cx="525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lang="zh-TW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如這視頻對你有益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請上網點讚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endParaRPr lang="en-US" altLang="zh-HK" sz="2000" dirty="0">
              <a:solidFill>
                <a:srgbClr val="0000FF"/>
              </a:solidFill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8247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</a:t>
            </a:r>
            <a:endParaRPr lang="zh-TW" altLang="en-US" sz="44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(P)" pitchFamily="34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幫助你戰勝疫情和一切困難</a:t>
            </a:r>
            <a:endParaRPr lang="en-US" altLang="zh-TW" sz="54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08504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萬軍的上主啊！你考驗義人，洞察人的肝膽肺腑；我既然向你訴說了我的案情，願你使我見到：你對他們的報復。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你們應歌頌上主，讚揚上主，因為他從惡人手中，救出了窮苦人的性命。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1BCBFEA-A53F-44EC-AD85-6071B1EDB22D}"/>
              </a:ext>
            </a:extLst>
          </p:cNvPr>
          <p:cNvSpPr txBox="1"/>
          <p:nvPr/>
        </p:nvSpPr>
        <p:spPr>
          <a:xfrm>
            <a:off x="7982794" y="637454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dirty="0">
                <a:solidFill>
                  <a:schemeClr val="bg1"/>
                </a:solidFill>
              </a:rPr>
              <a:t>2/2</a:t>
            </a:r>
            <a:endParaRPr lang="zh-HK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047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402660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恭讀聖保祿宗徒致羅馬人書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5:12-15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就如罪惡藉著一人，進入了世界，死亡藉著罪惡，也進入了世界；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這樣，死亡就殃及了眾人，因為眾人都犯了罪。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沒有法律之前，罪惡已經在世界上，雖然因為沒有法律，罪惡本應不算為罪惡。但從亞當起，直到梅瑟，死亡卻作了王，連那些沒有像亞當一樣，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9ED65A3-3BF1-4843-B319-B1420403FE1D}"/>
              </a:ext>
            </a:extLst>
          </p:cNvPr>
          <p:cNvSpPr txBox="1"/>
          <p:nvPr/>
        </p:nvSpPr>
        <p:spPr>
          <a:xfrm>
            <a:off x="7812360" y="6319237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890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402660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違法犯罪的人，也屬它權下；這亞當原是那未來亞當的預像。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但恩寵決不是過犯所能相比的，因為，如果因一人的過犯，大眾都死了，那麼，天主的恩寵，及那因耶穌基督一人的恩寵，所施與的恩惠，更要豐富地洋溢到大眾身上。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11993E7F-1E40-4BD8-9FAB-874F9D6D1200}"/>
              </a:ext>
            </a:extLst>
          </p:cNvPr>
          <p:cNvSpPr txBox="1"/>
          <p:nvPr/>
        </p:nvSpPr>
        <p:spPr>
          <a:xfrm>
            <a:off x="7884368" y="6319237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04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56" y="122684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恭讀聖瑪竇福音 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10:26-33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對宗徒說：「你們不要害怕他們，因為沒有遮掩的事，將來不被揭露的；也沒有隱藏的事，將來不被知道的。我在暗中給你們所說的，你們要在光天化日之下，報告出來；你們由耳語所聽到的，要在屋頂上，張揚出去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「你們不要害怕那殺害肉身，而不能殺害靈魂的；但更要害怕，能使靈魂和肉身，都陷於地獄的那位。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E5B68839-D33C-4449-840A-463B264AD812}"/>
              </a:ext>
            </a:extLst>
          </p:cNvPr>
          <p:cNvSpPr txBox="1"/>
          <p:nvPr/>
        </p:nvSpPr>
        <p:spPr>
          <a:xfrm>
            <a:off x="7668344" y="6243710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729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16632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「兩隻麻雀，不是賣一個銅錢嗎？但沒有你們天父的許可，牠們中，連一隻也不會掉在地上。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就是你們的頭髮，天父也都一一數過。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所以，你們不要害怕；你們比許多麻雀，還貴重呢！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凡在人面前，承認我的，我在我天上的父面前，也必承認他；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但誰如果在人面前，否認我，我在我天上的父面前，也必否認他。」</a:t>
            </a:r>
            <a:r>
              <a:rPr lang="en-US" altLang="zh-HK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FEC61B4-C5E2-4737-9DB6-A9353D84F3A4}"/>
              </a:ext>
            </a:extLst>
          </p:cNvPr>
          <p:cNvSpPr txBox="1"/>
          <p:nvPr/>
        </p:nvSpPr>
        <p:spPr>
          <a:xfrm>
            <a:off x="7668344" y="6243710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493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430665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常年期十二主日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6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粗黑體" panose="020B0709000000000000" pitchFamily="49" charset="-120"/>
              </a:rPr>
              <a:t>人前承認基督 </a:t>
            </a:r>
            <a:endParaRPr lang="en-US" altLang="zh-TW" sz="54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  <a:sym typeface="Wingdings" panose="05000000000000000000" pitchFamily="2" charset="2"/>
              </a:rPr>
              <a:t>互相承認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  <a:sym typeface="Wingdings" panose="05000000000000000000" pitchFamily="2" charset="2"/>
              </a:rPr>
              <a:t>: 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  <a:sym typeface="Wingdings" panose="05000000000000000000" pitchFamily="2" charset="2"/>
              </a:rPr>
              <a:t>認同基督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  <a:sym typeface="Wingdings" panose="05000000000000000000" pitchFamily="2" charset="2"/>
              </a:rPr>
              <a:t>學習基督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  <a:sym typeface="Wingdings" panose="05000000000000000000" pitchFamily="2" charset="2"/>
              </a:rPr>
              <a:t>成為基督</a:t>
            </a:r>
            <a:endParaRPr lang="en-US" altLang="zh-TW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6482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14" y="196233"/>
            <a:ext cx="9144000" cy="6329111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你們應歌頌上主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讚揚上主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因為他從惡人手中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救出了窮苦人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的性命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就如罪惡藉著一人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進入了世界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死亡藉著罪惡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也進入了世界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恩寵決不是過犯所能相比的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天主的恩寵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更要豐富地洋溢到大眾身上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en-US" altLang="zh-TW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就是你們的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頭髮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天父也都一一數過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凡在人面前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承認我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我在我天上的父面前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也必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承認他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6287254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31495</TotalTime>
  <Words>2070</Words>
  <Application>Microsoft Office PowerPoint</Application>
  <PresentationFormat>如螢幕大小 (4:3)</PresentationFormat>
  <Paragraphs>111</Paragraphs>
  <Slides>23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4</vt:i4>
      </vt:variant>
      <vt:variant>
        <vt:lpstr>投影片標題</vt:lpstr>
      </vt:variant>
      <vt:variant>
        <vt:i4>23</vt:i4>
      </vt:variant>
    </vt:vector>
  </HeadingPairs>
  <TitlesOfParts>
    <vt:vector size="40" baseType="lpstr">
      <vt:lpstr>華康中黑體</vt:lpstr>
      <vt:lpstr>華康中黑體(P)</vt:lpstr>
      <vt:lpstr>華康正顏楷體W5</vt:lpstr>
      <vt:lpstr>華康正顏楷體W7</vt:lpstr>
      <vt:lpstr>華康粗黑體</vt:lpstr>
      <vt:lpstr>華康儷中黑</vt:lpstr>
      <vt:lpstr>新細明體</vt:lpstr>
      <vt:lpstr>Arial</vt:lpstr>
      <vt:lpstr>Calibri</vt:lpstr>
      <vt:lpstr>Calibri Light</vt:lpstr>
      <vt:lpstr>Californian FB</vt:lpstr>
      <vt:lpstr>Times New Roman</vt:lpstr>
      <vt:lpstr>Wingdings</vt:lpstr>
      <vt:lpstr>預設簡報設計</vt:lpstr>
      <vt:lpstr>3_預設簡報設計</vt:lpstr>
      <vt:lpstr>Office 佈景主題</vt:lpstr>
      <vt:lpstr>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1726</cp:revision>
  <dcterms:created xsi:type="dcterms:W3CDTF">2006-09-26T01:05:23Z</dcterms:created>
  <dcterms:modified xsi:type="dcterms:W3CDTF">2023-06-19T09:28:25Z</dcterms:modified>
</cp:coreProperties>
</file>