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  <p:sldMasterId id="2147489984" r:id="rId4"/>
  </p:sldMasterIdLst>
  <p:notesMasterIdLst>
    <p:notesMasterId r:id="rId34"/>
  </p:notesMasterIdLst>
  <p:handoutMasterIdLst>
    <p:handoutMasterId r:id="rId35"/>
  </p:handoutMasterIdLst>
  <p:sldIdLst>
    <p:sldId id="2315" r:id="rId5"/>
    <p:sldId id="2119" r:id="rId6"/>
    <p:sldId id="2307" r:id="rId7"/>
    <p:sldId id="2122" r:id="rId8"/>
    <p:sldId id="2308" r:id="rId9"/>
    <p:sldId id="2134" r:id="rId10"/>
    <p:sldId id="2135" r:id="rId11"/>
    <p:sldId id="2309" r:id="rId12"/>
    <p:sldId id="2316" r:id="rId13"/>
    <p:sldId id="2096" r:id="rId14"/>
    <p:sldId id="2311" r:id="rId15"/>
    <p:sldId id="2310" r:id="rId16"/>
    <p:sldId id="2336" r:id="rId17"/>
    <p:sldId id="2333" r:id="rId18"/>
    <p:sldId id="2317" r:id="rId19"/>
    <p:sldId id="2318" r:id="rId20"/>
    <p:sldId id="2319" r:id="rId21"/>
    <p:sldId id="2320" r:id="rId22"/>
    <p:sldId id="2321" r:id="rId23"/>
    <p:sldId id="2322" r:id="rId24"/>
    <p:sldId id="2323" r:id="rId25"/>
    <p:sldId id="2324" r:id="rId26"/>
    <p:sldId id="2325" r:id="rId27"/>
    <p:sldId id="2326" r:id="rId28"/>
    <p:sldId id="2327" r:id="rId29"/>
    <p:sldId id="2328" r:id="rId30"/>
    <p:sldId id="2329" r:id="rId31"/>
    <p:sldId id="2330" r:id="rId32"/>
    <p:sldId id="2335" r:id="rId33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FF"/>
    <a:srgbClr val="0000FF"/>
    <a:srgbClr val="9900CC"/>
    <a:srgbClr val="00FF00"/>
    <a:srgbClr val="FF99FF"/>
    <a:srgbClr val="660066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495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834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D419D-64CE-4550-BAA2-0242050FC71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59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2147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0624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3600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1967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6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3157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1752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94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176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0442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9407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241A5F-5EFD-4FD3-8E00-5AA3EA97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E6B877-EDD1-4BF1-AB56-56F89EEAE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58E96A-816D-476E-A951-164F7D1A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4771402F-3B2E-4C2B-A5B6-B1538E1412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935782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4B5F54-7480-4CDA-B587-FF9749BF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9ABA5A-E925-4A2C-A404-F093BBC10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967CBE3-B900-481F-A3BE-4019299C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CD15F797-0383-4EA9-9717-1A7C7CE6E7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1279542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BFE6C89-5B6F-4E0D-A38C-B92E7056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77EAC5-C815-40B9-8520-C241120D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EF682E-8204-480A-A9C7-5ABF3624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1B8CFB8B-0931-425C-ABA6-15F0C84A40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5229278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B48A28-41FD-4F3D-9FE6-8BBD2C9CD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49AF0C2-A419-4F2A-AEA2-F6A5F98E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B4CE15D-9B7C-410B-8B0B-85CA7E17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AF37F9F9-E71A-44C1-AF2F-D888425FE3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3222008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5666C05-4960-42FF-AB40-DE5A2B7D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6BCDEDA-C5E4-45AA-AD3D-331559E2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56D12E2-D3F4-4D26-BD18-46D734D3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BD7EBC9E-9832-4FD1-8590-C67C4644FC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5207396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B1792FB-C4B8-4A0E-8ABD-7B0D5CDB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8BAB1EA-A3B3-4F53-A4F6-C99877A5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07901A6-965F-4595-9505-4A92DE76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2277CD90-3CFE-49D4-AE06-5B99C446FD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7265923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C816454-16E7-4E2D-B31E-FBDE9F5C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5AE8A95-FECA-4287-BD31-A07BE238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E81C233-6D15-4E65-A580-661B8DF6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2FC4E243-7AB0-48EF-8B09-C5356A04B9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7295545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F4BE52-C3E5-4149-89FA-B8CCD8FB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579C369-3975-4FC3-A1E0-E8BAB926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1C2C0B3-D852-43D4-8FB1-5D41CF73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2F493299-3C9B-4C07-A8FD-84FBBDB302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7107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44D9E3D-75DF-4673-B485-196CFE026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E0C73C-7EC9-4847-9798-C40E4441D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71EC9ED-FA7A-4EA6-A657-33D51CCD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90BD2D1A-F832-46F4-987D-616835D587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4852846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4651B6-CE5C-4E48-831C-2D7754797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7DF75A-7842-4F68-9B62-AC2AE36A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243441-CF38-4CD3-8539-4F59489F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24A542F7-5ED1-4B5A-8272-A4BCAC7CBD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5699930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4FE19A-0977-429C-BB47-CAE3ED4D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D90C8A-D6A1-4DCF-99D3-34613AE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A14C0D5-FF7B-4B25-9B35-5B5D2099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2A3AF394-7535-4A6D-A581-FC3625F418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483783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26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F99C2A-0162-4BC0-8E58-D1BD7F426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FF1964-8F91-42D1-B168-F4E677969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DAC4F6-ABC2-429E-A867-1CAC7E9FAB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1FB640-3C50-4258-8197-39982D4206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1DCB269-7F81-4C60-997F-09C7B8F445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BEADEA4-BC0F-48B5-93F7-402997B6E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52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ransition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十一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萬物承認天主</a:t>
            </a:r>
            <a:endParaRPr lang="en-US" altLang="zh-TW" sz="9600" dirty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 </a:t>
            </a:r>
            <a:r>
              <a:rPr lang="zh-TW" altLang="en-US" sz="6600" dirty="0">
                <a:solidFill>
                  <a:schemeClr val="bg1"/>
                </a:solidFill>
                <a:ea typeface="華康粗黑體" panose="020B0709000000000000" pitchFamily="49" charset="-120"/>
              </a:rPr>
              <a:t>宇宙靈修</a:t>
            </a:r>
            <a:r>
              <a:rPr lang="zh-TW" altLang="en-US" sz="24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8689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480720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田野間的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一切樹木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都承認我是上主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都知道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我曾使綠樹枯萎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使枯木發綠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我們或住在或出離肉身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都要專心以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討主的喜悅</a:t>
            </a:r>
            <a:r>
              <a:rPr lang="zh-TW" altLang="en-US" sz="4000" dirty="0">
                <a:ea typeface="華康儷中黑" panose="020B0509000000000000" pitchFamily="49" charset="-120"/>
              </a:rPr>
              <a:t>為光榮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按照各人藉肉身所行的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或善或惡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領取應得的報應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天國好像一粒芥子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種在地裡的時候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比地上一切的種子都小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當下種之後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生長起來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比一切蔬菜都大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以致天上的飛鳥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都能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棲息在它的葉蔭下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lvl="0" eaLnBrk="1" hangingPunct="1">
              <a:lnSpc>
                <a:spcPts val="47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400" dirty="0">
                <a:ea typeface="華康正顏楷體W7(P)" panose="03000700000000000000" pitchFamily="66" charset="-120"/>
              </a:rPr>
              <a:t>我們或住在或出離肉身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都要專心以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討主的喜悅</a:t>
            </a:r>
            <a:r>
              <a:rPr lang="zh-TW" altLang="en-US" sz="4400" dirty="0">
                <a:ea typeface="華康正顏楷體W7(P)" panose="03000700000000000000" pitchFamily="66" charset="-120"/>
              </a:rPr>
              <a:t>為光榮</a:t>
            </a:r>
            <a:r>
              <a:rPr lang="en-US" altLang="zh-TW" sz="4400" dirty="0">
                <a:ea typeface="華康正顏楷體W7(P)" panose="03000700000000000000" pitchFamily="66" charset="-120"/>
              </a:rPr>
              <a:t>;</a:t>
            </a:r>
            <a:r>
              <a:rPr lang="zh-TW" altLang="en-US" sz="4400" dirty="0">
                <a:ea typeface="華康正顏楷體W7(P)" panose="03000700000000000000" pitchFamily="66" charset="-120"/>
              </a:rPr>
              <a:t>按照各人藉肉身所行的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或善或惡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領取應得的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報應</a:t>
            </a:r>
            <a:r>
              <a:rPr lang="en-US" altLang="zh-TW" sz="44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如何討主喜悅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按天主所設計的神律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自然律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生命律去生活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「爾旨承行於地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如於天焉」</a:t>
            </a:r>
            <a:r>
              <a:rPr lang="en-US" altLang="zh-TW" sz="3600" spc="-150" dirty="0">
                <a:ea typeface="華康儷中黑" panose="020B0509000000000000" pitchFamily="49" charset="-120"/>
              </a:rPr>
              <a:t>(</a:t>
            </a:r>
            <a:r>
              <a:rPr lang="en-US" altLang="zh-TW" sz="3600" b="1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fiat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3600" spc="-1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voluntas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3600" spc="-1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tua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, </a:t>
            </a:r>
            <a:r>
              <a:rPr lang="en-US" altLang="zh-TW" sz="3600" spc="-1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sicut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 in </a:t>
            </a:r>
            <a:r>
              <a:rPr lang="en-US" altLang="zh-TW" sz="3600" spc="-100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caelo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, et in </a:t>
            </a:r>
            <a:r>
              <a:rPr lang="en-US" altLang="zh-TW" sz="3600" spc="-110" dirty="0">
                <a:solidFill>
                  <a:srgbClr val="0000FF"/>
                </a:solidFill>
                <a:ea typeface="華康儷中黑" panose="020B0509000000000000" pitchFamily="49" charset="-120"/>
              </a:rPr>
              <a:t>terra;</a:t>
            </a:r>
            <a:r>
              <a:rPr lang="en-US" altLang="zh-TW" sz="3600" b="0" i="0" spc="-110" dirty="0">
                <a:solidFill>
                  <a:srgbClr val="000000"/>
                </a:solidFill>
                <a:effectLst/>
                <a:latin typeface="andale mono"/>
              </a:rPr>
              <a:t> </a:t>
            </a:r>
            <a:r>
              <a:rPr lang="en-US" altLang="zh-TW" sz="3600" b="0" i="0" spc="-110" dirty="0">
                <a:solidFill>
                  <a:srgbClr val="9900CC"/>
                </a:solidFill>
                <a:effectLst/>
                <a:latin typeface="andale mono"/>
              </a:rPr>
              <a:t>thy will </a:t>
            </a:r>
            <a:r>
              <a:rPr lang="en-US" altLang="zh-TW" sz="3600" b="0" i="0" spc="-110" dirty="0">
                <a:solidFill>
                  <a:srgbClr val="9900CC"/>
                </a:solidFill>
                <a:effectLst/>
                <a:highlight>
                  <a:srgbClr val="FFFF00"/>
                </a:highlight>
                <a:latin typeface="andale mono"/>
              </a:rPr>
              <a:t>be done </a:t>
            </a:r>
            <a:r>
              <a:rPr lang="en-US" altLang="zh-TW" sz="3600" b="0" i="0" spc="-110" dirty="0">
                <a:solidFill>
                  <a:srgbClr val="9900CC"/>
                </a:solidFill>
                <a:effectLst/>
                <a:latin typeface="andale mono"/>
              </a:rPr>
              <a:t>on earth as it is in heaven</a:t>
            </a:r>
            <a:r>
              <a:rPr lang="en-US" altLang="zh-TW" sz="3600" b="0" i="0" spc="-150" dirty="0">
                <a:solidFill>
                  <a:srgbClr val="000000"/>
                </a:solidFill>
                <a:effectLst/>
                <a:latin typeface="andale mono"/>
              </a:rPr>
              <a:t>.</a:t>
            </a:r>
            <a:r>
              <a:rPr lang="en-US" altLang="zh-TW" sz="3600" spc="-150" dirty="0">
                <a:ea typeface="華康儷中黑" panose="020B0509000000000000" pitchFamily="49" charset="-120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報應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:</a:t>
            </a:r>
            <a:r>
              <a:rPr lang="zh-TW" altLang="en-US" sz="4000" spc="-15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內在而非外加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; You are what you eat;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spc="-150" dirty="0">
                <a:ea typeface="華康儷中黑" panose="020B0509000000000000" pitchFamily="49" charset="-120"/>
              </a:rPr>
              <a:t>   愛人者人恆愛之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/</a:t>
            </a:r>
            <a:r>
              <a:rPr lang="zh-TW" altLang="en-US" sz="4000" spc="-150" dirty="0">
                <a:ea typeface="華康儷中黑" panose="020B0509000000000000" pitchFamily="49" charset="-120"/>
              </a:rPr>
              <a:t>愛人不親反其仁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;</a:t>
            </a:r>
            <a:r>
              <a:rPr lang="zh-TW" altLang="en-US" sz="3000" spc="-150" dirty="0">
                <a:highlight>
                  <a:srgbClr val="FFFF00"/>
                </a:highlight>
                <a:ea typeface="華康儷中黑" panose="020B0509000000000000" pitchFamily="49" charset="-120"/>
              </a:rPr>
              <a:t>盡人聽天</a:t>
            </a:r>
            <a:endParaRPr lang="en-US" altLang="zh-TW" sz="3000" spc="-15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spc="-150" dirty="0">
                <a:ea typeface="華康儷中黑" panose="020B0509000000000000" pitchFamily="49" charset="-120"/>
              </a:rPr>
              <a:t>   孔子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:</a:t>
            </a:r>
            <a:r>
              <a:rPr lang="zh-TW" altLang="en-US" sz="4000" spc="-150" dirty="0">
                <a:ea typeface="華康儷中黑" panose="020B0509000000000000" pitchFamily="49" charset="-120"/>
              </a:rPr>
              <a:t>所求乎子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,</a:t>
            </a:r>
            <a:r>
              <a:rPr lang="zh-TW" altLang="en-US" sz="4000" spc="-150" dirty="0">
                <a:ea typeface="華康儷中黑" panose="020B0509000000000000" pitchFamily="49" charset="-120"/>
              </a:rPr>
              <a:t>以事父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,</a:t>
            </a:r>
            <a:r>
              <a:rPr lang="zh-TW" altLang="en-US" sz="4000" spc="-150" dirty="0">
                <a:ea typeface="華康儷中黑" panose="020B0509000000000000" pitchFamily="49" charset="-120"/>
              </a:rPr>
              <a:t>未能也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;</a:t>
            </a:r>
            <a:r>
              <a:rPr lang="en-US" altLang="zh-TW" spc="-150" dirty="0">
                <a:ea typeface="華康儷中黑" panose="020B0509000000000000" pitchFamily="49" charset="-120"/>
              </a:rPr>
              <a:t>(</a:t>
            </a:r>
            <a:r>
              <a:rPr lang="zh-TW" altLang="en-US" spc="-150" dirty="0">
                <a:ea typeface="華康儷中黑" panose="020B0509000000000000" pitchFamily="49" charset="-120"/>
              </a:rPr>
              <a:t>朋友</a:t>
            </a:r>
            <a:r>
              <a:rPr lang="en-US" altLang="zh-TW" spc="-150" dirty="0">
                <a:ea typeface="華康儷中黑" panose="020B0509000000000000" pitchFamily="49" charset="-120"/>
              </a:rPr>
              <a:t>,</a:t>
            </a:r>
            <a:r>
              <a:rPr lang="zh-TW" altLang="en-US" spc="-150" dirty="0">
                <a:ea typeface="華康儷中黑" panose="020B0509000000000000" pitchFamily="49" charset="-120"/>
              </a:rPr>
              <a:t>先施之</a:t>
            </a:r>
            <a:r>
              <a:rPr lang="en-US" altLang="zh-TW" spc="-150" dirty="0">
                <a:ea typeface="華康儷中黑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809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eaLnBrk="1" hangingPunct="1">
              <a:lnSpc>
                <a:spcPts val="47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200" dirty="0">
                <a:ea typeface="華康正顏楷體W7(P)" panose="03000700000000000000" pitchFamily="66" charset="-120"/>
              </a:rPr>
              <a:t>田野間的</a:t>
            </a:r>
            <a:r>
              <a:rPr lang="zh-TW" altLang="en-US" sz="42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一切樹木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都</a:t>
            </a:r>
            <a:r>
              <a:rPr lang="zh-TW" altLang="en-US" sz="42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承認我是上主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都知道</a:t>
            </a:r>
            <a:r>
              <a:rPr lang="en-US" altLang="zh-TW" sz="4200" dirty="0">
                <a:ea typeface="華康正顏楷體W7(P)" panose="03000700000000000000" pitchFamily="66" charset="-120"/>
              </a:rPr>
              <a:t>:</a:t>
            </a:r>
            <a:r>
              <a:rPr lang="zh-TW" altLang="en-US" sz="4200" dirty="0">
                <a:ea typeface="華康正顏楷體W7(P)" panose="03000700000000000000" pitchFamily="66" charset="-120"/>
              </a:rPr>
              <a:t>我曾使綠樹枯萎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使枯木發綠</a:t>
            </a:r>
            <a:r>
              <a:rPr lang="en-US" altLang="zh-TW" sz="4200" dirty="0">
                <a:ea typeface="華康正顏楷體W7(P)" panose="03000700000000000000" pitchFamily="66" charset="-12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ts val="47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天國好像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ea typeface="華康正顏楷體W7(P)" panose="03000700000000000000" pitchFamily="66" charset="-120"/>
              </a:rPr>
              <a:t>一粒芥子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種在地裡的時候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比地上一切的種子都小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;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當下種之後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生長起來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比一切蔬菜都大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以致天上的飛鳥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都能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棲息在它的葉蔭下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萬物承認天主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1.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Gloria Dei, homo </a:t>
            </a:r>
            <a:r>
              <a:rPr lang="en-US" altLang="zh-TW" sz="3900" dirty="0" err="1">
                <a:solidFill>
                  <a:srgbClr val="000000"/>
                </a:solidFill>
                <a:ea typeface="華康儷中黑" panose="020B0509000000000000" pitchFamily="49" charset="-120"/>
              </a:rPr>
              <a:t>vivens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2.</a:t>
            </a:r>
            <a:r>
              <a:rPr lang="en-US" altLang="zh-TW" sz="3900" spc="-150" dirty="0">
                <a:solidFill>
                  <a:srgbClr val="000000"/>
                </a:solidFill>
                <a:ea typeface="華康儷中黑" panose="020B0509000000000000" pitchFamily="49" charset="-120"/>
              </a:rPr>
              <a:t>The glory of God, is man fully alive.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3.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諸天述說天主的榮耀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4.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江上清風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…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是造物者之無盡藏也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5.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子女成材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6.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力行</a:t>
            </a:r>
            <a:r>
              <a:rPr lang="en-US" altLang="zh-TW" sz="39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真信</a:t>
            </a:r>
            <a:endParaRPr lang="en-US" altLang="zh-TW" sz="3900" dirty="0">
              <a:solidFill>
                <a:srgbClr val="00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73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eaLnBrk="1" hangingPunct="1">
              <a:lnSpc>
                <a:spcPts val="47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200" dirty="0">
                <a:ea typeface="華康正顏楷體W7(P)" panose="03000700000000000000" pitchFamily="66" charset="-120"/>
              </a:rPr>
              <a:t>田野間的</a:t>
            </a:r>
            <a:r>
              <a:rPr lang="zh-TW" altLang="en-US" sz="42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一切樹木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都</a:t>
            </a:r>
            <a:r>
              <a:rPr lang="zh-TW" altLang="en-US" sz="42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承認我是上主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都知道</a:t>
            </a:r>
            <a:r>
              <a:rPr lang="en-US" altLang="zh-TW" sz="4200" dirty="0">
                <a:ea typeface="華康正顏楷體W7(P)" panose="03000700000000000000" pitchFamily="66" charset="-120"/>
              </a:rPr>
              <a:t>:</a:t>
            </a:r>
            <a:r>
              <a:rPr lang="zh-TW" altLang="en-US" sz="4200" dirty="0">
                <a:ea typeface="華康正顏楷體W7(P)" panose="03000700000000000000" pitchFamily="66" charset="-120"/>
              </a:rPr>
              <a:t>我曾使綠樹枯萎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使枯木發綠</a:t>
            </a:r>
            <a:r>
              <a:rPr lang="en-US" altLang="zh-TW" sz="4200" dirty="0">
                <a:ea typeface="華康正顏楷體W7(P)" panose="03000700000000000000" pitchFamily="66" charset="-12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ts val="47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天國好像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ea typeface="華康正顏楷體W7(P)" panose="03000700000000000000" pitchFamily="66" charset="-120"/>
              </a:rPr>
              <a:t>一粒芥子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種在地裡的時候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比地上一切的種子都小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;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當下種之後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生長起來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比一切蔬菜都大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以致天上的飛鳥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,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都能</a:t>
            </a:r>
            <a:r>
              <a:rPr kumimoji="1" lang="zh-TW" alt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棲息在它的葉蔭下</a:t>
            </a:r>
            <a:r>
              <a:rPr kumimoji="1" lang="en-US" altLang="zh-TW" sz="4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華康正顏楷體W7(P)" panose="03000700000000000000" pitchFamily="66" charset="-12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萬物承認天主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1.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Gloria Dei, homo </a:t>
            </a:r>
            <a:r>
              <a:rPr lang="en-US" altLang="zh-TW" sz="3900" dirty="0" err="1">
                <a:solidFill>
                  <a:srgbClr val="000000"/>
                </a:solidFill>
                <a:ea typeface="華康儷中黑" panose="020B0509000000000000" pitchFamily="49" charset="-120"/>
              </a:rPr>
              <a:t>vivens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2.</a:t>
            </a:r>
            <a:r>
              <a:rPr lang="en-US" altLang="zh-TW" sz="3900" spc="-150" dirty="0">
                <a:solidFill>
                  <a:srgbClr val="000000"/>
                </a:solidFill>
                <a:ea typeface="華康儷中黑" panose="020B0509000000000000" pitchFamily="49" charset="-120"/>
              </a:rPr>
              <a:t>The glory of God, is man fully alive.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3.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諸天述說天主的榮耀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4.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江上清風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…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是造物者之無盡藏也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5.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子女成材</a:t>
            </a:r>
            <a:r>
              <a:rPr lang="en-US" altLang="zh-TW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6.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力行</a:t>
            </a:r>
            <a:r>
              <a:rPr lang="en-US" altLang="zh-TW" sz="39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900" dirty="0">
                <a:solidFill>
                  <a:srgbClr val="000000"/>
                </a:solidFill>
                <a:ea typeface="華康儷中黑" panose="020B0509000000000000" pitchFamily="49" charset="-120"/>
              </a:rPr>
              <a:t>真信</a:t>
            </a:r>
            <a:endParaRPr lang="en-US" altLang="zh-TW" sz="3900" dirty="0">
              <a:solidFill>
                <a:srgbClr val="000000"/>
              </a:solidFill>
              <a:ea typeface="華康儷中黑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3C5A3D6-1336-4CFE-A07C-A82AF5E1DD9F}"/>
              </a:ext>
            </a:extLst>
          </p:cNvPr>
          <p:cNvSpPr txBox="1"/>
          <p:nvPr/>
        </p:nvSpPr>
        <p:spPr>
          <a:xfrm rot="21281664">
            <a:off x="541690" y="868337"/>
            <a:ext cx="7966845" cy="400109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0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He was ours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0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even </a:t>
            </a:r>
            <a:r>
              <a:rPr kumimoji="1" lang="en-US" altLang="zh-TW" sz="3600" b="1" i="0" u="none" strike="noStrike" kern="100" cap="none" spc="-100" normalizeH="0" baseline="0" noProof="0" dirty="0">
                <a:ln>
                  <a:solidFill>
                    <a:srgbClr val="9900CC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before</a:t>
            </a:r>
            <a:r>
              <a:rPr kumimoji="1" lang="en-US" altLang="zh-TW" sz="3600" b="0" i="0" u="none" strike="noStrike" kern="100" cap="none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he was of our fold.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00" cap="none" spc="-100" normalizeH="0" baseline="0" noProof="0" dirty="0">
                <a:ln>
                  <a:solidFill>
                    <a:srgbClr val="FF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His manner of life made him one of us.</a:t>
            </a:r>
            <a:r>
              <a:rPr kumimoji="1" lang="en-US" altLang="zh-TW" sz="3600" b="0" i="0" u="none" strike="noStrike" kern="100" cap="none" spc="-100" normalizeH="0" baseline="0" noProof="0" dirty="0">
                <a:ln>
                  <a:solidFill>
                    <a:srgbClr val="FF0000"/>
                  </a:solidFill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endParaRPr kumimoji="1" lang="zh-TW" altLang="zh-TW" sz="3600" b="0" i="0" u="none" strike="noStrike" kern="100" cap="none" spc="-100" normalizeH="0" baseline="0" noProof="0" dirty="0">
              <a:ln>
                <a:solidFill>
                  <a:srgbClr val="FF0000"/>
                </a:solidFill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(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Arial" panose="020B0604020202020204" pitchFamily="34" charset="0"/>
              </a:rPr>
              <a:t>我的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新細明體" panose="02020500000000000000" pitchFamily="18" charset="-120"/>
              </a:rPr>
              <a:t>父親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新細明體" panose="02020500000000000000" pitchFamily="18" charset="-120"/>
              </a:rPr>
              <a:t>)</a:t>
            </a:r>
            <a:r>
              <a:rPr kumimoji="1" lang="zh-TW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新細明體" panose="02020500000000000000" pitchFamily="18" charset="-120"/>
              </a:rPr>
              <a:t>在</a:t>
            </a:r>
            <a:r>
              <a:rPr kumimoji="1" lang="zh-TW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Arial" panose="020B0604020202020204" pitchFamily="34" charset="0"/>
              </a:rPr>
              <a:t>進入教會羊棧之前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Arial" panose="020B0604020202020204" pitchFamily="34" charset="0"/>
              </a:rPr>
              <a:t>已是我們的一員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;</a:t>
            </a:r>
            <a:r>
              <a:rPr kumimoji="1" lang="zh-TW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Arial" panose="020B0604020202020204" pitchFamily="34" charset="0"/>
              </a:rPr>
              <a:t>是他的正直生活方式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Arial" panose="020B0604020202020204" pitchFamily="34" charset="0"/>
              </a:rPr>
              <a:t>使他和我們共融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Arial" panose="020B0604020202020204" pitchFamily="34" charset="0"/>
              </a:rPr>
              <a:t>.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(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Gregory of Nazianzus,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聖額我略納齊安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主教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在父親葬禮中的講話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;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教會聖師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,329)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000" b="0" i="0" u="none" strike="noStrike" kern="1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/>
                <a:ea typeface="華康儷粗宋" panose="02020709000000000000" pitchFamily="49" charset="-120"/>
                <a:cs typeface="Times New Roman" panose="02020603050405020304" pitchFamily="18" charset="0"/>
              </a:rPr>
              <a:t> </a:t>
            </a:r>
            <a:endParaRPr kumimoji="1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480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4">
            <a:extLst>
              <a:ext uri="{FF2B5EF4-FFF2-40B4-BE49-F238E27FC236}">
                <a16:creationId xmlns:a16="http://schemas.microsoft.com/office/drawing/2014/main" id="{C7D07282-A475-4256-BE63-FB857AEC5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53A015EB-ADB8-4210-9500-BACFB49B476C}"/>
              </a:ext>
            </a:extLst>
          </p:cNvPr>
          <p:cNvSpPr txBox="1"/>
          <p:nvPr/>
        </p:nvSpPr>
        <p:spPr>
          <a:xfrm>
            <a:off x="3708401" y="-27384"/>
            <a:ext cx="13676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0" i="0" u="none" strike="noStrike" kern="1200" cap="none" spc="0" normalizeH="0" baseline="0" noProof="0" dirty="0">
                <a:ln w="12700">
                  <a:solidFill>
                    <a:srgbClr val="0099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uLnTx/>
                <a:uFillTx/>
                <a:latin typeface="Times New Roman"/>
                <a:ea typeface="金梅毛顏楷" pitchFamily="49" charset="-120"/>
                <a:cs typeface="+mn-cs"/>
              </a:rPr>
              <a:t>樹</a:t>
            </a:r>
            <a:endParaRPr kumimoji="0" lang="zh-HK" altLang="en-US" sz="7200" b="0" i="0" u="none" strike="noStrike" kern="1200" cap="none" spc="0" normalizeH="0" baseline="0" noProof="0" dirty="0">
              <a:ln w="12700">
                <a:solidFill>
                  <a:srgbClr val="009900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uLnTx/>
              <a:uFillTx/>
              <a:latin typeface="Times New Roman"/>
              <a:ea typeface="金梅毛顏楷" pitchFamily="49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157D1FB-E088-4543-B00D-DA47AC304771}"/>
              </a:ext>
            </a:extLst>
          </p:cNvPr>
          <p:cNvSpPr txBox="1"/>
          <p:nvPr/>
        </p:nvSpPr>
        <p:spPr>
          <a:xfrm>
            <a:off x="0" y="1052736"/>
            <a:ext cx="9143999" cy="5632311"/>
          </a:xfrm>
          <a:prstGeom prst="rect">
            <a:avLst/>
          </a:prstGeom>
          <a:solidFill>
            <a:srgbClr val="FF0000">
              <a:alpha val="67059"/>
            </a:srgbClr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樹可以告訴我們該怎樣去培養正確的人生態度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.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它的根深入大地母親懷中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汲取養分同時鞏固泥土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它的軀幹直指霄漢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伸向自由自在的天空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它的形態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大小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枝和葉都是獨一無二的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它的葉把有毒的二氧化碳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轉化為賦予生命的氧氣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.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在它的蔭庇下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無數昆虫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植物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雀鳥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動物和人類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都得以平安地生活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.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它的果實養活我們的身體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它的花朵滋潤和提昇</a:t>
            </a:r>
            <a:endParaRPr kumimoji="0" lang="en-US" altLang="zh-TW" sz="32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我們的藝術觸覺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.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它的花和葉落下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死了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但卻在泥土中栽培和孕育另一個生命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.</a:t>
            </a:r>
            <a:r>
              <a:rPr kumimoji="0" lang="zh-TW" altLang="en-US" sz="3200" b="0" i="0" u="none" strike="noStrike" kern="1200" cap="none" spc="0" normalizeH="0" baseline="0" noProof="0" dirty="0">
                <a:ln w="12700">
                  <a:solidFill>
                    <a:srgbClr val="FFFF00"/>
                  </a:solidFill>
                </a:ln>
                <a:solidFill>
                  <a:srgbClr val="00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落紅不是無情物</a:t>
            </a:r>
            <a:r>
              <a:rPr kumimoji="0" lang="en-US" altLang="zh-TW" sz="3200" b="0" i="0" u="none" strike="noStrike" kern="1200" cap="none" spc="0" normalizeH="0" baseline="0" noProof="0" dirty="0">
                <a:ln w="12700">
                  <a:solidFill>
                    <a:srgbClr val="FFFF00"/>
                  </a:solidFill>
                </a:ln>
                <a:solidFill>
                  <a:srgbClr val="00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 w="12700">
                  <a:solidFill>
                    <a:srgbClr val="FFFF00"/>
                  </a:solidFill>
                </a:ln>
                <a:solidFill>
                  <a:srgbClr val="00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化作春泥更護花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.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宇宙靈修者的生命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也應如樹一樣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去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創造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保育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醫治和再造生命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marL="0" marR="0" lvl="0" indent="0" algn="ctr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C00CC"/>
                </a:highligh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讓一切進入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C00CC"/>
                </a:highligh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天地人和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C00CC"/>
                </a:highligh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的境界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C00CC"/>
                </a:highligh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——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C00CC"/>
                </a:highligh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愈顯主榮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 </a:t>
            </a:r>
            <a:endParaRPr kumimoji="0" lang="zh-HK" altLang="en-US" sz="32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FF00"/>
              </a:highlight>
              <a:uLnTx/>
              <a:uFillTx/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正顏楷體W7(P)" panose="03000700000000000000" pitchFamily="66" charset="-120"/>
              </a:rPr>
              <a:t>天主教的基本信仰是</a:t>
            </a:r>
            <a:r>
              <a:rPr lang="en-US" altLang="zh-TW" sz="4800" dirty="0">
                <a:ea typeface="華康正顏楷體W7(P)" panose="03000700000000000000" pitchFamily="66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聖父</a:t>
            </a:r>
            <a:r>
              <a:rPr lang="zh-TW" altLang="en-US" sz="4800" dirty="0">
                <a:ea typeface="華康正顏楷體W7(P)" panose="03000700000000000000" pitchFamily="66" charset="-120"/>
              </a:rPr>
              <a:t>創造</a:t>
            </a:r>
            <a:endParaRPr lang="en-US" altLang="zh-TW" sz="48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聖子</a:t>
            </a:r>
            <a:r>
              <a:rPr lang="zh-TW" altLang="en-US" sz="4800" dirty="0">
                <a:ea typeface="華康正顏楷體W7(P)" panose="03000700000000000000" pitchFamily="66" charset="-120"/>
              </a:rPr>
              <a:t>救贖</a:t>
            </a:r>
            <a:endParaRPr lang="en-US" altLang="zh-TW" sz="48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聖神</a:t>
            </a:r>
            <a:r>
              <a:rPr lang="zh-TW" altLang="en-US" sz="4800" dirty="0">
                <a:ea typeface="華康正顏楷體W7(P)" panose="03000700000000000000" pitchFamily="66" charset="-120"/>
              </a:rPr>
              <a:t>聖化</a:t>
            </a:r>
            <a:endParaRPr lang="en-US" altLang="zh-TW" sz="48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正顏楷體W7(P)" panose="03000700000000000000" pitchFamily="66" charset="-120"/>
              </a:rPr>
              <a:t>The basic tenet of the Catholic faith is: the </a:t>
            </a:r>
            <a:r>
              <a:rPr lang="en-US" altLang="zh-TW" sz="4800" b="1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Father</a:t>
            </a:r>
            <a:r>
              <a:rPr lang="en-US" altLang="zh-TW" sz="4800" dirty="0">
                <a:ea typeface="華康正顏楷體W7(P)" panose="03000700000000000000" pitchFamily="66" charset="-120"/>
              </a:rPr>
              <a:t> creates,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正顏楷體W7(P)" panose="03000700000000000000" pitchFamily="66" charset="-120"/>
              </a:rPr>
              <a:t>the </a:t>
            </a:r>
            <a:r>
              <a:rPr lang="en-US" altLang="zh-TW" sz="4800" b="1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Son</a:t>
            </a:r>
            <a:r>
              <a:rPr lang="en-US" altLang="zh-TW" sz="4800" dirty="0">
                <a:ea typeface="華康正顏楷體W7(P)" panose="03000700000000000000" pitchFamily="66" charset="-120"/>
              </a:rPr>
              <a:t> redeems and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正顏楷體W7(P)" panose="03000700000000000000" pitchFamily="66" charset="-120"/>
              </a:rPr>
              <a:t>the </a:t>
            </a:r>
            <a:r>
              <a:rPr lang="en-US" altLang="zh-TW" sz="4800" b="1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Holy Spirit </a:t>
            </a:r>
            <a:r>
              <a:rPr lang="en-US" altLang="zh-TW" sz="4800" dirty="0">
                <a:ea typeface="華康正顏楷體W7(P)" panose="03000700000000000000" pitchFamily="66" charset="-120"/>
              </a:rPr>
              <a:t>sanctifies.</a:t>
            </a:r>
          </a:p>
        </p:txBody>
      </p:sp>
    </p:spTree>
    <p:extLst>
      <p:ext uri="{BB962C8B-B14F-4D97-AF65-F5344CB8AC3E}">
        <p14:creationId xmlns:p14="http://schemas.microsoft.com/office/powerpoint/2010/main" val="3020806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聖父</a:t>
            </a:r>
            <a:r>
              <a:rPr lang="zh-TW" altLang="en-US" sz="4800" dirty="0">
                <a:ea typeface="華康正顏楷體W7(P)" panose="03000700000000000000" pitchFamily="66" charset="-120"/>
              </a:rPr>
              <a:t>創造人類去</a:t>
            </a: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分享衪的生命</a:t>
            </a:r>
            <a:r>
              <a:rPr lang="en-US" altLang="zh-TW" sz="4800" dirty="0">
                <a:ea typeface="華康正顏楷體W7(P)" panose="03000700000000000000" pitchFamily="66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正顏楷體W7(P)" panose="03000700000000000000" pitchFamily="66" charset="-120"/>
              </a:rPr>
              <a:t>創造大地</a:t>
            </a:r>
            <a:endParaRPr lang="en-US" altLang="zh-TW" sz="48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給所有人</a:t>
            </a:r>
            <a:r>
              <a:rPr lang="zh-TW" altLang="en-US" sz="4800" dirty="0">
                <a:ea typeface="華康正顏楷體W7(P)" panose="03000700000000000000" pitchFamily="66" charset="-120"/>
              </a:rPr>
              <a:t>和每一個人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享用</a:t>
            </a:r>
            <a:r>
              <a:rPr lang="en-US" altLang="zh-TW" sz="4800" dirty="0"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正顏楷體W7(P)" panose="03000700000000000000" pitchFamily="66" charset="-120"/>
              </a:rPr>
              <a:t>The Father created humanity to share His life. He created the earth for one and all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正顏楷體W7(P)" panose="03000700000000000000" pitchFamily="66" charset="-120"/>
              </a:rPr>
              <a:t>to derive joyful benefit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from all that the earth avails</a:t>
            </a:r>
            <a:r>
              <a:rPr lang="en-US" altLang="zh-TW" sz="4800" dirty="0">
                <a:ea typeface="華康正顏楷體W7(P)" panose="03000700000000000000" pitchFamily="66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5638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聖子</a:t>
            </a:r>
            <a:r>
              <a:rPr lang="zh-TW" altLang="en-US" sz="4800" dirty="0">
                <a:ea typeface="華康正顏楷體W7(P)" panose="03000700000000000000" pitchFamily="66" charset="-120"/>
              </a:rPr>
              <a:t>降生成人</a:t>
            </a:r>
            <a:r>
              <a:rPr lang="en-US" altLang="zh-TW" sz="4800" dirty="0">
                <a:ea typeface="華康正顏楷體W7(P)" panose="03000700000000000000" pitchFamily="66" charset="-120"/>
              </a:rPr>
              <a:t>,</a:t>
            </a:r>
            <a:r>
              <a:rPr lang="zh-TW" altLang="en-US" sz="4800" dirty="0">
                <a:ea typeface="華康正顏楷體W7(P)" panose="03000700000000000000" pitchFamily="66" charset="-120"/>
              </a:rPr>
              <a:t>告訴我們</a:t>
            </a:r>
            <a:r>
              <a:rPr lang="en-US" altLang="zh-TW" sz="4800" dirty="0">
                <a:ea typeface="華康正顏楷體W7(P)" panose="03000700000000000000" pitchFamily="66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做人真好</a:t>
            </a:r>
            <a:r>
              <a:rPr lang="en-US" altLang="zh-TW" sz="4800" dirty="0">
                <a:ea typeface="華康正顏楷體W7(P)" panose="03000700000000000000" pitchFamily="66" charset="-120"/>
              </a:rPr>
              <a:t>! </a:t>
            </a:r>
            <a:r>
              <a:rPr lang="zh-TW" altLang="en-US" sz="4800" dirty="0">
                <a:ea typeface="華康正顏楷體W7(P)" panose="03000700000000000000" pitchFamily="66" charset="-120"/>
              </a:rPr>
              <a:t>我們可以活一個</a:t>
            </a:r>
            <a:endParaRPr lang="en-US" altLang="zh-TW" sz="48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zh-TW" altLang="en-US" sz="4800" spc="-110" dirty="0">
                <a:ea typeface="華康正顏楷體W7(P)" panose="03000700000000000000" pitchFamily="66" charset="-120"/>
              </a:rPr>
              <a:t>更豐盛的生命</a:t>
            </a:r>
            <a:r>
              <a:rPr lang="en-US" altLang="zh-TW" sz="4800" spc="-110" dirty="0">
                <a:ea typeface="華康正顏楷體W7(P)" panose="03000700000000000000" pitchFamily="66" charset="-120"/>
              </a:rPr>
              <a:t>;</a:t>
            </a:r>
            <a:r>
              <a:rPr lang="zh-TW" altLang="en-US" sz="4800" spc="-110" dirty="0">
                <a:ea typeface="華康正顏楷體W7(P)" panose="03000700000000000000" pitchFamily="66" charset="-120"/>
              </a:rPr>
              <a:t>除了</a:t>
            </a:r>
            <a:r>
              <a:rPr lang="zh-TW" altLang="en-US" sz="4800" spc="-11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今生</a:t>
            </a:r>
            <a:r>
              <a:rPr lang="en-US" altLang="zh-TW" sz="4800" spc="-110" dirty="0">
                <a:ea typeface="華康正顏楷體W7(P)" panose="03000700000000000000" pitchFamily="66" charset="-120"/>
              </a:rPr>
              <a:t>,</a:t>
            </a:r>
            <a:r>
              <a:rPr lang="zh-TW" altLang="en-US" sz="4800" spc="-110" dirty="0">
                <a:ea typeface="華康正顏楷體W7(P)" panose="03000700000000000000" pitchFamily="66" charset="-120"/>
              </a:rPr>
              <a:t>還有</a:t>
            </a:r>
            <a:r>
              <a:rPr lang="zh-TW" altLang="en-US" sz="4800" spc="-11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永生</a:t>
            </a:r>
            <a:r>
              <a:rPr lang="en-US" altLang="zh-TW" sz="4800" spc="-11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ea typeface="華康正顏楷體W7(P)" panose="03000700000000000000" pitchFamily="66" charset="-120"/>
              </a:rPr>
              <a:t>The Son became man to tell us: it is good to be a human being! We can live a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more abundant life</a:t>
            </a:r>
            <a:r>
              <a:rPr lang="en-US" altLang="zh-TW" sz="4800" dirty="0">
                <a:ea typeface="華康正顏楷體W7(P)" panose="03000700000000000000" pitchFamily="66" charset="-120"/>
              </a:rPr>
              <a:t>; and beyond this life, we can look to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ea typeface="華康正顏楷體W7(P)" panose="03000700000000000000" pitchFamily="66" charset="-120"/>
              </a:rPr>
              <a:t>a life that is </a:t>
            </a:r>
            <a:r>
              <a:rPr lang="en-US" altLang="zh-TW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everlasting</a:t>
            </a:r>
            <a:r>
              <a:rPr lang="en-US" altLang="zh-TW" sz="4800" dirty="0">
                <a:ea typeface="華康正顏楷體W7(P)" panose="03000700000000000000" pitchFamily="66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242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聖神</a:t>
            </a:r>
            <a:r>
              <a:rPr lang="zh-TW" altLang="en-US" sz="4800" dirty="0">
                <a:ea typeface="華康正顏楷體W7(P)" panose="03000700000000000000" pitchFamily="66" charset="-120"/>
              </a:rPr>
              <a:t>聖化一切</a:t>
            </a:r>
            <a:r>
              <a:rPr lang="en-US" altLang="zh-TW" sz="4800" dirty="0">
                <a:ea typeface="華康正顏楷體W7(P)" panose="03000700000000000000" pitchFamily="66" charset="-120"/>
              </a:rPr>
              <a:t>,</a:t>
            </a:r>
            <a:r>
              <a:rPr lang="zh-TW" altLang="en-US" sz="4800" dirty="0">
                <a:ea typeface="華康正顏楷體W7(P)" panose="03000700000000000000" pitchFamily="66" charset="-120"/>
              </a:rPr>
              <a:t> 衪使</a:t>
            </a:r>
            <a:endParaRPr lang="en-US" altLang="zh-TW" sz="48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地面</a:t>
            </a:r>
            <a:r>
              <a:rPr lang="en-US" altLang="zh-TW" sz="3600" spc="-150" dirty="0">
                <a:ea typeface="華康正顏楷體W7(P)" panose="03000700000000000000" pitchFamily="66" charset="-120"/>
              </a:rPr>
              <a:t>(</a:t>
            </a:r>
            <a:r>
              <a:rPr lang="en-US" altLang="zh-TW" sz="3600" spc="-150" dirty="0" err="1">
                <a:ea typeface="華康正顏楷體W7(P)" panose="03000700000000000000" pitchFamily="66" charset="-120"/>
              </a:rPr>
              <a:t>faciem</a:t>
            </a:r>
            <a:r>
              <a:rPr lang="en-US" altLang="zh-TW" sz="3600" spc="-150" dirty="0">
                <a:ea typeface="華康正顏楷體W7(P)" panose="03000700000000000000" pitchFamily="66" charset="-120"/>
              </a:rPr>
              <a:t> terrae)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更新</a:t>
            </a:r>
            <a:r>
              <a:rPr lang="en-US" altLang="zh-TW" sz="4800" dirty="0">
                <a:ea typeface="華康正顏楷體W7(P)" panose="03000700000000000000" pitchFamily="66" charset="-120"/>
              </a:rPr>
              <a:t>, </a:t>
            </a:r>
            <a:r>
              <a:rPr lang="zh-TW" altLang="en-US" sz="4800" dirty="0">
                <a:ea typeface="華康正顏楷體W7(P)" panose="03000700000000000000" pitchFamily="66" charset="-120"/>
              </a:rPr>
              <a:t>即中國文化</a:t>
            </a:r>
            <a:endParaRPr lang="en-US" altLang="zh-TW" sz="48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正顏楷體W7(P)" panose="03000700000000000000" pitchFamily="66" charset="-120"/>
              </a:rPr>
              <a:t>所謂的</a:t>
            </a: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萬象更新</a:t>
            </a:r>
            <a:r>
              <a:rPr lang="en-US" altLang="zh-TW" sz="4800" dirty="0"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正顏楷體W7(P)" panose="03000700000000000000" pitchFamily="66" charset="-120"/>
              </a:rPr>
              <a:t>By way of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sanctification</a:t>
            </a:r>
            <a:r>
              <a:rPr lang="en-US" altLang="zh-TW" sz="4800" dirty="0">
                <a:ea typeface="華康正顏楷體W7(P)" panose="03000700000000000000" pitchFamily="66" charset="-120"/>
              </a:rPr>
              <a:t>, the Holy Spirit </a:t>
            </a:r>
            <a:r>
              <a:rPr lang="en-US" altLang="zh-TW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renews the face of the earth</a:t>
            </a:r>
            <a:r>
              <a:rPr lang="en-US" altLang="zh-TW" sz="4800" dirty="0">
                <a:ea typeface="華康正顏楷體W7(P)" panose="03000700000000000000" pitchFamily="66" charset="-120"/>
              </a:rPr>
              <a:t> “</a:t>
            </a:r>
            <a:r>
              <a:rPr lang="en-US" altLang="zh-TW" sz="4800" dirty="0" err="1">
                <a:ea typeface="華康正顏楷體W7(P)" panose="03000700000000000000" pitchFamily="66" charset="-120"/>
              </a:rPr>
              <a:t>faciem</a:t>
            </a:r>
            <a:r>
              <a:rPr lang="en-US" altLang="zh-TW" sz="4800" dirty="0">
                <a:ea typeface="華康正顏楷體W7(P)" panose="03000700000000000000" pitchFamily="66" charset="-120"/>
              </a:rPr>
              <a:t> terrae” –– as the Chinese expression says: “everything takes on a new look”.</a:t>
            </a:r>
          </a:p>
        </p:txBody>
      </p:sp>
    </p:spTree>
    <p:extLst>
      <p:ext uri="{BB962C8B-B14F-4D97-AF65-F5344CB8AC3E}">
        <p14:creationId xmlns:p14="http://schemas.microsoft.com/office/powerpoint/2010/main" val="3347617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正顏楷體W7(P)" panose="03000700000000000000" pitchFamily="66" charset="-120"/>
              </a:rPr>
              <a:t>天地人之間有最親密的相愛與共融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像魚在水中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水在魚內</a:t>
            </a:r>
            <a:r>
              <a:rPr lang="en-US" altLang="zh-TW" sz="4400" dirty="0"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正顏楷體W7(P)" panose="03000700000000000000" pitchFamily="66" charset="-120"/>
              </a:rPr>
              <a:t>There exists a most affectionate love and connection between </a:t>
            </a:r>
            <a:r>
              <a:rPr lang="en-US" altLang="zh-TW" sz="44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Heaven,</a:t>
            </a:r>
            <a:r>
              <a:rPr lang="en-US" altLang="zh-TW" sz="4400" dirty="0">
                <a:ea typeface="華康正顏楷體W7(P)" panose="03000700000000000000" pitchFamily="66" charset="-120"/>
              </a:rPr>
              <a:t> </a:t>
            </a:r>
            <a:r>
              <a:rPr lang="en-US" altLang="zh-TW" sz="44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Earth</a:t>
            </a:r>
            <a:r>
              <a:rPr lang="en-US" altLang="zh-TW" sz="4400" dirty="0">
                <a:ea typeface="華康正顏楷體W7(P)" panose="03000700000000000000" pitchFamily="66" charset="-120"/>
              </a:rPr>
              <a:t> and </a:t>
            </a:r>
            <a:r>
              <a:rPr lang="en-US" altLang="zh-TW" sz="44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Man</a:t>
            </a:r>
            <a:r>
              <a:rPr lang="en-US" altLang="zh-TW" sz="4400" dirty="0">
                <a:ea typeface="華康正顏楷體W7(P)" panose="03000700000000000000" pitchFamily="66" charset="-120"/>
              </a:rPr>
              <a:t>, which can be likened to fish swimming in water, whereby water is also existential in the make-up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正顏楷體W7(P)" panose="03000700000000000000" pitchFamily="66" charset="-120"/>
              </a:rPr>
              <a:t>of the fish themselves.</a:t>
            </a:r>
          </a:p>
        </p:txBody>
      </p:sp>
    </p:spTree>
    <p:extLst>
      <p:ext uri="{BB962C8B-B14F-4D97-AF65-F5344CB8AC3E}">
        <p14:creationId xmlns:p14="http://schemas.microsoft.com/office/powerpoint/2010/main" val="338975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583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恭讀厄則克耳先知書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17:22-24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我主上主這樣說：「我要親自由高大的香柏樹梢，取下一條枝條，從嫩枝的尖上，折下一根嫩芽，親自把它栽植在高山峻嶺之上，栽植在以色列的高山上。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「它要生長枝葉，結出果實，成為一棵高大的香柏；各種飛鳥要棲息其中，棲息在他枝葉的蔭影之下。「如此，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田野間的一切樹木，都承認我是上主，</a:t>
            </a:r>
            <a:endParaRPr lang="en-US" altLang="zh-TW" sz="3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CDEB130-A366-4CBF-919C-88E29F1B3F2F}"/>
              </a:ext>
            </a:extLst>
          </p:cNvPr>
          <p:cNvSpPr txBox="1"/>
          <p:nvPr/>
        </p:nvSpPr>
        <p:spPr>
          <a:xfrm>
            <a:off x="7936780" y="61835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基督奧體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葡萄樹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人類命運共同體</a:t>
            </a:r>
            <a:r>
              <a:rPr lang="zh-TW" altLang="en-US" sz="4200" dirty="0">
                <a:ea typeface="華康正顏楷體W7(P)" panose="03000700000000000000" pitchFamily="66" charset="-120"/>
              </a:rPr>
              <a:t>等</a:t>
            </a:r>
            <a:endParaRPr lang="en-US" altLang="zh-TW" sz="42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200" dirty="0">
                <a:ea typeface="華康正顏楷體W7(P)" panose="03000700000000000000" pitchFamily="66" charset="-120"/>
              </a:rPr>
              <a:t>三者的遠象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都告訴我們</a:t>
            </a:r>
            <a:r>
              <a:rPr lang="en-US" altLang="zh-TW" sz="4200" dirty="0">
                <a:ea typeface="華康正顏楷體W7(P)" panose="03000700000000000000" pitchFamily="66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ea typeface="華康正顏楷體W7(P)" panose="03000700000000000000" pitchFamily="66" charset="-120"/>
              </a:rPr>
              <a:t>我們活在今天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已經可以</a:t>
            </a:r>
            <a:endParaRPr lang="en-US" altLang="zh-TW" sz="42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預嚐未來的天國</a:t>
            </a:r>
            <a:r>
              <a:rPr lang="en-US" altLang="zh-TW" sz="4200" dirty="0">
                <a:ea typeface="華康正顏楷體W7(P)" panose="03000700000000000000" pitchFamily="66" charset="-120"/>
              </a:rPr>
              <a:t>:</a:t>
            </a:r>
            <a:r>
              <a:rPr lang="zh-TW" altLang="en-US" sz="4200" dirty="0">
                <a:ea typeface="華康正顏楷體W7(P)" panose="03000700000000000000" pitchFamily="66" charset="-120"/>
              </a:rPr>
              <a:t>「願你的國來臨」</a:t>
            </a:r>
            <a:r>
              <a:rPr lang="en-US" altLang="zh-TW" sz="42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200" spc="-110" dirty="0">
                <a:ea typeface="華康正顏楷體W7(P)" panose="03000700000000000000" pitchFamily="66" charset="-120"/>
              </a:rPr>
              <a:t>The Mystical Body of Christ, the Grapevine, a shared future for mankind, </a:t>
            </a:r>
            <a:r>
              <a:rPr lang="en-US" altLang="zh-TW" sz="4200" spc="-11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all these three are visions </a:t>
            </a:r>
            <a:r>
              <a:rPr lang="en-US" altLang="zh-TW" sz="4200" spc="-110" dirty="0">
                <a:ea typeface="華康正顏楷體W7(P)" panose="03000700000000000000" pitchFamily="66" charset="-120"/>
              </a:rPr>
              <a:t>telling us: even as we live in the present we can </a:t>
            </a:r>
            <a:r>
              <a:rPr lang="en-US" altLang="zh-TW" sz="4200" spc="-11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foretaste the Kingdom of the future</a:t>
            </a:r>
            <a:r>
              <a:rPr lang="en-US" altLang="zh-TW" sz="4200" spc="-110" dirty="0">
                <a:ea typeface="華康正顏楷體W7(P)" panose="03000700000000000000" pitchFamily="66" charset="-120"/>
              </a:rPr>
              <a:t>. “</a:t>
            </a:r>
            <a:r>
              <a:rPr lang="en-US" altLang="zh-TW" sz="4200" spc="-110" dirty="0" err="1">
                <a:solidFill>
                  <a:srgbClr val="FF00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i</a:t>
            </a:r>
            <a:r>
              <a:rPr lang="en-US" altLang="zh-TW" sz="4200" b="1" spc="-110" dirty="0" err="1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Thy</a:t>
            </a:r>
            <a:r>
              <a:rPr lang="en-US" altLang="zh-TW" sz="4200" b="1" spc="-11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 Kingdom </a:t>
            </a:r>
            <a:r>
              <a:rPr lang="en-US" altLang="zh-TW" sz="4200" b="1" spc="-110" dirty="0" err="1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come</a:t>
            </a:r>
            <a:r>
              <a:rPr lang="en-US" altLang="zh-TW" sz="4200" b="1" spc="-110" dirty="0" err="1">
                <a:solidFill>
                  <a:srgbClr val="FF00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i</a:t>
            </a:r>
            <a:r>
              <a:rPr lang="en-US" altLang="zh-TW" sz="4200" spc="-110" dirty="0">
                <a:ea typeface="華康正顏楷體W7(P)" panose="03000700000000000000" pitchFamily="66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344129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正顏楷體W7(P)" panose="03000700000000000000" pitchFamily="66" charset="-120"/>
              </a:rPr>
              <a:t>宇宙靈修的信念是</a:t>
            </a:r>
            <a:r>
              <a:rPr lang="en-US" altLang="zh-TW" sz="4000" dirty="0"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</a:rPr>
              <a:t>我們可以進入一個</a:t>
            </a:r>
            <a:endParaRPr lang="en-US" altLang="zh-TW" sz="40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天地人和</a:t>
            </a:r>
            <a:r>
              <a:rPr lang="zh-TW" altLang="en-US" sz="4000" dirty="0">
                <a:ea typeface="華康正顏楷體W7(P)" panose="03000700000000000000" pitchFamily="66" charset="-120"/>
              </a:rPr>
              <a:t>的境界</a:t>
            </a:r>
            <a:r>
              <a:rPr lang="en-US" altLang="zh-TW" sz="4000" dirty="0"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</a:rPr>
              <a:t>呼吸二千年前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耶穌呼吸過的空氣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仰望先聖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先賢們仰望過的星空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正顏楷體W7(P)" panose="03000700000000000000" pitchFamily="66" charset="-120"/>
              </a:rPr>
              <a:t>This is the belief of the Cosmic Spirituality: we can enter into a harmonious state between </a:t>
            </a:r>
            <a:r>
              <a:rPr lang="en-US" altLang="zh-TW" sz="40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Heaven</a:t>
            </a:r>
            <a:r>
              <a:rPr lang="en-US" altLang="zh-TW" sz="4000" dirty="0">
                <a:ea typeface="華康正顏楷體W7(P)" panose="03000700000000000000" pitchFamily="66" charset="-120"/>
              </a:rPr>
              <a:t>, </a:t>
            </a:r>
            <a:r>
              <a:rPr lang="en-US" altLang="zh-TW" sz="40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Earth</a:t>
            </a:r>
            <a:r>
              <a:rPr lang="en-US" altLang="zh-TW" sz="4000" dirty="0">
                <a:ea typeface="華康正顏楷體W7(P)" panose="03000700000000000000" pitchFamily="66" charset="-120"/>
              </a:rPr>
              <a:t> and </a:t>
            </a:r>
            <a:r>
              <a:rPr lang="en-US" altLang="zh-TW" sz="4000" b="1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Man</a:t>
            </a:r>
            <a:r>
              <a:rPr lang="en-US" altLang="zh-TW" sz="4000" dirty="0">
                <a:ea typeface="華康正顏楷體W7(P)" panose="03000700000000000000" pitchFamily="66" charset="-120"/>
              </a:rPr>
              <a:t> where we can breathe the same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air </a:t>
            </a:r>
            <a:r>
              <a:rPr lang="en-US" altLang="zh-TW" sz="4000" dirty="0">
                <a:ea typeface="華康正顏楷體W7(P)" panose="03000700000000000000" pitchFamily="66" charset="-120"/>
              </a:rPr>
              <a:t>as Jesus breathed, gaze at the same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starry sky </a:t>
            </a:r>
            <a:r>
              <a:rPr lang="en-US" altLang="zh-TW" sz="4000" dirty="0">
                <a:ea typeface="華康正顏楷體W7(P)" panose="03000700000000000000" pitchFamily="66" charset="-120"/>
              </a:rPr>
              <a:t>as of sages and holy men of past gazed.</a:t>
            </a:r>
          </a:p>
        </p:txBody>
      </p:sp>
    </p:spTree>
    <p:extLst>
      <p:ext uri="{BB962C8B-B14F-4D97-AF65-F5344CB8AC3E}">
        <p14:creationId xmlns:p14="http://schemas.microsoft.com/office/powerpoint/2010/main" val="728347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正顏楷體W7(P)" panose="03000700000000000000" pitchFamily="66" charset="-120"/>
              </a:rPr>
              <a:t>宇宙靈修也是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環保的靈魂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我們愛上環保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對物有情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親親而仁民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仁民而愛物</a:t>
            </a:r>
            <a:r>
              <a:rPr lang="en-US" altLang="zh-TW" dirty="0">
                <a:ea typeface="華康正顏楷體W7(P)" panose="03000700000000000000" pitchFamily="66" charset="-120"/>
              </a:rPr>
              <a:t>(</a:t>
            </a:r>
            <a:r>
              <a:rPr lang="zh-TW" altLang="en-US" dirty="0">
                <a:ea typeface="華康正顏楷體W7(P)" panose="03000700000000000000" pitchFamily="66" charset="-120"/>
              </a:rPr>
              <a:t>孟子</a:t>
            </a:r>
            <a:r>
              <a:rPr lang="en-US" altLang="zh-TW" dirty="0">
                <a:ea typeface="華康正顏楷體W7(P)" panose="03000700000000000000" pitchFamily="66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正顏楷體W7(P)" panose="03000700000000000000" pitchFamily="66" charset="-120"/>
              </a:rPr>
              <a:t>Cosmic Spirituality is also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the soul of ecological conservation</a:t>
            </a:r>
            <a:r>
              <a:rPr lang="en-US" altLang="zh-TW" sz="4000" dirty="0">
                <a:ea typeface="華康正顏楷體W7(P)" panose="03000700000000000000" pitchFamily="66" charset="-120"/>
              </a:rPr>
              <a:t>. We care deeply about conserving the ecology, pay due respect to all things; As Meng Zi said, “Love our family and show benevolence to all people;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and through benevolence,</a:t>
            </a:r>
            <a:r>
              <a:rPr lang="en-US" altLang="zh-TW" sz="4000" dirty="0">
                <a:ea typeface="華康正顏楷體W7(P)" panose="03000700000000000000" pitchFamily="66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learn to love all creatures</a:t>
            </a:r>
            <a:r>
              <a:rPr lang="en-US" altLang="zh-TW" sz="4000" dirty="0">
                <a:ea typeface="華康正顏楷體W7(P)" panose="03000700000000000000" pitchFamily="66" charset="-12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055396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正顏楷體W7(P)" panose="03000700000000000000" pitchFamily="66" charset="-120"/>
              </a:rPr>
              <a:t>下面介紹的是</a:t>
            </a: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宇宙靈修</a:t>
            </a:r>
            <a:r>
              <a:rPr lang="en-US" altLang="zh-TW" sz="4800" dirty="0">
                <a:ea typeface="華康正顏楷體W7(P)" panose="03000700000000000000" pitchFamily="66" charset="-120"/>
              </a:rPr>
              <a:t>,</a:t>
            </a:r>
            <a:r>
              <a:rPr lang="zh-TW" altLang="en-US" sz="4800" dirty="0">
                <a:ea typeface="華康正顏楷體W7(P)" panose="03000700000000000000" pitchFamily="66" charset="-120"/>
              </a:rPr>
              <a:t>亦即</a:t>
            </a:r>
            <a:endParaRPr lang="en-US" altLang="zh-TW" sz="48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「樹」的靈修</a:t>
            </a:r>
            <a:r>
              <a:rPr lang="en-US" altLang="zh-TW" sz="4800" dirty="0">
                <a:ea typeface="華康正顏楷體W7(P)" panose="03000700000000000000" pitchFamily="66" charset="-120"/>
              </a:rPr>
              <a:t>;</a:t>
            </a:r>
            <a:r>
              <a:rPr lang="zh-TW" altLang="en-US" sz="4800" dirty="0">
                <a:ea typeface="華康正顏楷體W7(P)" panose="03000700000000000000" pitchFamily="66" charset="-120"/>
              </a:rPr>
              <a:t>樹可以告訴我們該怎樣去培養正確的人生態度</a:t>
            </a:r>
            <a:r>
              <a:rPr lang="en-US" altLang="zh-TW" sz="4800" dirty="0"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正顏楷體W7(P)" panose="03000700000000000000" pitchFamily="66" charset="-120"/>
              </a:rPr>
              <a:t>Below is an introduction on “</a:t>
            </a:r>
            <a:r>
              <a:rPr lang="en-US" altLang="zh-TW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Cosmic Spirituality</a:t>
            </a:r>
            <a:r>
              <a:rPr lang="en-US" altLang="zh-TW" sz="4800" dirty="0">
                <a:ea typeface="華康正顏楷體W7(P)" panose="03000700000000000000" pitchFamily="66" charset="-120"/>
              </a:rPr>
              <a:t>”, also known as </a:t>
            </a:r>
            <a:r>
              <a:rPr lang="en-US" altLang="zh-TW" sz="48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“Tree” Spirituality</a:t>
            </a:r>
            <a:r>
              <a:rPr lang="en-US" altLang="zh-TW" sz="4800" dirty="0">
                <a:ea typeface="華康正顏楷體W7(P)" panose="03000700000000000000" pitchFamily="66" charset="-120"/>
              </a:rPr>
              <a:t>; Trees tell us how we should cultivate a proper attitude towards life.</a:t>
            </a:r>
          </a:p>
        </p:txBody>
      </p:sp>
    </p:spTree>
    <p:extLst>
      <p:ext uri="{BB962C8B-B14F-4D97-AF65-F5344CB8AC3E}">
        <p14:creationId xmlns:p14="http://schemas.microsoft.com/office/powerpoint/2010/main" val="2641301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正顏楷體W7(P)" panose="03000700000000000000" pitchFamily="66" charset="-120"/>
              </a:rPr>
              <a:t>它的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根</a:t>
            </a:r>
            <a:r>
              <a:rPr lang="zh-TW" altLang="en-US" sz="4000" dirty="0">
                <a:ea typeface="華康正顏楷體W7(P)" panose="03000700000000000000" pitchFamily="66" charset="-120"/>
              </a:rPr>
              <a:t>深入大地母親懷中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汲取養分同時鞏固泥土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它的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軀幹</a:t>
            </a:r>
            <a:r>
              <a:rPr lang="zh-TW" altLang="en-US" sz="4000" dirty="0">
                <a:ea typeface="華康正顏楷體W7(P)" panose="03000700000000000000" pitchFamily="66" charset="-120"/>
              </a:rPr>
              <a:t>直指霄漢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伸向自由自在的天空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它的形態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大小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枝</a:t>
            </a:r>
            <a:r>
              <a:rPr lang="zh-TW" altLang="en-US" sz="4000" dirty="0">
                <a:ea typeface="華康正顏楷體W7(P)" panose="03000700000000000000" pitchFamily="66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葉</a:t>
            </a:r>
            <a:endParaRPr lang="en-US" altLang="zh-TW" sz="40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正顏楷體W7(P)" panose="03000700000000000000" pitchFamily="66" charset="-120"/>
              </a:rPr>
              <a:t>都是獨一無二的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正顏楷體W7(P)" panose="03000700000000000000" pitchFamily="66" charset="-120"/>
              </a:rPr>
              <a:t>Trees are rooted deeply in Mother Earth’s womb, there the roots are nourished, and in a symbiotic relationship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anchor the soil</a:t>
            </a:r>
            <a:r>
              <a:rPr lang="en-US" altLang="zh-TW" sz="4000" dirty="0">
                <a:ea typeface="華康正顏楷體W7(P)" panose="03000700000000000000" pitchFamily="66" charset="-120"/>
              </a:rPr>
              <a:t>. Their tree trunks point directly to heaven, stretching into the carefree sky. Their shapes, sizes, branches and leaves are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all unique in themselves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3851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正顏楷體W7(P)" panose="03000700000000000000" pitchFamily="66" charset="-120"/>
              </a:rPr>
              <a:t>它的葉把有毒的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二氧化碳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轉化為賦予生命的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氧氣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在它的蔭庇下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無數昆虫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植物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雀鳥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動物和人類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都得以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平安地生活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正顏楷體W7(P)" panose="03000700000000000000" pitchFamily="66" charset="-120"/>
              </a:rPr>
              <a:t>With light and water, in a process called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oxygenic photosynthesis</a:t>
            </a:r>
            <a:r>
              <a:rPr lang="en-US" altLang="zh-TW" sz="4000" dirty="0">
                <a:ea typeface="華康正顏楷體W7(P)" panose="03000700000000000000" pitchFamily="66" charset="-120"/>
              </a:rPr>
              <a:t>, their leaves transform toxic </a:t>
            </a:r>
            <a:r>
              <a:rPr lang="en-US" altLang="zh-TW" sz="40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carbon dioxide </a:t>
            </a:r>
            <a:r>
              <a:rPr lang="en-US" altLang="zh-TW" sz="4000" dirty="0">
                <a:ea typeface="華康正顏楷體W7(P)" panose="03000700000000000000" pitchFamily="66" charset="-120"/>
              </a:rPr>
              <a:t>into the life sustaining </a:t>
            </a:r>
            <a:r>
              <a:rPr lang="en-US" altLang="zh-TW" sz="40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oxygen</a:t>
            </a:r>
            <a:r>
              <a:rPr lang="en-US" altLang="zh-TW" sz="4000" dirty="0">
                <a:ea typeface="華康正顏楷體W7(P)" panose="03000700000000000000" pitchFamily="66" charset="-120"/>
              </a:rPr>
              <a:t>; hence, under the tree’s protection, innumerable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insects, plants, birds, animals and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human beings</a:t>
            </a:r>
            <a:r>
              <a:rPr lang="en-US" altLang="zh-TW" sz="4000" dirty="0">
                <a:ea typeface="華康正顏楷體W7(P)" panose="03000700000000000000" pitchFamily="66" charset="-120"/>
              </a:rPr>
              <a:t> may live peacefully.</a:t>
            </a:r>
          </a:p>
        </p:txBody>
      </p:sp>
    </p:spTree>
    <p:extLst>
      <p:ext uri="{BB962C8B-B14F-4D97-AF65-F5344CB8AC3E}">
        <p14:creationId xmlns:p14="http://schemas.microsoft.com/office/powerpoint/2010/main" val="604207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ea typeface="華康正顏楷體W7(P)" panose="03000700000000000000" pitchFamily="66" charset="-120"/>
              </a:rPr>
              <a:t>它的</a:t>
            </a:r>
            <a:r>
              <a:rPr lang="zh-TW" altLang="en-US" sz="5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果實</a:t>
            </a:r>
            <a:r>
              <a:rPr lang="zh-TW" altLang="en-US" sz="5400" dirty="0">
                <a:ea typeface="華康正顏楷體W7(P)" panose="03000700000000000000" pitchFamily="66" charset="-120"/>
              </a:rPr>
              <a:t>養活我們的身體</a:t>
            </a:r>
            <a:r>
              <a:rPr lang="en-US" altLang="zh-TW" sz="5400" dirty="0">
                <a:ea typeface="華康正顏楷體W7(P)" panose="03000700000000000000" pitchFamily="66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5400" dirty="0">
                <a:ea typeface="華康正顏楷體W7(P)" panose="03000700000000000000" pitchFamily="66" charset="-120"/>
              </a:rPr>
              <a:t>它的</a:t>
            </a:r>
            <a:r>
              <a:rPr lang="zh-TW" altLang="en-US" sz="5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花朵</a:t>
            </a:r>
            <a:r>
              <a:rPr lang="zh-TW" altLang="en-US" sz="5400" dirty="0">
                <a:ea typeface="華康正顏楷體W7(P)" panose="03000700000000000000" pitchFamily="66" charset="-120"/>
              </a:rPr>
              <a:t>滋潤和提昇</a:t>
            </a:r>
            <a:endParaRPr lang="en-US" altLang="zh-TW" sz="5400" dirty="0"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ea typeface="華康正顏楷體W7(P)" panose="03000700000000000000" pitchFamily="66" charset="-120"/>
              </a:rPr>
              <a:t>我們的藝術觸覺</a:t>
            </a:r>
            <a:r>
              <a:rPr lang="en-US" altLang="zh-TW" sz="5400" dirty="0"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正顏楷體W7(P)" panose="03000700000000000000" pitchFamily="66" charset="-120"/>
              </a:rPr>
              <a:t>Their fruits keep our bodies alive, their flowers nourish and elevate </a:t>
            </a:r>
            <a:r>
              <a:rPr lang="en-US" altLang="zh-TW" sz="5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our sense of touch and smell</a:t>
            </a:r>
            <a:r>
              <a:rPr lang="en-US" altLang="zh-TW" sz="5400" dirty="0">
                <a:ea typeface="華康正顏楷體W7(P)" panose="03000700000000000000" pitchFamily="66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4069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正顏楷體W7(P)" panose="03000700000000000000" pitchFamily="66" charset="-120"/>
              </a:rPr>
              <a:t>最後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它的花和葉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落下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死了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但它們卻在泥土中栽培和孕育另一個生命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落紅不是無情物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化作春泥更護花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正顏楷體W7(P)" panose="03000700000000000000" pitchFamily="66" charset="-120"/>
              </a:rPr>
              <a:t>Finally, at the end of their cycle, their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flowers and leaves wither and die</a:t>
            </a:r>
            <a:r>
              <a:rPr lang="en-US" altLang="zh-TW" sz="4000" dirty="0">
                <a:ea typeface="華康正顏楷體W7(P)" panose="03000700000000000000" pitchFamily="66" charset="-120"/>
              </a:rPr>
              <a:t>, but they bring forth and nourish lives even as they bury themselves in the soil. As a Chinese poem says, “</a:t>
            </a:r>
            <a:r>
              <a:rPr lang="en-US" altLang="zh-TW" sz="40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Fallen petals are not without heart or purpose;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they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turn into spring soil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to nurture even more flowers</a:t>
            </a:r>
            <a:r>
              <a:rPr lang="en-US" altLang="zh-TW" sz="4000" dirty="0">
                <a:ea typeface="華康正顏楷體W7(P)" panose="03000700000000000000" pitchFamily="66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367210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2F234C-CEAA-4D8F-A5AA-90F42622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正顏楷體W7(P)" panose="03000700000000000000" pitchFamily="66" charset="-120"/>
              </a:rPr>
              <a:t>宇宙靈修者的生命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也應如樹一樣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去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創造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保育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醫治</a:t>
            </a:r>
            <a:r>
              <a:rPr lang="zh-TW" altLang="en-US" sz="4400" dirty="0">
                <a:ea typeface="華康正顏楷體W7(P)" panose="03000700000000000000" pitchFamily="66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再造</a:t>
            </a:r>
            <a:r>
              <a:rPr lang="zh-TW" altLang="en-US" sz="4400" dirty="0">
                <a:ea typeface="華康正顏楷體W7(P)" panose="03000700000000000000" pitchFamily="66" charset="-120"/>
              </a:rPr>
              <a:t>生命</a:t>
            </a:r>
            <a:r>
              <a:rPr lang="en-US" altLang="zh-TW" sz="4400" dirty="0">
                <a:ea typeface="華康正顏楷體W7(P)" panose="03000700000000000000" pitchFamily="66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正顏楷體W7(P)" panose="03000700000000000000" pitchFamily="66" charset="-120"/>
              </a:rPr>
              <a:t>讓天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地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人齊齊進入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天地人和</a:t>
            </a:r>
            <a:r>
              <a:rPr lang="zh-TW" altLang="en-US" sz="4400" dirty="0">
                <a:ea typeface="華康正顏楷體W7(P)" panose="03000700000000000000" pitchFamily="66" charset="-120"/>
              </a:rPr>
              <a:t>的境界</a:t>
            </a:r>
            <a:r>
              <a:rPr lang="en-US" altLang="zh-TW" sz="44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ea typeface="華康正顏楷體W7(P)" panose="03000700000000000000" pitchFamily="66" charset="-120"/>
              </a:rPr>
              <a:t>The life of a Cosmic Spiritualist likewise should be like a tree; he </a:t>
            </a:r>
            <a:r>
              <a:rPr lang="en-US" altLang="zh-TW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creates</a:t>
            </a:r>
            <a:r>
              <a:rPr lang="en-US" altLang="zh-TW" sz="4400" dirty="0">
                <a:ea typeface="華康正顏楷體W7(P)" panose="03000700000000000000" pitchFamily="66" charset="-120"/>
              </a:rPr>
              <a:t>, </a:t>
            </a:r>
            <a:r>
              <a:rPr lang="en-US" altLang="zh-TW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nurtures</a:t>
            </a:r>
            <a:r>
              <a:rPr lang="en-US" altLang="zh-TW" sz="4400" dirty="0">
                <a:ea typeface="華康正顏楷體W7(P)" panose="03000700000000000000" pitchFamily="66" charset="-120"/>
              </a:rPr>
              <a:t>, </a:t>
            </a:r>
            <a:r>
              <a:rPr lang="en-US" altLang="zh-TW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heals</a:t>
            </a:r>
            <a:r>
              <a:rPr lang="en-US" altLang="zh-TW" sz="4400" dirty="0">
                <a:ea typeface="華康正顏楷體W7(P)" panose="03000700000000000000" pitchFamily="66" charset="-120"/>
              </a:rPr>
              <a:t> and </a:t>
            </a:r>
            <a:r>
              <a:rPr lang="en-US" altLang="zh-TW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recreates</a:t>
            </a:r>
            <a:r>
              <a:rPr lang="en-US" altLang="zh-TW" sz="4400" dirty="0">
                <a:ea typeface="華康正顏楷體W7(P)" panose="03000700000000000000" pitchFamily="66" charset="-120"/>
              </a:rPr>
              <a:t>, enabling heaven, earth and man to enter into a paradise of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Heaven-Earth-Man Harmony</a:t>
            </a:r>
            <a:r>
              <a:rPr lang="en-US" altLang="zh-TW" sz="4400" dirty="0">
                <a:ea typeface="華康正顏楷體W7(P)" panose="03000700000000000000" pitchFamily="66" charset="-12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0D0202C-16AE-4AD0-9546-9050DDBAF6ED}"/>
              </a:ext>
            </a:extLst>
          </p:cNvPr>
          <p:cNvSpPr txBox="1"/>
          <p:nvPr/>
        </p:nvSpPr>
        <p:spPr>
          <a:xfrm>
            <a:off x="5292080" y="6165304"/>
            <a:ext cx="3672408" cy="461665"/>
          </a:xfrm>
          <a:prstGeom prst="rect">
            <a:avLst/>
          </a:prstGeom>
          <a:noFill/>
          <a:ln w="12700">
            <a:solidFill>
              <a:srgbClr val="FF00FF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kumimoji="1" lang="en-US" altLang="zh-HK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highlight>
                <a:srgbClr val="FF0000"/>
              </a:highlight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24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08504" cy="6583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都知道：我曾使高大的樹矮小，使矮小的樹長高，使綠樹枯萎，使枯木發綠；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我上主，言出必行。」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CDEB130-A366-4CBF-919C-88E29F1B3F2F}"/>
              </a:ext>
            </a:extLst>
          </p:cNvPr>
          <p:cNvSpPr txBox="1"/>
          <p:nvPr/>
        </p:nvSpPr>
        <p:spPr>
          <a:xfrm>
            <a:off x="7936780" y="61835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5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1146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恭讀聖保祿宗徒致格林多人後書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5:6-10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不論怎樣，我們時常放心大膽，因為我們知道，我們幾時住在這肉身內，就是與主遠離，因為，我們現在只是憑信德往來，並非憑目睹。我們放心大膽，是為更情願出離肉身，與主同住。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我們或住在或出離肉身，都要專心以討主的喜悅為光榮。</a:t>
            </a:r>
            <a:endParaRPr lang="en-US" altLang="zh-TW" sz="3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F3B5431-FF92-402B-A353-FE09D50B3304}"/>
              </a:ext>
            </a:extLst>
          </p:cNvPr>
          <p:cNvSpPr txBox="1"/>
          <p:nvPr/>
        </p:nvSpPr>
        <p:spPr>
          <a:xfrm>
            <a:off x="7452320" y="622667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31218"/>
            <a:ext cx="9108504" cy="621606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因為我們眾人，都應出現在基督的審判台前，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按照各人藉肉身所行的，或善或惡，領取應得的報應。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1800"/>
              </a:spcAft>
              <a:buNone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天主。</a:t>
            </a:r>
            <a:endParaRPr kumimoji="1" lang="zh-TW" altLang="en-US" sz="3600" b="0" i="0" u="none" strike="noStrike" kern="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81F692D-83D7-48D8-BCA3-A59545A6CCBC}"/>
              </a:ext>
            </a:extLst>
          </p:cNvPr>
          <p:cNvSpPr txBox="1"/>
          <p:nvPr/>
        </p:nvSpPr>
        <p:spPr>
          <a:xfrm>
            <a:off x="7452320" y="622667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9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4:26-34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群眾說：「天主的國，好比一個人，把種子撒在地裡；他黑夜白天，或睡覺或起來，那種子發芽生長，至於怎樣，他卻不知道，因為土地自然生長果實：先發苗，後吐穗，最後穗上長滿麥粒。當果實成熟的時候，他便立刻派人，以鐮刀收割，因為到了收穫的時期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耶穌又說：「我們以什麼比擬天主的國呢？或用什麼比喻，來形容它呢？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它好像一粒芥子，種在地裡的時候，比地上一切的種子都小；當下種之後，生長起來，比一切蔬菜都大；並且長出粗大的枝條，以致天上的飛鳥，都能棲息在它的葉蔭下。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耶穌用許多這樣的比喻，按照群眾所能聽懂的，給他們講道。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如果不用比喻，耶穌就不給他們講什麼，但私底下，卻給自己的門徒解釋一切。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31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十一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萬物承認天主</a:t>
            </a:r>
            <a:endParaRPr lang="en-US" altLang="zh-TW" sz="9600" dirty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 </a:t>
            </a:r>
            <a:r>
              <a:rPr lang="zh-TW" altLang="en-US" sz="6600" dirty="0">
                <a:solidFill>
                  <a:schemeClr val="bg1"/>
                </a:solidFill>
                <a:ea typeface="華康粗黑體" panose="020B0709000000000000" pitchFamily="49" charset="-120"/>
              </a:rPr>
              <a:t>宇宙靈修</a:t>
            </a:r>
            <a:r>
              <a:rPr lang="zh-TW" altLang="en-US" sz="24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306290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秋的祝福">
  <a:themeElements>
    <a:clrScheme name="秋的祝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秋的祝福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秋的祝福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秋的祝福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秋的祝福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秋的祝福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秋的祝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秋的祝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秋的祝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31923</TotalTime>
  <Words>2363</Words>
  <Application>Microsoft Office PowerPoint</Application>
  <PresentationFormat>如螢幕大小 (4:3)</PresentationFormat>
  <Paragraphs>136</Paragraphs>
  <Slides>29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29</vt:i4>
      </vt:variant>
    </vt:vector>
  </HeadingPairs>
  <TitlesOfParts>
    <vt:vector size="48" baseType="lpstr">
      <vt:lpstr>andale mono</vt:lpstr>
      <vt:lpstr>宋体</vt:lpstr>
      <vt:lpstr>金梅毛顏楷</vt:lpstr>
      <vt:lpstr>華康中黑體</vt:lpstr>
      <vt:lpstr>華康中黑體(P)</vt:lpstr>
      <vt:lpstr>華康正顏楷體W7</vt:lpstr>
      <vt:lpstr>華康正顏楷體W7(P)</vt:lpstr>
      <vt:lpstr>華康粗黑體</vt:lpstr>
      <vt:lpstr>華康黑體-GB5</vt:lpstr>
      <vt:lpstr>華康儷中黑</vt:lpstr>
      <vt:lpstr>華康儷粗宋</vt:lpstr>
      <vt:lpstr>新細明體</vt:lpstr>
      <vt:lpstr>Arial</vt:lpstr>
      <vt:lpstr>Calibri</vt:lpstr>
      <vt:lpstr>Times New Roman</vt:lpstr>
      <vt:lpstr>預設簡報設計</vt:lpstr>
      <vt:lpstr>3_預設簡報設計</vt:lpstr>
      <vt:lpstr>15_預設簡報設計</vt:lpstr>
      <vt:lpstr>秋的祝福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1747</cp:revision>
  <dcterms:created xsi:type="dcterms:W3CDTF">2006-09-26T01:05:23Z</dcterms:created>
  <dcterms:modified xsi:type="dcterms:W3CDTF">2024-06-11T04:06:13Z</dcterms:modified>
</cp:coreProperties>
</file>