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  <p:sldMasterId id="2147489984" r:id="rId4"/>
  </p:sldMasterIdLst>
  <p:notesMasterIdLst>
    <p:notesMasterId r:id="rId34"/>
  </p:notesMasterIdLst>
  <p:handoutMasterIdLst>
    <p:handoutMasterId r:id="rId35"/>
  </p:handoutMasterIdLst>
  <p:sldIdLst>
    <p:sldId id="2315" r:id="rId5"/>
    <p:sldId id="2119" r:id="rId6"/>
    <p:sldId id="2307" r:id="rId7"/>
    <p:sldId id="2122" r:id="rId8"/>
    <p:sldId id="2308" r:id="rId9"/>
    <p:sldId id="2134" r:id="rId10"/>
    <p:sldId id="2135" r:id="rId11"/>
    <p:sldId id="2309" r:id="rId12"/>
    <p:sldId id="2316" r:id="rId13"/>
    <p:sldId id="2096" r:id="rId14"/>
    <p:sldId id="2311" r:id="rId15"/>
    <p:sldId id="2310" r:id="rId16"/>
    <p:sldId id="2336" r:id="rId17"/>
    <p:sldId id="2333" r:id="rId18"/>
    <p:sldId id="2317" r:id="rId19"/>
    <p:sldId id="2318" r:id="rId20"/>
    <p:sldId id="2319" r:id="rId21"/>
    <p:sldId id="2320" r:id="rId22"/>
    <p:sldId id="2321" r:id="rId23"/>
    <p:sldId id="2322" r:id="rId24"/>
    <p:sldId id="2323" r:id="rId25"/>
    <p:sldId id="2324" r:id="rId26"/>
    <p:sldId id="2325" r:id="rId27"/>
    <p:sldId id="2326" r:id="rId28"/>
    <p:sldId id="2327" r:id="rId29"/>
    <p:sldId id="2328" r:id="rId30"/>
    <p:sldId id="2329" r:id="rId31"/>
    <p:sldId id="2330" r:id="rId32"/>
    <p:sldId id="2335" r:id="rId33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00FF"/>
    <a:srgbClr val="0000FF"/>
    <a:srgbClr val="9900CC"/>
    <a:srgbClr val="00FF00"/>
    <a:srgbClr val="FF99FF"/>
    <a:srgbClr val="660066"/>
    <a:srgbClr val="00CC00"/>
    <a:srgbClr val="FFFF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8495" autoAdjust="0"/>
    <p:restoredTop sz="93315" autoAdjust="0"/>
  </p:normalViewPr>
  <p:slideViewPr>
    <p:cSldViewPr>
      <p:cViewPr varScale="1">
        <p:scale>
          <a:sx n="59" d="100"/>
          <a:sy n="59" d="100"/>
        </p:scale>
        <p:origin x="132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383449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FBD419D-64CE-4550-BAA2-0242050FC71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1592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3214758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4062481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8636001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719672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36541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9315774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717527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69403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5176667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19044267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0459407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7241A5F-5EFD-4FD3-8E00-5AA3EA979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5E6B877-EDD1-4BF1-AB56-56F89EEAE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F58E96A-816D-476E-A951-164F7D1A0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4771402F-3B2E-4C2B-A5B6-B1538E14126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61935782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54B5F54-7480-4CDA-B587-FF9749BF6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19ABA5A-E925-4A2C-A404-F093BBC10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967CBE3-B900-481F-A3BE-4019299C5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CD15F797-0383-4EA9-9717-1A7C7CE6E72D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51279542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BFE6C89-5B6F-4E0D-A38C-B92E705690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777EAC5-C815-40B9-8520-C241120D3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CEF682E-8204-480A-A9C7-5ABF36241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1B8CFB8B-0931-425C-ABA6-15F0C84A40C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75229278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4B48A28-41FD-4F3D-9FE6-8BBD2C9CD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49AF0C2-A419-4F2A-AEA2-F6A5F98ED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B4CE15D-9B7C-410B-8B0B-85CA7E171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AF37F9F9-E71A-44C1-AF2F-D888425FE30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3222008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5666C05-4960-42FF-AB40-DE5A2B7D2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56BCDEDA-C5E4-45AA-AD3D-331559E24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F56D12E2-D3F4-4D26-BD18-46D734D31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BD7EBC9E-9832-4FD1-8590-C67C4644FC9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35207396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B1792FB-C4B8-4A0E-8ABD-7B0D5CDB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28BAB1EA-A3B3-4F53-A4F6-C99877A51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007901A6-965F-4595-9505-4A92DE766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2277CD90-3CFE-49D4-AE06-5B99C446FD8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787265923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7C816454-16E7-4E2D-B31E-FBDE9F5CD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5AE8A95-FECA-4287-BD31-A07BE238D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E81C233-6D15-4E65-A580-661B8DF61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2FC4E243-7AB0-48EF-8B09-C5356A04B9F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67295545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BF4BE52-C3E5-4149-89FA-B8CCD8FBF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579C369-3975-4FC3-A1E0-E8BAB9269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1C2C0B3-D852-43D4-8FB1-5D41CF737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2F493299-3C9B-4C07-A8FD-84FBBDB3025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77107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44D9E3D-75DF-4673-B485-196CFE026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AE0C73C-7EC9-4847-9798-C40E4441D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71EC9ED-FA7A-4EA6-A657-33D51CCD3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90BD2D1A-F832-46F4-987D-616835D5877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44852846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F4651B6-CE5C-4E48-831C-2D7754797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47DF75A-7842-4F68-9B62-AC2AE36A3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5243441-CF38-4CD3-8539-4F59489F5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24A542F7-5ED1-4B5A-8272-A4BCAC7CBD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765699930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F4FE19A-0977-429C-BB47-CAE3ED4D2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CD90C8A-D6A1-4DCF-99D3-34613AE4F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A14C0D5-FF7B-4B25-9B35-5B5D2099F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0" smtClean="0"/>
            </a:lvl1pPr>
          </a:lstStyle>
          <a:p>
            <a:pPr>
              <a:defRPr/>
            </a:pPr>
            <a:fld id="{2A3AF394-7535-4A6D-A581-FC3625F418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8483783"/>
      </p:ext>
    </p:extLst>
  </p:cSld>
  <p:clrMapOvr>
    <a:masterClrMapping/>
  </p:clrMapOvr>
  <p:transition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01266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AF99C2A-0162-4BC0-8E58-D1BD7F426E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8FF1964-8F91-42D1-B168-F4E677969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0ADAC4F6-ABC2-429E-A867-1CAC7E9FAB8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B1FB640-3C50-4258-8197-39982D4206D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1DCB269-7F81-4C60-997F-09C7B8F4459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9BEADEA4-BC0F-48B5-93F7-402997B6E92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7452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85" r:id="rId1"/>
    <p:sldLayoutId id="2147489986" r:id="rId2"/>
    <p:sldLayoutId id="2147489987" r:id="rId3"/>
    <p:sldLayoutId id="2147489988" r:id="rId4"/>
    <p:sldLayoutId id="2147489989" r:id="rId5"/>
    <p:sldLayoutId id="2147489990" r:id="rId6"/>
    <p:sldLayoutId id="2147489991" r:id="rId7"/>
    <p:sldLayoutId id="2147489992" r:id="rId8"/>
    <p:sldLayoutId id="2147489993" r:id="rId9"/>
    <p:sldLayoutId id="2147489994" r:id="rId10"/>
    <p:sldLayoutId id="2147489995" r:id="rId11"/>
  </p:sldLayoutIdLst>
  <p:transition>
    <p:sndAc>
      <p:stSnd>
        <p:snd r:embed="rId13" name="chimes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</a:t>
            </a:r>
            <a:r>
              <a:rPr lang="zh-HK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十一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24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9600" dirty="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萬物承認天主</a:t>
            </a:r>
            <a:endParaRPr lang="en-US" altLang="zh-TW" sz="9600" dirty="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8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 </a:t>
            </a:r>
            <a:r>
              <a:rPr lang="zh-TW" altLang="en-US" sz="6600" dirty="0">
                <a:solidFill>
                  <a:schemeClr val="bg1"/>
                </a:solidFill>
                <a:ea typeface="華康粗黑體" panose="020B0709000000000000" pitchFamily="49" charset="-120"/>
              </a:rPr>
              <a:t>宇宙靈修</a:t>
            </a:r>
            <a:r>
              <a:rPr lang="zh-TW" altLang="en-US" sz="2400" dirty="0">
                <a:solidFill>
                  <a:schemeClr val="bg1"/>
                </a:solidFill>
                <a:ea typeface="華康粗黑體" panose="020B0709000000000000" pitchFamily="49" charset="-120"/>
              </a:rPr>
              <a:t> </a:t>
            </a:r>
            <a:r>
              <a:rPr lang="en-US" altLang="zh-TW" sz="48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8689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332656"/>
            <a:ext cx="9144000" cy="6480720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田野間的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一切樹木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都承認我是上主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都知道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我曾使綠樹枯萎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使枯木發綠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我們或住在或出離肉身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都要專心以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討主的喜悅</a:t>
            </a:r>
            <a:r>
              <a:rPr lang="zh-TW" altLang="en-US" sz="4000" dirty="0">
                <a:ea typeface="華康儷中黑" panose="020B0509000000000000" pitchFamily="49" charset="-120"/>
              </a:rPr>
              <a:t>為光榮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按照各人藉肉身所行的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或善或惡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領取應得的報應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ea typeface="華康儷中黑" panose="020B0509000000000000" pitchFamily="49" charset="-120"/>
              </a:rPr>
              <a:t>天國好像一粒芥子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種在地裡的時候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比地上一切的種子都小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當下種之後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生長起來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比一切蔬菜都大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以致天上的飛鳥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都能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棲息在它的葉蔭下</a:t>
            </a:r>
            <a:r>
              <a:rPr lang="en-US" altLang="zh-TW" sz="4000" dirty="0">
                <a:ea typeface="華康儷中黑" panose="020B0509000000000000" pitchFamily="49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 lvl="0" eaLnBrk="1" hangingPunct="1">
              <a:lnSpc>
                <a:spcPts val="47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400" dirty="0">
                <a:ea typeface="華康正顏楷體W7(P)" panose="03000700000000000000" pitchFamily="66" charset="-120"/>
              </a:rPr>
              <a:t>我們或住在或出離肉身</a:t>
            </a:r>
            <a:r>
              <a:rPr lang="en-US" altLang="zh-TW" sz="4400" dirty="0"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ea typeface="華康正顏楷體W7(P)" panose="03000700000000000000" pitchFamily="66" charset="-120"/>
              </a:rPr>
              <a:t>都要專心以</a:t>
            </a:r>
            <a:r>
              <a:rPr lang="zh-TW" altLang="en-US" sz="4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討主的喜悅</a:t>
            </a:r>
            <a:r>
              <a:rPr lang="zh-TW" altLang="en-US" sz="4400" dirty="0">
                <a:ea typeface="華康正顏楷體W7(P)" panose="03000700000000000000" pitchFamily="66" charset="-120"/>
              </a:rPr>
              <a:t>為光榮</a:t>
            </a:r>
            <a:r>
              <a:rPr lang="en-US" altLang="zh-TW" sz="4400" dirty="0">
                <a:ea typeface="華康正顏楷體W7(P)" panose="03000700000000000000" pitchFamily="66" charset="-120"/>
              </a:rPr>
              <a:t>;</a:t>
            </a:r>
            <a:r>
              <a:rPr lang="zh-TW" altLang="en-US" sz="4400" dirty="0">
                <a:ea typeface="華康正顏楷體W7(P)" panose="03000700000000000000" pitchFamily="66" charset="-120"/>
              </a:rPr>
              <a:t>按照各人藉肉身所行的</a:t>
            </a:r>
            <a:r>
              <a:rPr lang="en-US" altLang="zh-TW" sz="4400" dirty="0"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ea typeface="華康正顏楷體W7(P)" panose="03000700000000000000" pitchFamily="66" charset="-120"/>
              </a:rPr>
              <a:t>或善或惡</a:t>
            </a:r>
            <a:r>
              <a:rPr lang="en-US" altLang="zh-TW" sz="4400" dirty="0"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ea typeface="華康正顏楷體W7(P)" panose="03000700000000000000" pitchFamily="66" charset="-120"/>
              </a:rPr>
              <a:t>領取應得的</a:t>
            </a:r>
            <a:r>
              <a:rPr lang="zh-TW" altLang="en-US" sz="4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報應</a:t>
            </a:r>
            <a:r>
              <a:rPr lang="en-US" altLang="zh-TW" sz="4400" dirty="0">
                <a:ea typeface="華康正顏楷體W7(P)" panose="03000700000000000000" pitchFamily="66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如何討主喜悅</a:t>
            </a:r>
            <a:r>
              <a:rPr lang="en-US" altLang="zh-TW" sz="4000" dirty="0">
                <a:ea typeface="華康儷中黑" panose="020B0509000000000000" pitchFamily="49" charset="-120"/>
              </a:rPr>
              <a:t>:</a:t>
            </a:r>
            <a:r>
              <a:rPr lang="zh-TW" altLang="en-US" sz="4000" dirty="0">
                <a:ea typeface="華康儷中黑" panose="020B0509000000000000" pitchFamily="49" charset="-120"/>
              </a:rPr>
              <a:t>按天主所設計的神律</a:t>
            </a:r>
            <a:r>
              <a:rPr lang="en-US" altLang="zh-TW" sz="4000" dirty="0">
                <a:ea typeface="華康儷中黑" panose="020B0509000000000000" pitchFamily="49" charset="-120"/>
              </a:rPr>
              <a:t>/</a:t>
            </a:r>
            <a:r>
              <a:rPr lang="zh-TW" altLang="en-US" sz="4000" dirty="0">
                <a:ea typeface="華康儷中黑" panose="020B0509000000000000" pitchFamily="49" charset="-120"/>
              </a:rPr>
              <a:t>自然律</a:t>
            </a:r>
            <a:r>
              <a:rPr lang="en-US" altLang="zh-TW" sz="4000" dirty="0">
                <a:ea typeface="華康儷中黑" panose="020B0509000000000000" pitchFamily="49" charset="-120"/>
              </a:rPr>
              <a:t>/</a:t>
            </a:r>
            <a:r>
              <a:rPr lang="zh-TW" altLang="en-US" sz="4000" dirty="0">
                <a:ea typeface="華康儷中黑" panose="020B0509000000000000" pitchFamily="49" charset="-120"/>
              </a:rPr>
              <a:t>生命律去生活</a:t>
            </a:r>
            <a:r>
              <a:rPr lang="en-US" altLang="zh-TW" sz="4000" dirty="0">
                <a:ea typeface="華康儷中黑" panose="020B0509000000000000" pitchFamily="49" charset="-120"/>
              </a:rPr>
              <a:t>;</a:t>
            </a:r>
            <a:r>
              <a:rPr lang="zh-TW" altLang="en-US" sz="4000" dirty="0">
                <a:ea typeface="華康儷中黑" panose="020B0509000000000000" pitchFamily="49" charset="-120"/>
              </a:rPr>
              <a:t>「爾旨承行於地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如於天焉」</a:t>
            </a:r>
            <a:r>
              <a:rPr lang="en-US" altLang="zh-TW" sz="3600" spc="-150" dirty="0">
                <a:ea typeface="華康儷中黑" panose="020B0509000000000000" pitchFamily="49" charset="-120"/>
              </a:rPr>
              <a:t>(</a:t>
            </a:r>
            <a:r>
              <a:rPr lang="en-US" altLang="zh-TW" sz="3600" b="1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fiat</a:t>
            </a:r>
            <a:r>
              <a:rPr lang="en-US" altLang="zh-TW" sz="36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sz="3600" spc="-100" dirty="0" err="1">
                <a:solidFill>
                  <a:srgbClr val="0000FF"/>
                </a:solidFill>
                <a:ea typeface="華康儷中黑" panose="020B0509000000000000" pitchFamily="49" charset="-120"/>
              </a:rPr>
              <a:t>voluntas</a:t>
            </a:r>
            <a:r>
              <a:rPr lang="en-US" altLang="zh-TW" sz="36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 </a:t>
            </a:r>
            <a:r>
              <a:rPr lang="en-US" altLang="zh-TW" sz="3600" spc="-100" dirty="0" err="1">
                <a:solidFill>
                  <a:srgbClr val="0000FF"/>
                </a:solidFill>
                <a:ea typeface="華康儷中黑" panose="020B0509000000000000" pitchFamily="49" charset="-120"/>
              </a:rPr>
              <a:t>tua</a:t>
            </a:r>
            <a:r>
              <a:rPr lang="en-US" altLang="zh-TW" sz="36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, </a:t>
            </a:r>
            <a:r>
              <a:rPr lang="en-US" altLang="zh-TW" sz="3600" spc="-100" dirty="0" err="1">
                <a:solidFill>
                  <a:srgbClr val="0000FF"/>
                </a:solidFill>
                <a:ea typeface="華康儷中黑" panose="020B0509000000000000" pitchFamily="49" charset="-120"/>
              </a:rPr>
              <a:t>sicut</a:t>
            </a:r>
            <a:r>
              <a:rPr lang="en-US" altLang="zh-TW" sz="36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 in </a:t>
            </a:r>
            <a:r>
              <a:rPr lang="en-US" altLang="zh-TW" sz="3600" spc="-100" dirty="0" err="1">
                <a:solidFill>
                  <a:srgbClr val="0000FF"/>
                </a:solidFill>
                <a:ea typeface="華康儷中黑" panose="020B0509000000000000" pitchFamily="49" charset="-120"/>
              </a:rPr>
              <a:t>caelo</a:t>
            </a:r>
            <a:r>
              <a:rPr lang="en-US" altLang="zh-TW" sz="3600" spc="-100" dirty="0">
                <a:solidFill>
                  <a:srgbClr val="0000FF"/>
                </a:solidFill>
                <a:ea typeface="華康儷中黑" panose="020B0509000000000000" pitchFamily="49" charset="-120"/>
              </a:rPr>
              <a:t>, et in </a:t>
            </a:r>
            <a:r>
              <a:rPr lang="en-US" altLang="zh-TW" sz="3600" spc="-110" dirty="0">
                <a:solidFill>
                  <a:srgbClr val="0000FF"/>
                </a:solidFill>
                <a:ea typeface="華康儷中黑" panose="020B0509000000000000" pitchFamily="49" charset="-120"/>
              </a:rPr>
              <a:t>terra;</a:t>
            </a:r>
            <a:r>
              <a:rPr lang="en-US" altLang="zh-TW" sz="3600" b="0" i="0" spc="-110" dirty="0">
                <a:solidFill>
                  <a:srgbClr val="000000"/>
                </a:solidFill>
                <a:effectLst/>
                <a:latin typeface="andale mono"/>
              </a:rPr>
              <a:t> </a:t>
            </a:r>
            <a:r>
              <a:rPr lang="en-US" altLang="zh-TW" sz="3600" b="0" i="0" spc="-110" dirty="0">
                <a:solidFill>
                  <a:srgbClr val="9900CC"/>
                </a:solidFill>
                <a:effectLst/>
                <a:latin typeface="andale mono"/>
              </a:rPr>
              <a:t>thy will </a:t>
            </a:r>
            <a:r>
              <a:rPr lang="en-US" altLang="zh-TW" sz="3600" b="0" i="0" spc="-110" dirty="0">
                <a:solidFill>
                  <a:srgbClr val="9900CC"/>
                </a:solidFill>
                <a:effectLst/>
                <a:highlight>
                  <a:srgbClr val="FFFF00"/>
                </a:highlight>
                <a:latin typeface="andale mono"/>
              </a:rPr>
              <a:t>be done </a:t>
            </a:r>
            <a:r>
              <a:rPr lang="en-US" altLang="zh-TW" sz="3600" b="0" i="0" spc="-110" dirty="0">
                <a:solidFill>
                  <a:srgbClr val="9900CC"/>
                </a:solidFill>
                <a:effectLst/>
                <a:latin typeface="andale mono"/>
              </a:rPr>
              <a:t>on earth as it is in heaven</a:t>
            </a:r>
            <a:r>
              <a:rPr lang="en-US" altLang="zh-TW" sz="3600" b="0" i="0" spc="-150" dirty="0">
                <a:solidFill>
                  <a:srgbClr val="000000"/>
                </a:solidFill>
                <a:effectLst/>
                <a:latin typeface="andale mono"/>
              </a:rPr>
              <a:t>.</a:t>
            </a:r>
            <a:r>
              <a:rPr lang="en-US" altLang="zh-TW" sz="3600" spc="-150" dirty="0">
                <a:ea typeface="華康儷中黑" panose="020B0509000000000000" pitchFamily="49" charset="-120"/>
              </a:rPr>
              <a:t>)</a:t>
            </a: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zh-TW" altLang="en-US" sz="4000" spc="-150" dirty="0">
                <a:solidFill>
                  <a:srgbClr val="FF0000"/>
                </a:solidFill>
                <a:ea typeface="華康儷中黑" panose="020B0509000000000000" pitchFamily="49" charset="-120"/>
              </a:rPr>
              <a:t>報應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:</a:t>
            </a:r>
            <a:r>
              <a:rPr lang="zh-TW" altLang="en-US" sz="4000" spc="-150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</a:rPr>
              <a:t>內在而非外加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; You are what you eat;</a:t>
            </a: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zh-TW" altLang="en-US" sz="4000" spc="-150" dirty="0">
                <a:ea typeface="華康儷中黑" panose="020B0509000000000000" pitchFamily="49" charset="-120"/>
              </a:rPr>
              <a:t>   愛人者人恆愛之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/</a:t>
            </a:r>
            <a:r>
              <a:rPr lang="zh-TW" altLang="en-US" sz="4000" spc="-150" dirty="0">
                <a:ea typeface="華康儷中黑" panose="020B0509000000000000" pitchFamily="49" charset="-120"/>
              </a:rPr>
              <a:t>愛人不親反其仁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;</a:t>
            </a:r>
            <a:r>
              <a:rPr lang="zh-TW" altLang="en-US" sz="3000" spc="-150" dirty="0">
                <a:highlight>
                  <a:srgbClr val="FFFF00"/>
                </a:highlight>
                <a:ea typeface="華康儷中黑" panose="020B0509000000000000" pitchFamily="49" charset="-120"/>
              </a:rPr>
              <a:t>盡人聽天</a:t>
            </a:r>
            <a:endParaRPr lang="en-US" altLang="zh-TW" sz="3000" spc="-150" dirty="0">
              <a:highlight>
                <a:srgbClr val="FFFF00"/>
              </a:highlight>
              <a:ea typeface="華康儷中黑" panose="020B05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0"/>
              </a:spcAft>
              <a:buNone/>
            </a:pPr>
            <a:r>
              <a:rPr lang="zh-TW" altLang="en-US" sz="4000" spc="-150" dirty="0">
                <a:ea typeface="華康儷中黑" panose="020B0509000000000000" pitchFamily="49" charset="-120"/>
              </a:rPr>
              <a:t>   孔子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:</a:t>
            </a:r>
            <a:r>
              <a:rPr lang="zh-TW" altLang="en-US" sz="4000" spc="-150" dirty="0">
                <a:ea typeface="華康儷中黑" panose="020B0509000000000000" pitchFamily="49" charset="-120"/>
              </a:rPr>
              <a:t>所求乎子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,</a:t>
            </a:r>
            <a:r>
              <a:rPr lang="zh-TW" altLang="en-US" sz="4000" spc="-150" dirty="0">
                <a:ea typeface="華康儷中黑" panose="020B0509000000000000" pitchFamily="49" charset="-120"/>
              </a:rPr>
              <a:t>以事父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,</a:t>
            </a:r>
            <a:r>
              <a:rPr lang="zh-TW" altLang="en-US" sz="4000" spc="-150" dirty="0">
                <a:ea typeface="華康儷中黑" panose="020B0509000000000000" pitchFamily="49" charset="-120"/>
              </a:rPr>
              <a:t>未能也</a:t>
            </a:r>
            <a:r>
              <a:rPr lang="en-US" altLang="zh-TW" sz="4000" spc="-150" dirty="0">
                <a:ea typeface="華康儷中黑" panose="020B0509000000000000" pitchFamily="49" charset="-120"/>
              </a:rPr>
              <a:t>;</a:t>
            </a:r>
            <a:r>
              <a:rPr lang="en-US" altLang="zh-TW" spc="-150" dirty="0">
                <a:ea typeface="華康儷中黑" panose="020B0509000000000000" pitchFamily="49" charset="-120"/>
              </a:rPr>
              <a:t>(</a:t>
            </a:r>
            <a:r>
              <a:rPr lang="zh-TW" altLang="en-US" spc="-150" dirty="0">
                <a:ea typeface="華康儷中黑" panose="020B0509000000000000" pitchFamily="49" charset="-120"/>
              </a:rPr>
              <a:t>朋友</a:t>
            </a:r>
            <a:r>
              <a:rPr lang="en-US" altLang="zh-TW" spc="-150" dirty="0">
                <a:ea typeface="華康儷中黑" panose="020B0509000000000000" pitchFamily="49" charset="-120"/>
              </a:rPr>
              <a:t>,</a:t>
            </a:r>
            <a:r>
              <a:rPr lang="zh-TW" altLang="en-US" spc="-150" dirty="0">
                <a:ea typeface="華康儷中黑" panose="020B0509000000000000" pitchFamily="49" charset="-120"/>
              </a:rPr>
              <a:t>先施之</a:t>
            </a:r>
            <a:r>
              <a:rPr lang="en-US" altLang="zh-TW" spc="-150" dirty="0">
                <a:ea typeface="華康儷中黑" panose="020B0509000000000000" pitchFamily="49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88098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696744"/>
          </a:xfrm>
        </p:spPr>
        <p:txBody>
          <a:bodyPr/>
          <a:lstStyle/>
          <a:p>
            <a:pPr lvl="0" eaLnBrk="1" hangingPunct="1">
              <a:lnSpc>
                <a:spcPts val="47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zh-TW" altLang="en-US" sz="4200" dirty="0">
                <a:ea typeface="華康正顏楷體W7(P)" panose="03000700000000000000" pitchFamily="66" charset="-120"/>
              </a:rPr>
              <a:t>田野間的</a:t>
            </a:r>
            <a:r>
              <a:rPr lang="zh-TW" altLang="en-US" sz="42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一切樹木</a:t>
            </a:r>
            <a:r>
              <a:rPr lang="en-US" altLang="zh-TW" sz="4200" dirty="0"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ea typeface="華康正顏楷體W7(P)" panose="03000700000000000000" pitchFamily="66" charset="-120"/>
              </a:rPr>
              <a:t>都</a:t>
            </a:r>
            <a:r>
              <a:rPr lang="zh-TW" altLang="en-US" sz="42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承認我是上主</a:t>
            </a:r>
            <a:r>
              <a:rPr lang="en-US" altLang="zh-TW" sz="4200" dirty="0"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ea typeface="華康正顏楷體W7(P)" panose="03000700000000000000" pitchFamily="66" charset="-120"/>
              </a:rPr>
              <a:t>都知道</a:t>
            </a:r>
            <a:r>
              <a:rPr lang="en-US" altLang="zh-TW" sz="4200" dirty="0">
                <a:ea typeface="華康正顏楷體W7(P)" panose="03000700000000000000" pitchFamily="66" charset="-120"/>
              </a:rPr>
              <a:t>:</a:t>
            </a:r>
            <a:r>
              <a:rPr lang="zh-TW" altLang="en-US" sz="4200" dirty="0">
                <a:ea typeface="華康正顏楷體W7(P)" panose="03000700000000000000" pitchFamily="66" charset="-120"/>
              </a:rPr>
              <a:t>我曾使綠樹枯萎</a:t>
            </a:r>
            <a:r>
              <a:rPr lang="en-US" altLang="zh-TW" sz="4200" dirty="0"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ea typeface="華康正顏楷體W7(P)" panose="03000700000000000000" pitchFamily="66" charset="-120"/>
              </a:rPr>
              <a:t>使枯木發綠</a:t>
            </a:r>
            <a:r>
              <a:rPr lang="en-US" altLang="zh-TW" sz="4200" dirty="0">
                <a:ea typeface="華康正顏楷體W7(P)" panose="03000700000000000000" pitchFamily="66" charset="-120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ts val="47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天國好像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ea typeface="華康正顏楷體W7(P)" panose="03000700000000000000" pitchFamily="66" charset="-120"/>
              </a:rPr>
              <a:t>一粒芥子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,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種在地裡的時候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,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比地上一切的種子都小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;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當下種之後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,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生長起來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,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比一切蔬菜都大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,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以致天上的飛鳥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,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都能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棲息在它的葉蔭下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萬物承認天主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:</a:t>
            </a:r>
            <a:r>
              <a:rPr lang="en-US" altLang="zh-TW" sz="39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1.</a:t>
            </a:r>
            <a:r>
              <a:rPr lang="en-US" altLang="zh-TW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Gloria Dei, homo </a:t>
            </a:r>
            <a:r>
              <a:rPr lang="en-US" altLang="zh-TW" sz="3900" dirty="0" err="1">
                <a:solidFill>
                  <a:srgbClr val="000000"/>
                </a:solidFill>
                <a:ea typeface="華康儷中黑" panose="020B0509000000000000" pitchFamily="49" charset="-120"/>
              </a:rPr>
              <a:t>vivens</a:t>
            </a:r>
            <a:r>
              <a:rPr lang="en-US" altLang="zh-TW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; </a:t>
            </a:r>
            <a:r>
              <a:rPr lang="en-US" altLang="zh-TW" sz="39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2.</a:t>
            </a:r>
            <a:r>
              <a:rPr lang="en-US" altLang="zh-TW" sz="3900" spc="-150" dirty="0">
                <a:solidFill>
                  <a:srgbClr val="000000"/>
                </a:solidFill>
                <a:ea typeface="華康儷中黑" panose="020B0509000000000000" pitchFamily="49" charset="-120"/>
              </a:rPr>
              <a:t>The glory of God, is man fully alive. </a:t>
            </a:r>
            <a:r>
              <a:rPr lang="en-US" altLang="zh-TW" sz="39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3.</a:t>
            </a:r>
            <a:r>
              <a:rPr lang="zh-TW" altLang="en-US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諸天述說天主的榮耀</a:t>
            </a:r>
            <a:r>
              <a:rPr lang="en-US" altLang="zh-TW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; </a:t>
            </a:r>
            <a:r>
              <a:rPr lang="en-US" altLang="zh-TW" sz="39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4.</a:t>
            </a:r>
            <a:r>
              <a:rPr lang="zh-TW" altLang="en-US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江上清風</a:t>
            </a:r>
            <a:r>
              <a:rPr lang="en-US" altLang="zh-TW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…</a:t>
            </a:r>
            <a:r>
              <a:rPr lang="zh-TW" altLang="en-US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是造物者之無盡藏也</a:t>
            </a:r>
            <a:r>
              <a:rPr lang="en-US" altLang="zh-TW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; </a:t>
            </a:r>
            <a:r>
              <a:rPr lang="en-US" altLang="zh-TW" sz="39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5.</a:t>
            </a:r>
            <a:r>
              <a:rPr lang="zh-TW" altLang="en-US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子女成材</a:t>
            </a:r>
            <a:r>
              <a:rPr lang="en-US" altLang="zh-TW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; </a:t>
            </a:r>
            <a:r>
              <a:rPr lang="en-US" altLang="zh-TW" sz="39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6.</a:t>
            </a:r>
            <a:r>
              <a:rPr lang="zh-TW" altLang="en-US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力行</a:t>
            </a:r>
            <a:r>
              <a:rPr lang="en-US" altLang="zh-TW" sz="39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=</a:t>
            </a:r>
            <a:r>
              <a:rPr lang="zh-TW" altLang="en-US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真信</a:t>
            </a:r>
            <a:endParaRPr lang="en-US" altLang="zh-TW" sz="3900" dirty="0">
              <a:solidFill>
                <a:srgbClr val="000000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973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696744"/>
          </a:xfrm>
        </p:spPr>
        <p:txBody>
          <a:bodyPr/>
          <a:lstStyle/>
          <a:p>
            <a:pPr lvl="0" eaLnBrk="1" hangingPunct="1">
              <a:lnSpc>
                <a:spcPts val="47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zh-TW" altLang="en-US" sz="4200" dirty="0">
                <a:ea typeface="華康正顏楷體W7(P)" panose="03000700000000000000" pitchFamily="66" charset="-120"/>
              </a:rPr>
              <a:t>田野間的</a:t>
            </a:r>
            <a:r>
              <a:rPr lang="zh-TW" altLang="en-US" sz="42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一切樹木</a:t>
            </a:r>
            <a:r>
              <a:rPr lang="en-US" altLang="zh-TW" sz="4200" dirty="0"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ea typeface="華康正顏楷體W7(P)" panose="03000700000000000000" pitchFamily="66" charset="-120"/>
              </a:rPr>
              <a:t>都</a:t>
            </a:r>
            <a:r>
              <a:rPr lang="zh-TW" altLang="en-US" sz="42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承認我是上主</a:t>
            </a:r>
            <a:r>
              <a:rPr lang="en-US" altLang="zh-TW" sz="4200" dirty="0"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ea typeface="華康正顏楷體W7(P)" panose="03000700000000000000" pitchFamily="66" charset="-120"/>
              </a:rPr>
              <a:t>都知道</a:t>
            </a:r>
            <a:r>
              <a:rPr lang="en-US" altLang="zh-TW" sz="4200" dirty="0">
                <a:ea typeface="華康正顏楷體W7(P)" panose="03000700000000000000" pitchFamily="66" charset="-120"/>
              </a:rPr>
              <a:t>:</a:t>
            </a:r>
            <a:r>
              <a:rPr lang="zh-TW" altLang="en-US" sz="4200" dirty="0">
                <a:ea typeface="華康正顏楷體W7(P)" panose="03000700000000000000" pitchFamily="66" charset="-120"/>
              </a:rPr>
              <a:t>我曾使綠樹枯萎</a:t>
            </a:r>
            <a:r>
              <a:rPr lang="en-US" altLang="zh-TW" sz="4200" dirty="0"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ea typeface="華康正顏楷體W7(P)" panose="03000700000000000000" pitchFamily="66" charset="-120"/>
              </a:rPr>
              <a:t>使枯木發綠</a:t>
            </a:r>
            <a:r>
              <a:rPr lang="en-US" altLang="zh-TW" sz="4200" dirty="0">
                <a:ea typeface="華康正顏楷體W7(P)" panose="03000700000000000000" pitchFamily="66" charset="-120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ts val="47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天國好像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ea typeface="華康正顏楷體W7(P)" panose="03000700000000000000" pitchFamily="66" charset="-120"/>
              </a:rPr>
              <a:t>一粒芥子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,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種在地裡的時候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,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比地上一切的種子都小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;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當下種之後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,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生長起來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,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比一切蔬菜都大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,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以致天上的飛鳥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,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都能</a:t>
            </a:r>
            <a:r>
              <a:rPr kumimoji="1" lang="zh-TW" altLang="en-US" sz="4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棲息在它的葉蔭下</a:t>
            </a:r>
            <a:r>
              <a:rPr kumimoji="1" lang="en-US" altLang="zh-TW" sz="4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華康正顏楷體W7(P)" panose="03000700000000000000" pitchFamily="66" charset="-120"/>
              </a:rPr>
              <a:t>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萬物承認天主</a:t>
            </a:r>
            <a:r>
              <a:rPr lang="en-US" altLang="zh-TW" sz="3900" dirty="0">
                <a:solidFill>
                  <a:srgbClr val="FF0000"/>
                </a:solidFill>
                <a:ea typeface="華康儷中黑" panose="020B0509000000000000" pitchFamily="49" charset="-120"/>
              </a:rPr>
              <a:t>:</a:t>
            </a:r>
            <a:r>
              <a:rPr lang="en-US" altLang="zh-TW" sz="39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1.</a:t>
            </a:r>
            <a:r>
              <a:rPr lang="en-US" altLang="zh-TW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Gloria Dei, homo </a:t>
            </a:r>
            <a:r>
              <a:rPr lang="en-US" altLang="zh-TW" sz="3900" dirty="0" err="1">
                <a:solidFill>
                  <a:srgbClr val="000000"/>
                </a:solidFill>
                <a:ea typeface="華康儷中黑" panose="020B0509000000000000" pitchFamily="49" charset="-120"/>
              </a:rPr>
              <a:t>vivens</a:t>
            </a:r>
            <a:r>
              <a:rPr lang="en-US" altLang="zh-TW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; </a:t>
            </a:r>
            <a:r>
              <a:rPr lang="en-US" altLang="zh-TW" sz="39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2.</a:t>
            </a:r>
            <a:r>
              <a:rPr lang="en-US" altLang="zh-TW" sz="3900" spc="-150" dirty="0">
                <a:solidFill>
                  <a:srgbClr val="000000"/>
                </a:solidFill>
                <a:ea typeface="華康儷中黑" panose="020B0509000000000000" pitchFamily="49" charset="-120"/>
              </a:rPr>
              <a:t>The glory of God, is man fully alive. </a:t>
            </a:r>
            <a:r>
              <a:rPr lang="en-US" altLang="zh-TW" sz="39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3.</a:t>
            </a:r>
            <a:r>
              <a:rPr lang="zh-TW" altLang="en-US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諸天述說天主的榮耀</a:t>
            </a:r>
            <a:r>
              <a:rPr lang="en-US" altLang="zh-TW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; </a:t>
            </a:r>
            <a:r>
              <a:rPr lang="en-US" altLang="zh-TW" sz="39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4.</a:t>
            </a:r>
            <a:r>
              <a:rPr lang="zh-TW" altLang="en-US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江上清風</a:t>
            </a:r>
            <a:r>
              <a:rPr lang="en-US" altLang="zh-TW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…</a:t>
            </a:r>
            <a:r>
              <a:rPr lang="zh-TW" altLang="en-US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是造物者之無盡藏也</a:t>
            </a:r>
            <a:r>
              <a:rPr lang="en-US" altLang="zh-TW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; </a:t>
            </a:r>
            <a:r>
              <a:rPr lang="en-US" altLang="zh-TW" sz="39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5.</a:t>
            </a:r>
            <a:r>
              <a:rPr lang="zh-TW" altLang="en-US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子女成材</a:t>
            </a:r>
            <a:r>
              <a:rPr lang="en-US" altLang="zh-TW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; </a:t>
            </a:r>
            <a:r>
              <a:rPr lang="en-US" altLang="zh-TW" sz="3900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6.</a:t>
            </a:r>
            <a:r>
              <a:rPr lang="zh-TW" altLang="en-US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力行</a:t>
            </a:r>
            <a:r>
              <a:rPr lang="en-US" altLang="zh-TW" sz="3900" b="1" dirty="0">
                <a:solidFill>
                  <a:srgbClr val="FF0000"/>
                </a:solidFill>
                <a:ea typeface="華康儷中黑" panose="020B0509000000000000" pitchFamily="49" charset="-120"/>
              </a:rPr>
              <a:t>=</a:t>
            </a:r>
            <a:r>
              <a:rPr lang="zh-TW" altLang="en-US" sz="3900" dirty="0">
                <a:solidFill>
                  <a:srgbClr val="000000"/>
                </a:solidFill>
                <a:ea typeface="華康儷中黑" panose="020B0509000000000000" pitchFamily="49" charset="-120"/>
              </a:rPr>
              <a:t>真信</a:t>
            </a:r>
            <a:endParaRPr lang="en-US" altLang="zh-TW" sz="3900" dirty="0">
              <a:solidFill>
                <a:srgbClr val="000000"/>
              </a:solidFill>
              <a:ea typeface="華康儷中黑" panose="020B0509000000000000" pitchFamily="49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3C5A3D6-1336-4CFE-A07C-A82AF5E1DD9F}"/>
              </a:ext>
            </a:extLst>
          </p:cNvPr>
          <p:cNvSpPr txBox="1"/>
          <p:nvPr/>
        </p:nvSpPr>
        <p:spPr>
          <a:xfrm rot="21281664">
            <a:off x="541690" y="868337"/>
            <a:ext cx="7966845" cy="4001095"/>
          </a:xfrm>
          <a:prstGeom prst="rect">
            <a:avLst/>
          </a:prstGeom>
          <a:solidFill>
            <a:srgbClr val="FFCC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0" i="0" u="none" strike="noStrike" kern="100" cap="none" spc="-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He was ours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0" i="0" u="none" strike="noStrike" kern="100" cap="none" spc="-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even </a:t>
            </a:r>
            <a:r>
              <a:rPr kumimoji="1" lang="en-US" altLang="zh-TW" sz="3600" b="1" i="0" u="none" strike="noStrike" kern="100" cap="none" spc="-100" normalizeH="0" baseline="0" noProof="0" dirty="0">
                <a:ln>
                  <a:solidFill>
                    <a:srgbClr val="9900CC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before</a:t>
            </a:r>
            <a:r>
              <a:rPr kumimoji="1" lang="en-US" altLang="zh-TW" sz="3600" b="0" i="0" u="none" strike="noStrike" kern="100" cap="none" spc="-1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he was of our fold.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3600" b="0" i="0" u="none" strike="noStrike" kern="100" cap="none" spc="-100" normalizeH="0" baseline="0" noProof="0" dirty="0">
                <a:ln>
                  <a:solidFill>
                    <a:srgbClr val="FF0000"/>
                  </a:solidFill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His manner of life made him one of us.</a:t>
            </a:r>
            <a:r>
              <a:rPr kumimoji="1" lang="en-US" altLang="zh-TW" sz="3600" b="0" i="0" u="none" strike="noStrike" kern="100" cap="none" spc="-100" normalizeH="0" baseline="0" noProof="0" dirty="0">
                <a:ln>
                  <a:solidFill>
                    <a:srgbClr val="FF0000"/>
                  </a:solidFill>
                </a:ln>
                <a:solidFill>
                  <a:srgbClr val="202122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Times New Roman" panose="02020603050405020304" pitchFamily="18" charset="0"/>
              </a:rPr>
              <a:t> </a:t>
            </a:r>
            <a:endParaRPr kumimoji="1" lang="zh-TW" altLang="zh-TW" sz="3600" b="0" i="0" u="none" strike="noStrike" kern="100" cap="none" spc="-100" normalizeH="0" baseline="0" noProof="0" dirty="0">
              <a:ln>
                <a:solidFill>
                  <a:srgbClr val="FF0000"/>
                </a:solidFill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Times New Roman" panose="02020603050405020304" pitchFamily="18" charset="0"/>
              </a:rPr>
              <a:t>(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Arial" panose="020B0604020202020204" pitchFamily="34" charset="0"/>
              </a:rPr>
              <a:t>我的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新細明體" panose="02020500000000000000" pitchFamily="18" charset="-120"/>
              </a:rPr>
              <a:t>父親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新細明體" panose="02020500000000000000" pitchFamily="18" charset="-120"/>
              </a:rPr>
              <a:t>)</a:t>
            </a:r>
            <a:r>
              <a:rPr kumimoji="1" lang="zh-TW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新細明體" panose="02020500000000000000" pitchFamily="18" charset="-120"/>
              </a:rPr>
              <a:t>在</a:t>
            </a:r>
            <a:r>
              <a:rPr kumimoji="1" lang="zh-TW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Arial" panose="020B0604020202020204" pitchFamily="34" charset="0"/>
              </a:rPr>
              <a:t>進入教會羊棧之前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Times New Roman" panose="02020603050405020304" pitchFamily="18" charset="0"/>
              </a:rPr>
              <a:t>,</a:t>
            </a:r>
            <a:r>
              <a:rPr kumimoji="1" lang="zh-TW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Arial" panose="020B0604020202020204" pitchFamily="34" charset="0"/>
              </a:rPr>
              <a:t>已是我們的一員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Times New Roman" panose="02020603050405020304" pitchFamily="18" charset="0"/>
              </a:rPr>
              <a:t>;</a:t>
            </a:r>
            <a:r>
              <a:rPr kumimoji="1" lang="zh-TW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Arial" panose="020B0604020202020204" pitchFamily="34" charset="0"/>
              </a:rPr>
              <a:t>是他的正直生活方式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Times New Roman" panose="02020603050405020304" pitchFamily="18" charset="0"/>
              </a:rPr>
              <a:t>,</a:t>
            </a:r>
            <a:r>
              <a:rPr kumimoji="1" lang="zh-TW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Arial" panose="020B0604020202020204" pitchFamily="34" charset="0"/>
              </a:rPr>
              <a:t>使他和我們共融</a:t>
            </a:r>
            <a:r>
              <a:rPr kumimoji="1" lang="en-US" altLang="zh-TW" sz="3600" b="0" i="0" u="none" strike="noStrike" kern="1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Arial" panose="020B0604020202020204" pitchFamily="34" charset="0"/>
              </a:rPr>
              <a:t>.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Times New Roman" panose="02020603050405020304" pitchFamily="18" charset="0"/>
              </a:rPr>
              <a:t>(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Times New Roman" panose="02020603050405020304" pitchFamily="18" charset="0"/>
              </a:rPr>
              <a:t>Gregory of Nazianzus,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Times New Roman" panose="02020603050405020304" pitchFamily="18" charset="0"/>
              </a:rPr>
              <a:t>聖額我略納齊安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Times New Roman" panose="02020603050405020304" pitchFamily="18" charset="0"/>
              </a:rPr>
              <a:t>主教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Times New Roman" panose="02020603050405020304" pitchFamily="18" charset="0"/>
              </a:rPr>
              <a:t>,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Times New Roman" panose="02020603050405020304" pitchFamily="18" charset="0"/>
              </a:rPr>
              <a:t>在父親葬禮中的講話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Times New Roman" panose="02020603050405020304" pitchFamily="18" charset="0"/>
              </a:rPr>
              <a:t>;</a:t>
            </a:r>
            <a:r>
              <a:rPr kumimoji="1" lang="zh-TW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Times New Roman" panose="02020603050405020304" pitchFamily="18" charset="0"/>
              </a:rPr>
              <a:t>教會聖師</a:t>
            </a:r>
            <a:r>
              <a:rPr kumimoji="1" lang="en-US" altLang="zh-TW" sz="28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Times New Roman" panose="02020603050405020304" pitchFamily="18" charset="0"/>
              </a:rPr>
              <a:t>,329)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1000" b="0" i="0" u="none" strike="noStrike" kern="100" cap="none" spc="0" normalizeH="0" baseline="0" noProof="0" dirty="0">
                <a:ln>
                  <a:noFill/>
                </a:ln>
                <a:solidFill>
                  <a:srgbClr val="202122"/>
                </a:solidFill>
                <a:effectLst/>
                <a:uLnTx/>
                <a:uFillTx/>
                <a:latin typeface="Arial"/>
                <a:ea typeface="華康儷粗宋" panose="02020709000000000000" pitchFamily="49" charset="-120"/>
                <a:cs typeface="Times New Roman" panose="02020603050405020304" pitchFamily="18" charset="0"/>
              </a:rPr>
              <a:t> </a:t>
            </a:r>
            <a:endParaRPr kumimoji="1" lang="zh-TW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8480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14">
            <a:extLst>
              <a:ext uri="{FF2B5EF4-FFF2-40B4-BE49-F238E27FC236}">
                <a16:creationId xmlns:a16="http://schemas.microsoft.com/office/drawing/2014/main" id="{C7D07282-A475-4256-BE63-FB857AEC55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53A015EB-ADB8-4210-9500-BACFB49B476C}"/>
              </a:ext>
            </a:extLst>
          </p:cNvPr>
          <p:cNvSpPr txBox="1"/>
          <p:nvPr/>
        </p:nvSpPr>
        <p:spPr>
          <a:xfrm>
            <a:off x="3708401" y="-27384"/>
            <a:ext cx="13676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7200" b="0" i="0" u="none" strike="noStrike" kern="1200" cap="none" spc="0" normalizeH="0" baseline="0" noProof="0" dirty="0">
                <a:ln w="12700">
                  <a:solidFill>
                    <a:srgbClr val="0099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  <a:uLnTx/>
                <a:uFillTx/>
                <a:latin typeface="Times New Roman"/>
                <a:ea typeface="金梅毛顏楷" pitchFamily="49" charset="-120"/>
                <a:cs typeface="+mn-cs"/>
              </a:rPr>
              <a:t>樹</a:t>
            </a:r>
            <a:endParaRPr kumimoji="0" lang="zh-HK" altLang="en-US" sz="7200" b="0" i="0" u="none" strike="noStrike" kern="1200" cap="none" spc="0" normalizeH="0" baseline="0" noProof="0" dirty="0">
              <a:ln w="12700">
                <a:solidFill>
                  <a:srgbClr val="009900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  <a:uLnTx/>
              <a:uFillTx/>
              <a:latin typeface="Times New Roman"/>
              <a:ea typeface="金梅毛顏楷" pitchFamily="49" charset="-120"/>
              <a:cs typeface="+mn-cs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157D1FB-E088-4543-B00D-DA47AC304771}"/>
              </a:ext>
            </a:extLst>
          </p:cNvPr>
          <p:cNvSpPr txBox="1"/>
          <p:nvPr/>
        </p:nvSpPr>
        <p:spPr>
          <a:xfrm>
            <a:off x="0" y="1052736"/>
            <a:ext cx="9143999" cy="5632311"/>
          </a:xfrm>
          <a:prstGeom prst="rect">
            <a:avLst/>
          </a:prstGeom>
          <a:solidFill>
            <a:srgbClr val="FF0000">
              <a:alpha val="67059"/>
            </a:srgbClr>
          </a:solidFill>
        </p:spPr>
        <p:txBody>
          <a:bodyPr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樹可以告訴我們該怎樣去培養正確的人生態度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.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它的根深入大地母親懷中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汲取養分同時鞏固泥土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它的軀幹直指霄漢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伸向自由自在的天空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它的形態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大小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枝和葉都是獨一無二的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;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它的葉把有毒的二氧化碳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轉化為賦予生命的氧氣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.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在它的蔭庇下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無數昆虫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植物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雀鳥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動物和人類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都得以平安地生活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.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它的果實養活我們的身體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它的花朵滋潤和提昇</a:t>
            </a:r>
            <a:endParaRPr kumimoji="0" lang="en-US" altLang="zh-TW" sz="3200" b="0" i="0" u="none" strike="noStrike" kern="1200" cap="none" spc="0" normalizeH="0" baseline="0" noProof="0" dirty="0">
              <a:ln>
                <a:solidFill>
                  <a:srgbClr val="000000"/>
                </a:solidFill>
              </a:ln>
              <a:solidFill>
                <a:srgbClr val="66FF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儷中黑" pitchFamily="49" charset="-120"/>
              <a:ea typeface="華康儷中黑" pitchFamily="49" charset="-120"/>
              <a:cs typeface="華康黑體-GB5" pitchFamily="49" charset="-120"/>
            </a:endParaRPr>
          </a:p>
          <a:p>
            <a:pPr marL="0" marR="0" lvl="0" indent="0" algn="ctr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我們的藝術觸覺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66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.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它的花和葉落下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死了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但卻在泥土中栽培和孕育另一個生命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.</a:t>
            </a:r>
            <a:r>
              <a:rPr kumimoji="0" lang="zh-TW" altLang="en-US" sz="3200" b="0" i="0" u="none" strike="noStrike" kern="1200" cap="none" spc="0" normalizeH="0" baseline="0" noProof="0" dirty="0">
                <a:ln w="12700">
                  <a:solidFill>
                    <a:srgbClr val="FFFF00"/>
                  </a:solidFill>
                </a:ln>
                <a:solidFill>
                  <a:srgbClr val="00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落紅不是無情物</a:t>
            </a:r>
            <a:r>
              <a:rPr kumimoji="0" lang="en-US" altLang="zh-TW" sz="3200" b="0" i="0" u="none" strike="noStrike" kern="1200" cap="none" spc="0" normalizeH="0" baseline="0" noProof="0" dirty="0">
                <a:ln w="12700">
                  <a:solidFill>
                    <a:srgbClr val="FFFF00"/>
                  </a:solidFill>
                </a:ln>
                <a:solidFill>
                  <a:srgbClr val="00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 w="12700">
                  <a:solidFill>
                    <a:srgbClr val="FFFF00"/>
                  </a:solidFill>
                </a:ln>
                <a:solidFill>
                  <a:srgbClr val="00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化作春泥更護花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.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宇宙靈修者的生命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</a:p>
          <a:p>
            <a:pPr marL="0" marR="0" lvl="0" indent="0" algn="ctr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也應如樹一樣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去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創造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保育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醫治和再造生命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;</a:t>
            </a:r>
          </a:p>
          <a:p>
            <a:pPr marL="0" marR="0" lvl="0" indent="0" algn="ctr" defTabSz="914400" rtl="0" eaLnBrk="1" fontAlgn="auto" latinLnBrk="0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C00CC"/>
                </a:highligh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讓一切進入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FFFF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C00CC"/>
                </a:highligh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天地人和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C00CC"/>
                </a:highligh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的境界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C00CC"/>
                </a:highligh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——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FFFFFF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CC00CC"/>
                </a:highligh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愈顯主榮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solidFill>
                    <a:srgbClr val="000000"/>
                  </a:solidFill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FF00"/>
                </a:highlight>
                <a:uLnTx/>
                <a:uFillTx/>
                <a:latin typeface="華康儷中黑" pitchFamily="49" charset="-120"/>
                <a:ea typeface="華康儷中黑" pitchFamily="49" charset="-120"/>
                <a:cs typeface="華康黑體-GB5" pitchFamily="49" charset="-120"/>
              </a:rPr>
              <a:t> </a:t>
            </a:r>
            <a:endParaRPr kumimoji="0" lang="zh-HK" altLang="en-US" sz="3200" b="0" i="0" u="none" strike="noStrike" kern="1200" cap="none" spc="0" normalizeH="0" baseline="0" noProof="0" dirty="0">
              <a:ln>
                <a:solidFill>
                  <a:srgbClr val="000000"/>
                </a:solidFill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00FF00"/>
              </a:highlight>
              <a:uLnTx/>
              <a:uFillTx/>
              <a:latin typeface="華康儷中黑" pitchFamily="49" charset="-120"/>
              <a:ea typeface="華康儷中黑" pitchFamily="49" charset="-120"/>
              <a:cs typeface="華康黑體-GB5" pitchFamily="49" charset="-120"/>
            </a:endParaRPr>
          </a:p>
        </p:txBody>
      </p:sp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2F234C-CEAA-4D8F-A5AA-90F42622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ea typeface="華康正顏楷體W7(P)" panose="03000700000000000000" pitchFamily="66" charset="-120"/>
              </a:rPr>
              <a:t>天主教的基本信仰是</a:t>
            </a:r>
            <a:r>
              <a:rPr lang="en-US" altLang="zh-TW" sz="4800" dirty="0">
                <a:ea typeface="華康正顏楷體W7(P)" panose="03000700000000000000" pitchFamily="66" charset="-12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聖父</a:t>
            </a:r>
            <a:r>
              <a:rPr lang="zh-TW" altLang="en-US" sz="4800" dirty="0">
                <a:ea typeface="華康正顏楷體W7(P)" panose="03000700000000000000" pitchFamily="66" charset="-120"/>
              </a:rPr>
              <a:t>創造</a:t>
            </a:r>
            <a:endParaRPr lang="en-US" altLang="zh-TW" sz="4800" dirty="0"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聖子</a:t>
            </a:r>
            <a:r>
              <a:rPr lang="zh-TW" altLang="en-US" sz="4800" dirty="0">
                <a:ea typeface="華康正顏楷體W7(P)" panose="03000700000000000000" pitchFamily="66" charset="-120"/>
              </a:rPr>
              <a:t>救贖</a:t>
            </a:r>
            <a:endParaRPr lang="en-US" altLang="zh-TW" sz="4800" dirty="0"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聖神</a:t>
            </a:r>
            <a:r>
              <a:rPr lang="zh-TW" altLang="en-US" sz="4800" dirty="0">
                <a:ea typeface="華康正顏楷體W7(P)" panose="03000700000000000000" pitchFamily="66" charset="-120"/>
              </a:rPr>
              <a:t>聖化</a:t>
            </a:r>
            <a:endParaRPr lang="en-US" altLang="zh-TW" sz="4800" dirty="0"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正顏楷體W7(P)" panose="03000700000000000000" pitchFamily="66" charset="-120"/>
              </a:rPr>
              <a:t>The basic tenet of the Catholic faith is: the </a:t>
            </a:r>
            <a:r>
              <a:rPr lang="en-US" altLang="zh-TW" sz="4800" b="1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Father</a:t>
            </a:r>
            <a:r>
              <a:rPr lang="en-US" altLang="zh-TW" sz="4800" dirty="0">
                <a:ea typeface="華康正顏楷體W7(P)" panose="03000700000000000000" pitchFamily="66" charset="-120"/>
              </a:rPr>
              <a:t> creates,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正顏楷體W7(P)" panose="03000700000000000000" pitchFamily="66" charset="-120"/>
              </a:rPr>
              <a:t>the </a:t>
            </a:r>
            <a:r>
              <a:rPr lang="en-US" altLang="zh-TW" sz="4800" b="1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Son</a:t>
            </a:r>
            <a:r>
              <a:rPr lang="en-US" altLang="zh-TW" sz="4800" dirty="0">
                <a:ea typeface="華康正顏楷體W7(P)" panose="03000700000000000000" pitchFamily="66" charset="-120"/>
              </a:rPr>
              <a:t> redeems and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正顏楷體W7(P)" panose="03000700000000000000" pitchFamily="66" charset="-120"/>
              </a:rPr>
              <a:t>the </a:t>
            </a:r>
            <a:r>
              <a:rPr lang="en-US" altLang="zh-TW" sz="4800" b="1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Holy Spirit </a:t>
            </a:r>
            <a:r>
              <a:rPr lang="en-US" altLang="zh-TW" sz="4800" dirty="0">
                <a:ea typeface="華康正顏楷體W7(P)" panose="03000700000000000000" pitchFamily="66" charset="-120"/>
              </a:rPr>
              <a:t>sanctifies.</a:t>
            </a:r>
          </a:p>
        </p:txBody>
      </p:sp>
    </p:spTree>
    <p:extLst>
      <p:ext uri="{BB962C8B-B14F-4D97-AF65-F5344CB8AC3E}">
        <p14:creationId xmlns:p14="http://schemas.microsoft.com/office/powerpoint/2010/main" val="3020806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2F234C-CEAA-4D8F-A5AA-90F42622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聖父</a:t>
            </a:r>
            <a:r>
              <a:rPr lang="zh-TW" altLang="en-US" sz="4800" dirty="0">
                <a:ea typeface="華康正顏楷體W7(P)" panose="03000700000000000000" pitchFamily="66" charset="-120"/>
              </a:rPr>
              <a:t>創造人類去</a:t>
            </a:r>
            <a:r>
              <a:rPr lang="zh-TW" altLang="en-US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分享衪的生命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800" dirty="0">
                <a:ea typeface="華康正顏楷體W7(P)" panose="03000700000000000000" pitchFamily="66" charset="-120"/>
              </a:rPr>
              <a:t>創造大地</a:t>
            </a:r>
            <a:endParaRPr lang="en-US" altLang="zh-TW" sz="4800" dirty="0"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給所有人</a:t>
            </a:r>
            <a:r>
              <a:rPr lang="zh-TW" altLang="en-US" sz="4800" dirty="0">
                <a:ea typeface="華康正顏楷體W7(P)" panose="03000700000000000000" pitchFamily="66" charset="-120"/>
              </a:rPr>
              <a:t>和每一個人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享用</a:t>
            </a:r>
            <a:r>
              <a:rPr lang="en-US" altLang="zh-TW" sz="4800" dirty="0">
                <a:ea typeface="華康正顏楷體W7(P)" panose="03000700000000000000" pitchFamily="66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正顏楷體W7(P)" panose="03000700000000000000" pitchFamily="66" charset="-120"/>
              </a:rPr>
              <a:t>The Father created humanity to share His life. He created the earth for one and all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正顏楷體W7(P)" panose="03000700000000000000" pitchFamily="66" charset="-120"/>
              </a:rPr>
              <a:t>to derive joyful benefit 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from all that the earth avails</a:t>
            </a:r>
            <a:r>
              <a:rPr lang="en-US" altLang="zh-TW" sz="4800" dirty="0">
                <a:ea typeface="華康正顏楷體W7(P)" panose="03000700000000000000" pitchFamily="66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45638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2F234C-CEAA-4D8F-A5AA-90F42622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聖子</a:t>
            </a:r>
            <a:r>
              <a:rPr lang="zh-TW" altLang="en-US" sz="4800" dirty="0">
                <a:ea typeface="華康正顏楷體W7(P)" panose="03000700000000000000" pitchFamily="66" charset="-120"/>
              </a:rPr>
              <a:t>降生成人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告訴我們</a:t>
            </a:r>
            <a:r>
              <a:rPr lang="en-US" altLang="zh-TW" sz="4800" dirty="0">
                <a:ea typeface="華康正顏楷體W7(P)" panose="03000700000000000000" pitchFamily="66" charset="-12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做人真好</a:t>
            </a:r>
            <a:r>
              <a:rPr lang="en-US" altLang="zh-TW" sz="4800" dirty="0">
                <a:ea typeface="華康正顏楷體W7(P)" panose="03000700000000000000" pitchFamily="66" charset="-120"/>
              </a:rPr>
              <a:t>! </a:t>
            </a:r>
            <a:r>
              <a:rPr lang="zh-TW" altLang="en-US" sz="4800" dirty="0">
                <a:ea typeface="華康正顏楷體W7(P)" panose="03000700000000000000" pitchFamily="66" charset="-120"/>
              </a:rPr>
              <a:t>我們可以活一個</a:t>
            </a:r>
            <a:endParaRPr lang="en-US" altLang="zh-TW" sz="4800" dirty="0"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zh-TW" altLang="en-US" sz="4800" spc="-110" dirty="0">
                <a:ea typeface="華康正顏楷體W7(P)" panose="03000700000000000000" pitchFamily="66" charset="-120"/>
              </a:rPr>
              <a:t>更豐盛的生命</a:t>
            </a:r>
            <a:r>
              <a:rPr lang="en-US" altLang="zh-TW" sz="4800" spc="-110" dirty="0">
                <a:ea typeface="華康正顏楷體W7(P)" panose="03000700000000000000" pitchFamily="66" charset="-120"/>
              </a:rPr>
              <a:t>;</a:t>
            </a:r>
            <a:r>
              <a:rPr lang="zh-TW" altLang="en-US" sz="4800" spc="-110" dirty="0">
                <a:ea typeface="華康正顏楷體W7(P)" panose="03000700000000000000" pitchFamily="66" charset="-120"/>
              </a:rPr>
              <a:t>除了</a:t>
            </a:r>
            <a:r>
              <a:rPr lang="zh-TW" altLang="en-US" sz="4800" spc="-11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今生</a:t>
            </a:r>
            <a:r>
              <a:rPr lang="en-US" altLang="zh-TW" sz="4800" spc="-11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spc="-110" dirty="0">
                <a:ea typeface="華康正顏楷體W7(P)" panose="03000700000000000000" pitchFamily="66" charset="-120"/>
              </a:rPr>
              <a:t>還有</a:t>
            </a:r>
            <a:r>
              <a:rPr lang="zh-TW" altLang="en-US" sz="4800" spc="-11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永生</a:t>
            </a:r>
            <a:r>
              <a:rPr lang="en-US" altLang="zh-TW" sz="4800" spc="-110" dirty="0"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dirty="0">
                <a:ea typeface="華康正顏楷體W7(P)" panose="03000700000000000000" pitchFamily="66" charset="-120"/>
              </a:rPr>
              <a:t>The Son became man to tell us: it is good to be a human being! We can live a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more abundant life</a:t>
            </a:r>
            <a:r>
              <a:rPr lang="en-US" altLang="zh-TW" sz="4800" dirty="0">
                <a:ea typeface="華康正顏楷體W7(P)" panose="03000700000000000000" pitchFamily="66" charset="-120"/>
              </a:rPr>
              <a:t>; and beyond this life, we can look to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dirty="0">
                <a:ea typeface="華康正顏楷體W7(P)" panose="03000700000000000000" pitchFamily="66" charset="-120"/>
              </a:rPr>
              <a:t>a life that is </a:t>
            </a:r>
            <a:r>
              <a:rPr lang="en-US" altLang="zh-TW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everlasting</a:t>
            </a:r>
            <a:r>
              <a:rPr lang="en-US" altLang="zh-TW" sz="4800" dirty="0">
                <a:ea typeface="華康正顏楷體W7(P)" panose="03000700000000000000" pitchFamily="66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532429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2F234C-CEAA-4D8F-A5AA-90F42622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聖神</a:t>
            </a:r>
            <a:r>
              <a:rPr lang="zh-TW" altLang="en-US" sz="4800" dirty="0">
                <a:ea typeface="華康正顏楷體W7(P)" panose="03000700000000000000" pitchFamily="66" charset="-120"/>
              </a:rPr>
              <a:t>聖化一切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 衪使</a:t>
            </a:r>
            <a:endParaRPr lang="en-US" altLang="zh-TW" sz="4800" dirty="0"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地面</a:t>
            </a:r>
            <a:r>
              <a:rPr lang="en-US" altLang="zh-TW" sz="3600" spc="-150" dirty="0">
                <a:ea typeface="華康正顏楷體W7(P)" panose="03000700000000000000" pitchFamily="66" charset="-120"/>
              </a:rPr>
              <a:t>(</a:t>
            </a:r>
            <a:r>
              <a:rPr lang="en-US" altLang="zh-TW" sz="3600" spc="-150" dirty="0" err="1">
                <a:ea typeface="華康正顏楷體W7(P)" panose="03000700000000000000" pitchFamily="66" charset="-120"/>
              </a:rPr>
              <a:t>faciem</a:t>
            </a:r>
            <a:r>
              <a:rPr lang="en-US" altLang="zh-TW" sz="3600" spc="-150" dirty="0">
                <a:ea typeface="華康正顏楷體W7(P)" panose="03000700000000000000" pitchFamily="66" charset="-120"/>
              </a:rPr>
              <a:t> terrae)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更新</a:t>
            </a:r>
            <a:r>
              <a:rPr lang="en-US" altLang="zh-TW" sz="4800" dirty="0">
                <a:ea typeface="華康正顏楷體W7(P)" panose="03000700000000000000" pitchFamily="66" charset="-120"/>
              </a:rPr>
              <a:t>, </a:t>
            </a:r>
            <a:r>
              <a:rPr lang="zh-TW" altLang="en-US" sz="4800" dirty="0">
                <a:ea typeface="華康正顏楷體W7(P)" panose="03000700000000000000" pitchFamily="66" charset="-120"/>
              </a:rPr>
              <a:t>即中國文化</a:t>
            </a:r>
            <a:endParaRPr lang="en-US" altLang="zh-TW" sz="4800" dirty="0"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ea typeface="華康正顏楷體W7(P)" panose="03000700000000000000" pitchFamily="66" charset="-120"/>
              </a:rPr>
              <a:t>所謂的</a:t>
            </a:r>
            <a:r>
              <a:rPr lang="zh-TW" altLang="en-US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萬象更新</a:t>
            </a:r>
            <a:r>
              <a:rPr lang="en-US" altLang="zh-TW" sz="4800" dirty="0">
                <a:ea typeface="華康正顏楷體W7(P)" panose="03000700000000000000" pitchFamily="66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正顏楷體W7(P)" panose="03000700000000000000" pitchFamily="66" charset="-120"/>
              </a:rPr>
              <a:t>By way of </a:t>
            </a:r>
            <a:r>
              <a:rPr lang="en-US" altLang="zh-TW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sanctification</a:t>
            </a:r>
            <a:r>
              <a:rPr lang="en-US" altLang="zh-TW" sz="4800" dirty="0">
                <a:ea typeface="華康正顏楷體W7(P)" panose="03000700000000000000" pitchFamily="66" charset="-120"/>
              </a:rPr>
              <a:t>, the Holy Spirit </a:t>
            </a:r>
            <a:r>
              <a:rPr lang="en-US" altLang="zh-TW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renews the face of the earth</a:t>
            </a:r>
            <a:r>
              <a:rPr lang="en-US" altLang="zh-TW" sz="4800" dirty="0">
                <a:ea typeface="華康正顏楷體W7(P)" panose="03000700000000000000" pitchFamily="66" charset="-120"/>
              </a:rPr>
              <a:t> “</a:t>
            </a:r>
            <a:r>
              <a:rPr lang="en-US" altLang="zh-TW" sz="4800" dirty="0" err="1">
                <a:ea typeface="華康正顏楷體W7(P)" panose="03000700000000000000" pitchFamily="66" charset="-120"/>
              </a:rPr>
              <a:t>faciem</a:t>
            </a:r>
            <a:r>
              <a:rPr lang="en-US" altLang="zh-TW" sz="4800" dirty="0">
                <a:ea typeface="華康正顏楷體W7(P)" panose="03000700000000000000" pitchFamily="66" charset="-120"/>
              </a:rPr>
              <a:t> terrae” –– as the Chinese expression says: “everything takes on a new look”.</a:t>
            </a:r>
          </a:p>
        </p:txBody>
      </p:sp>
    </p:spTree>
    <p:extLst>
      <p:ext uri="{BB962C8B-B14F-4D97-AF65-F5344CB8AC3E}">
        <p14:creationId xmlns:p14="http://schemas.microsoft.com/office/powerpoint/2010/main" val="33476170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2F234C-CEAA-4D8F-A5AA-90F42622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ea typeface="華康正顏楷體W7(P)" panose="03000700000000000000" pitchFamily="66" charset="-120"/>
              </a:rPr>
              <a:t>天地人之間有最親密的相愛與共融</a:t>
            </a:r>
            <a:r>
              <a:rPr lang="en-US" altLang="zh-TW" sz="4400" dirty="0"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像魚在水中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水在魚內</a:t>
            </a:r>
            <a:r>
              <a:rPr lang="en-US" altLang="zh-TW" sz="4400" dirty="0">
                <a:ea typeface="華康正顏楷體W7(P)" panose="03000700000000000000" pitchFamily="66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正顏楷體W7(P)" panose="03000700000000000000" pitchFamily="66" charset="-120"/>
              </a:rPr>
              <a:t>There exists a most affectionate love and connection between </a:t>
            </a:r>
            <a:r>
              <a:rPr lang="en-US" altLang="zh-TW" sz="4400" b="1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Heaven,</a:t>
            </a:r>
            <a:r>
              <a:rPr lang="en-US" altLang="zh-TW" sz="4400" dirty="0">
                <a:ea typeface="華康正顏楷體W7(P)" panose="03000700000000000000" pitchFamily="66" charset="-120"/>
              </a:rPr>
              <a:t> </a:t>
            </a:r>
            <a:r>
              <a:rPr lang="en-US" altLang="zh-TW" sz="4400" b="1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Earth</a:t>
            </a:r>
            <a:r>
              <a:rPr lang="en-US" altLang="zh-TW" sz="4400" dirty="0">
                <a:ea typeface="華康正顏楷體W7(P)" panose="03000700000000000000" pitchFamily="66" charset="-120"/>
              </a:rPr>
              <a:t> and </a:t>
            </a:r>
            <a:r>
              <a:rPr lang="en-US" altLang="zh-TW" sz="4400" b="1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Man</a:t>
            </a:r>
            <a:r>
              <a:rPr lang="en-US" altLang="zh-TW" sz="4400" dirty="0">
                <a:ea typeface="華康正顏楷體W7(P)" panose="03000700000000000000" pitchFamily="66" charset="-120"/>
              </a:rPr>
              <a:t>, which can be likened to fish swimming in water, whereby water is also existential in the make-up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ea typeface="華康正顏楷體W7(P)" panose="03000700000000000000" pitchFamily="66" charset="-120"/>
              </a:rPr>
              <a:t>of the fish themselves.</a:t>
            </a:r>
          </a:p>
        </p:txBody>
      </p:sp>
    </p:spTree>
    <p:extLst>
      <p:ext uri="{BB962C8B-B14F-4D97-AF65-F5344CB8AC3E}">
        <p14:creationId xmlns:p14="http://schemas.microsoft.com/office/powerpoint/2010/main" val="3389756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583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恭讀厄則克耳先知書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17:22-24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我主上主這樣說：「我要親自由高大的香柏樹梢，取下一條枝條，從嫩枝的尖上，折下一根嫩芽，親自把它栽植在高山峻嶺之上，栽植在以色列的高山上。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「它要生長枝葉，結出果實，成為一棵高大的香柏；各種飛鳥要棲息其中，棲息在他枝葉的蔭影之下。「如此，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田野間的一切樹木，都承認我是上主，</a:t>
            </a:r>
            <a:endParaRPr lang="en-US" altLang="zh-TW" sz="34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CDEB130-A366-4CBF-919C-88E29F1B3F2F}"/>
              </a:ext>
            </a:extLst>
          </p:cNvPr>
          <p:cNvSpPr txBox="1"/>
          <p:nvPr/>
        </p:nvSpPr>
        <p:spPr>
          <a:xfrm>
            <a:off x="7936780" y="618355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2F234C-CEAA-4D8F-A5AA-90F42622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基督奧體</a:t>
            </a:r>
            <a:r>
              <a:rPr lang="en-US" altLang="zh-TW" sz="4200" dirty="0"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葡萄樹</a:t>
            </a:r>
            <a:r>
              <a:rPr lang="en-US" altLang="zh-TW" sz="4200" dirty="0"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人類命運共同體</a:t>
            </a:r>
            <a:r>
              <a:rPr lang="zh-TW" altLang="en-US" sz="4200" dirty="0">
                <a:ea typeface="華康正顏楷體W7(P)" panose="03000700000000000000" pitchFamily="66" charset="-120"/>
              </a:rPr>
              <a:t>等</a:t>
            </a:r>
            <a:endParaRPr lang="en-US" altLang="zh-TW" sz="4200" dirty="0"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200" dirty="0">
                <a:ea typeface="華康正顏楷體W7(P)" panose="03000700000000000000" pitchFamily="66" charset="-120"/>
              </a:rPr>
              <a:t>三者的遠象</a:t>
            </a:r>
            <a:r>
              <a:rPr lang="en-US" altLang="zh-TW" sz="4200" dirty="0"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ea typeface="華康正顏楷體W7(P)" panose="03000700000000000000" pitchFamily="66" charset="-120"/>
              </a:rPr>
              <a:t>都告訴我們</a:t>
            </a:r>
            <a:r>
              <a:rPr lang="en-US" altLang="zh-TW" sz="4200" dirty="0">
                <a:ea typeface="華康正顏楷體W7(P)" panose="03000700000000000000" pitchFamily="66" charset="-120"/>
              </a:rPr>
              <a:t>:</a:t>
            </a:r>
          </a:p>
          <a:p>
            <a:pPr>
              <a:spcBef>
                <a:spcPts val="0"/>
              </a:spcBef>
            </a:pPr>
            <a:r>
              <a:rPr lang="zh-TW" altLang="en-US" sz="4200" dirty="0">
                <a:ea typeface="華康正顏楷體W7(P)" panose="03000700000000000000" pitchFamily="66" charset="-120"/>
              </a:rPr>
              <a:t>我們活在今天</a:t>
            </a:r>
            <a:r>
              <a:rPr lang="en-US" altLang="zh-TW" sz="4200" dirty="0">
                <a:ea typeface="華康正顏楷體W7(P)" panose="03000700000000000000" pitchFamily="66" charset="-120"/>
              </a:rPr>
              <a:t>,</a:t>
            </a:r>
            <a:r>
              <a:rPr lang="zh-TW" altLang="en-US" sz="4200" dirty="0">
                <a:ea typeface="華康正顏楷體W7(P)" panose="03000700000000000000" pitchFamily="66" charset="-120"/>
              </a:rPr>
              <a:t>已經可以</a:t>
            </a:r>
            <a:endParaRPr lang="en-US" altLang="zh-TW" sz="4200" dirty="0"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2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預嚐未來的天國</a:t>
            </a:r>
            <a:r>
              <a:rPr lang="en-US" altLang="zh-TW" sz="4200" dirty="0">
                <a:ea typeface="華康正顏楷體W7(P)" panose="03000700000000000000" pitchFamily="66" charset="-120"/>
              </a:rPr>
              <a:t>:</a:t>
            </a:r>
            <a:r>
              <a:rPr lang="zh-TW" altLang="en-US" sz="4200" dirty="0">
                <a:ea typeface="華康正顏楷體W7(P)" panose="03000700000000000000" pitchFamily="66" charset="-120"/>
              </a:rPr>
              <a:t>「願你的國來臨」</a:t>
            </a:r>
            <a:r>
              <a:rPr lang="en-US" altLang="zh-TW" sz="4200" dirty="0"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4700"/>
              </a:lnSpc>
              <a:spcBef>
                <a:spcPts val="0"/>
              </a:spcBef>
            </a:pPr>
            <a:r>
              <a:rPr lang="en-US" altLang="zh-TW" sz="4200" spc="-110" dirty="0">
                <a:ea typeface="華康正顏楷體W7(P)" panose="03000700000000000000" pitchFamily="66" charset="-120"/>
              </a:rPr>
              <a:t>The Mystical Body of Christ, the Grapevine, a shared future for mankind, </a:t>
            </a:r>
            <a:r>
              <a:rPr lang="en-US" altLang="zh-TW" sz="4200" spc="-11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all these three are visions </a:t>
            </a:r>
            <a:r>
              <a:rPr lang="en-US" altLang="zh-TW" sz="4200" spc="-110" dirty="0">
                <a:ea typeface="華康正顏楷體W7(P)" panose="03000700000000000000" pitchFamily="66" charset="-120"/>
              </a:rPr>
              <a:t>telling us: even as we live in the present we can </a:t>
            </a:r>
            <a:r>
              <a:rPr lang="en-US" altLang="zh-TW" sz="4200" spc="-11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foretaste the Kingdom of the future</a:t>
            </a:r>
            <a:r>
              <a:rPr lang="en-US" altLang="zh-TW" sz="4200" spc="-110" dirty="0">
                <a:ea typeface="華康正顏楷體W7(P)" panose="03000700000000000000" pitchFamily="66" charset="-120"/>
              </a:rPr>
              <a:t>. “</a:t>
            </a:r>
            <a:r>
              <a:rPr lang="en-US" altLang="zh-TW" sz="4200" spc="-110" dirty="0" err="1">
                <a:solidFill>
                  <a:srgbClr val="FF00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i</a:t>
            </a:r>
            <a:r>
              <a:rPr lang="en-US" altLang="zh-TW" sz="4200" b="1" spc="-110" dirty="0" err="1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Thy</a:t>
            </a:r>
            <a:r>
              <a:rPr lang="en-US" altLang="zh-TW" sz="4200" b="1" spc="-11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 Kingdom </a:t>
            </a:r>
            <a:r>
              <a:rPr lang="en-US" altLang="zh-TW" sz="4200" b="1" spc="-110" dirty="0" err="1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come</a:t>
            </a:r>
            <a:r>
              <a:rPr lang="en-US" altLang="zh-TW" sz="4200" b="1" spc="-110" dirty="0" err="1">
                <a:solidFill>
                  <a:srgbClr val="FF00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i</a:t>
            </a:r>
            <a:r>
              <a:rPr lang="en-US" altLang="zh-TW" sz="4200" spc="-110" dirty="0">
                <a:ea typeface="華康正顏楷體W7(P)" panose="03000700000000000000" pitchFamily="66" charset="-12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344129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2F234C-CEAA-4D8F-A5AA-90F42622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(P)" panose="03000700000000000000" pitchFamily="66" charset="-120"/>
              </a:rPr>
              <a:t>宇宙靈修的信念是</a:t>
            </a:r>
            <a:r>
              <a:rPr lang="en-US" altLang="zh-TW" sz="4000" dirty="0"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ea typeface="華康正顏楷體W7(P)" panose="03000700000000000000" pitchFamily="66" charset="-120"/>
              </a:rPr>
              <a:t>我們可以進入一個</a:t>
            </a:r>
            <a:endParaRPr lang="en-US" altLang="zh-TW" sz="4000" dirty="0"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天地人和</a:t>
            </a:r>
            <a:r>
              <a:rPr lang="zh-TW" altLang="en-US" sz="4000" dirty="0">
                <a:ea typeface="華康正顏楷體W7(P)" panose="03000700000000000000" pitchFamily="66" charset="-120"/>
              </a:rPr>
              <a:t>的境界</a:t>
            </a:r>
            <a:r>
              <a:rPr lang="en-US" altLang="zh-TW" sz="4000" dirty="0">
                <a:ea typeface="華康正顏楷體W7(P)" panose="03000700000000000000" pitchFamily="66" charset="-120"/>
              </a:rPr>
              <a:t>:</a:t>
            </a:r>
            <a:r>
              <a:rPr lang="zh-TW" altLang="en-US" sz="4000" dirty="0">
                <a:ea typeface="華康正顏楷體W7(P)" panose="03000700000000000000" pitchFamily="66" charset="-120"/>
              </a:rPr>
              <a:t>呼吸二千年前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耶穌呼吸過的空氣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仰望先聖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先賢們仰望過的星空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ea typeface="華康正顏楷體W7(P)" panose="03000700000000000000" pitchFamily="66" charset="-120"/>
              </a:rPr>
              <a:t>This is the belief of the Cosmic Spirituality: we can enter into a harmonious state between </a:t>
            </a:r>
            <a:r>
              <a:rPr lang="en-US" altLang="zh-TW" sz="4000" b="1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Heaven</a:t>
            </a:r>
            <a:r>
              <a:rPr lang="en-US" altLang="zh-TW" sz="4000" dirty="0">
                <a:ea typeface="華康正顏楷體W7(P)" panose="03000700000000000000" pitchFamily="66" charset="-120"/>
              </a:rPr>
              <a:t>, </a:t>
            </a:r>
            <a:r>
              <a:rPr lang="en-US" altLang="zh-TW" sz="4000" b="1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Earth</a:t>
            </a:r>
            <a:r>
              <a:rPr lang="en-US" altLang="zh-TW" sz="4000" dirty="0">
                <a:ea typeface="華康正顏楷體W7(P)" panose="03000700000000000000" pitchFamily="66" charset="-120"/>
              </a:rPr>
              <a:t> and </a:t>
            </a:r>
            <a:r>
              <a:rPr lang="en-US" altLang="zh-TW" sz="4000" b="1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Man</a:t>
            </a:r>
            <a:r>
              <a:rPr lang="en-US" altLang="zh-TW" sz="4000" dirty="0">
                <a:ea typeface="華康正顏楷體W7(P)" panose="03000700000000000000" pitchFamily="66" charset="-120"/>
              </a:rPr>
              <a:t> where we can breathe the same 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air </a:t>
            </a:r>
            <a:r>
              <a:rPr lang="en-US" altLang="zh-TW" sz="4000" dirty="0">
                <a:ea typeface="華康正顏楷體W7(P)" panose="03000700000000000000" pitchFamily="66" charset="-120"/>
              </a:rPr>
              <a:t>as Jesus breathed, gaze at the same 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starry sky </a:t>
            </a:r>
            <a:r>
              <a:rPr lang="en-US" altLang="zh-TW" sz="4000" dirty="0">
                <a:ea typeface="華康正顏楷體W7(P)" panose="03000700000000000000" pitchFamily="66" charset="-120"/>
              </a:rPr>
              <a:t>as of sages and holy men of past gazed.</a:t>
            </a:r>
          </a:p>
        </p:txBody>
      </p:sp>
    </p:spTree>
    <p:extLst>
      <p:ext uri="{BB962C8B-B14F-4D97-AF65-F5344CB8AC3E}">
        <p14:creationId xmlns:p14="http://schemas.microsoft.com/office/powerpoint/2010/main" val="7283479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2F234C-CEAA-4D8F-A5AA-90F42622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正顏楷體W7(P)" panose="03000700000000000000" pitchFamily="66" charset="-120"/>
              </a:rPr>
              <a:t>宇宙靈修也是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環保的靈魂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我們愛上環保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對物有情</a:t>
            </a:r>
            <a:r>
              <a:rPr lang="en-US" altLang="zh-TW" sz="4000" dirty="0"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親親而仁民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仁民而愛物</a:t>
            </a:r>
            <a:r>
              <a:rPr lang="en-US" altLang="zh-TW" dirty="0">
                <a:ea typeface="華康正顏楷體W7(P)" panose="03000700000000000000" pitchFamily="66" charset="-120"/>
              </a:rPr>
              <a:t>(</a:t>
            </a:r>
            <a:r>
              <a:rPr lang="zh-TW" altLang="en-US" dirty="0">
                <a:ea typeface="華康正顏楷體W7(P)" panose="03000700000000000000" pitchFamily="66" charset="-120"/>
              </a:rPr>
              <a:t>孟子</a:t>
            </a:r>
            <a:r>
              <a:rPr lang="en-US" altLang="zh-TW" dirty="0">
                <a:ea typeface="華康正顏楷體W7(P)" panose="03000700000000000000" pitchFamily="66" charset="-120"/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正顏楷體W7(P)" panose="03000700000000000000" pitchFamily="66" charset="-120"/>
              </a:rPr>
              <a:t>Cosmic Spirituality is also 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the soul of ecological conservation</a:t>
            </a:r>
            <a:r>
              <a:rPr lang="en-US" altLang="zh-TW" sz="4000" dirty="0">
                <a:ea typeface="華康正顏楷體W7(P)" panose="03000700000000000000" pitchFamily="66" charset="-120"/>
              </a:rPr>
              <a:t>. We care deeply about conserving the ecology, pay due respect to all things; As Meng Zi said, “Love our family and show benevolence to all people;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and through benevolence,</a:t>
            </a:r>
            <a:r>
              <a:rPr lang="en-US" altLang="zh-TW" sz="4000" dirty="0">
                <a:ea typeface="華康正顏楷體W7(P)" panose="03000700000000000000" pitchFamily="66" charset="-12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learn to love all creatures</a:t>
            </a:r>
            <a:r>
              <a:rPr lang="en-US" altLang="zh-TW" sz="4000" dirty="0">
                <a:ea typeface="華康正顏楷體W7(P)" panose="03000700000000000000" pitchFamily="66" charset="-120"/>
              </a:rPr>
              <a:t>”. </a:t>
            </a:r>
          </a:p>
        </p:txBody>
      </p:sp>
    </p:spTree>
    <p:extLst>
      <p:ext uri="{BB962C8B-B14F-4D97-AF65-F5344CB8AC3E}">
        <p14:creationId xmlns:p14="http://schemas.microsoft.com/office/powerpoint/2010/main" val="30553963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2F234C-CEAA-4D8F-A5AA-90F42622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ea typeface="華康正顏楷體W7(P)" panose="03000700000000000000" pitchFamily="66" charset="-120"/>
              </a:rPr>
              <a:t>下面介紹的是</a:t>
            </a:r>
            <a:r>
              <a:rPr lang="zh-TW" altLang="en-US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宇宙靈修</a:t>
            </a:r>
            <a:r>
              <a:rPr lang="en-US" altLang="zh-TW" sz="4800" dirty="0">
                <a:ea typeface="華康正顏楷體W7(P)" panose="03000700000000000000" pitchFamily="66" charset="-120"/>
              </a:rPr>
              <a:t>,</a:t>
            </a:r>
            <a:r>
              <a:rPr lang="zh-TW" altLang="en-US" sz="4800" dirty="0">
                <a:ea typeface="華康正顏楷體W7(P)" panose="03000700000000000000" pitchFamily="66" charset="-120"/>
              </a:rPr>
              <a:t>亦即</a:t>
            </a:r>
            <a:endParaRPr lang="en-US" altLang="zh-TW" sz="4800" dirty="0"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8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「樹」的靈修</a:t>
            </a:r>
            <a:r>
              <a:rPr lang="en-US" altLang="zh-TW" sz="4800" dirty="0">
                <a:ea typeface="華康正顏楷體W7(P)" panose="03000700000000000000" pitchFamily="66" charset="-120"/>
              </a:rPr>
              <a:t>;</a:t>
            </a:r>
            <a:r>
              <a:rPr lang="zh-TW" altLang="en-US" sz="4800" dirty="0">
                <a:ea typeface="華康正顏楷體W7(P)" panose="03000700000000000000" pitchFamily="66" charset="-120"/>
              </a:rPr>
              <a:t>樹可以告訴我們該怎樣去培養正確的人生態度</a:t>
            </a:r>
            <a:r>
              <a:rPr lang="en-US" altLang="zh-TW" sz="4800" dirty="0">
                <a:ea typeface="華康正顏楷體W7(P)" panose="03000700000000000000" pitchFamily="66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800" dirty="0">
                <a:ea typeface="華康正顏楷體W7(P)" panose="03000700000000000000" pitchFamily="66" charset="-120"/>
              </a:rPr>
              <a:t>Below is an introduction on “</a:t>
            </a:r>
            <a:r>
              <a:rPr lang="en-US" altLang="zh-TW" sz="48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Cosmic Spirituality</a:t>
            </a:r>
            <a:r>
              <a:rPr lang="en-US" altLang="zh-TW" sz="4800" dirty="0">
                <a:ea typeface="華康正顏楷體W7(P)" panose="03000700000000000000" pitchFamily="66" charset="-120"/>
              </a:rPr>
              <a:t>”, also known as </a:t>
            </a:r>
            <a:r>
              <a:rPr lang="en-US" altLang="zh-TW" sz="4800" dirty="0">
                <a:highlight>
                  <a:srgbClr val="FFFF00"/>
                </a:highlight>
                <a:ea typeface="華康正顏楷體W7(P)" panose="03000700000000000000" pitchFamily="66" charset="-120"/>
              </a:rPr>
              <a:t>“Tree” Spirituality</a:t>
            </a:r>
            <a:r>
              <a:rPr lang="en-US" altLang="zh-TW" sz="4800" dirty="0">
                <a:ea typeface="華康正顏楷體W7(P)" panose="03000700000000000000" pitchFamily="66" charset="-120"/>
              </a:rPr>
              <a:t>; Trees tell us how we should cultivate a proper attitude towards life.</a:t>
            </a:r>
          </a:p>
        </p:txBody>
      </p:sp>
    </p:spTree>
    <p:extLst>
      <p:ext uri="{BB962C8B-B14F-4D97-AF65-F5344CB8AC3E}">
        <p14:creationId xmlns:p14="http://schemas.microsoft.com/office/powerpoint/2010/main" val="26413017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2F234C-CEAA-4D8F-A5AA-90F42622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(P)" panose="03000700000000000000" pitchFamily="66" charset="-120"/>
              </a:rPr>
              <a:t>它的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根</a:t>
            </a:r>
            <a:r>
              <a:rPr lang="zh-TW" altLang="en-US" sz="4000" dirty="0">
                <a:ea typeface="華康正顏楷體W7(P)" panose="03000700000000000000" pitchFamily="66" charset="-120"/>
              </a:rPr>
              <a:t>深入大地母親懷中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汲取養分同時鞏固泥土</a:t>
            </a:r>
            <a:r>
              <a:rPr lang="en-US" altLang="zh-TW" sz="4000" dirty="0"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ea typeface="華康正顏楷體W7(P)" panose="03000700000000000000" pitchFamily="66" charset="-120"/>
              </a:rPr>
              <a:t>它的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軀幹</a:t>
            </a:r>
            <a:r>
              <a:rPr lang="zh-TW" altLang="en-US" sz="4000" dirty="0">
                <a:ea typeface="華康正顏楷體W7(P)" panose="03000700000000000000" pitchFamily="66" charset="-120"/>
              </a:rPr>
              <a:t>直指霄漢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伸向自由自在的天空</a:t>
            </a:r>
            <a:r>
              <a:rPr lang="en-US" altLang="zh-TW" sz="4000" dirty="0"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ea typeface="華康正顏楷體W7(P)" panose="03000700000000000000" pitchFamily="66" charset="-120"/>
              </a:rPr>
              <a:t>它的形態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大小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枝</a:t>
            </a:r>
            <a:r>
              <a:rPr lang="zh-TW" altLang="en-US" sz="4000" dirty="0">
                <a:ea typeface="華康正顏楷體W7(P)" panose="03000700000000000000" pitchFamily="66" charset="-120"/>
              </a:rPr>
              <a:t>和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葉</a:t>
            </a:r>
            <a:endParaRPr lang="en-US" altLang="zh-TW" sz="4000" dirty="0">
              <a:solidFill>
                <a:srgbClr val="FF0000"/>
              </a:solidFill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(P)" panose="03000700000000000000" pitchFamily="66" charset="-120"/>
              </a:rPr>
              <a:t>都是獨一無二的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dirty="0">
                <a:ea typeface="華康正顏楷體W7(P)" panose="03000700000000000000" pitchFamily="66" charset="-120"/>
              </a:rPr>
              <a:t>Trees are rooted deeply in Mother Earth’s womb, there the roots are nourished, and in a symbiotic relationship 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anchor the soil</a:t>
            </a:r>
            <a:r>
              <a:rPr lang="en-US" altLang="zh-TW" sz="4000" dirty="0">
                <a:ea typeface="華康正顏楷體W7(P)" panose="03000700000000000000" pitchFamily="66" charset="-120"/>
              </a:rPr>
              <a:t>. Their tree trunks point directly to heaven, stretching into the carefree sky. Their shapes, sizes, branches and leaves are 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all unique in themselves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038511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2F234C-CEAA-4D8F-A5AA-90F42622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(P)" panose="03000700000000000000" pitchFamily="66" charset="-120"/>
              </a:rPr>
              <a:t>它的葉把有毒的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二氧化碳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轉化為賦予生命的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氧氣</a:t>
            </a:r>
            <a:r>
              <a:rPr lang="en-US" altLang="zh-TW" sz="4000" dirty="0">
                <a:ea typeface="華康正顏楷體W7(P)" panose="03000700000000000000" pitchFamily="66" charset="-120"/>
              </a:rPr>
              <a:t>;</a:t>
            </a:r>
            <a:r>
              <a:rPr lang="zh-TW" altLang="en-US" sz="4000" dirty="0">
                <a:ea typeface="華康正顏楷體W7(P)" panose="03000700000000000000" pitchFamily="66" charset="-120"/>
              </a:rPr>
              <a:t>在它的蔭庇下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無數昆虫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植物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雀鳥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動物和人類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都得以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平安地生活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ea typeface="華康正顏楷體W7(P)" panose="03000700000000000000" pitchFamily="66" charset="-120"/>
              </a:rPr>
              <a:t>With light and water, in a process called 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oxygenic photosynthesis</a:t>
            </a:r>
            <a:r>
              <a:rPr lang="en-US" altLang="zh-TW" sz="4000" dirty="0">
                <a:ea typeface="華康正顏楷體W7(P)" panose="03000700000000000000" pitchFamily="66" charset="-120"/>
              </a:rPr>
              <a:t>, their leaves transform toxic </a:t>
            </a:r>
            <a:r>
              <a:rPr lang="en-US" altLang="zh-TW" sz="40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carbon dioxide </a:t>
            </a:r>
            <a:r>
              <a:rPr lang="en-US" altLang="zh-TW" sz="4000" dirty="0">
                <a:ea typeface="華康正顏楷體W7(P)" panose="03000700000000000000" pitchFamily="66" charset="-120"/>
              </a:rPr>
              <a:t>into the life sustaining </a:t>
            </a:r>
            <a:r>
              <a:rPr lang="en-US" altLang="zh-TW" sz="40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oxygen</a:t>
            </a:r>
            <a:r>
              <a:rPr lang="en-US" altLang="zh-TW" sz="4000" dirty="0">
                <a:ea typeface="華康正顏楷體W7(P)" panose="03000700000000000000" pitchFamily="66" charset="-120"/>
              </a:rPr>
              <a:t>; hence, under the tree’s protection, innumerable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insects, plants, birds, animals and </a:t>
            </a:r>
          </a:p>
          <a:p>
            <a:pPr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human beings</a:t>
            </a:r>
            <a:r>
              <a:rPr lang="en-US" altLang="zh-TW" sz="4000" dirty="0">
                <a:ea typeface="華康正顏楷體W7(P)" panose="03000700000000000000" pitchFamily="66" charset="-120"/>
              </a:rPr>
              <a:t> may live peacefully.</a:t>
            </a:r>
          </a:p>
        </p:txBody>
      </p:sp>
    </p:spTree>
    <p:extLst>
      <p:ext uri="{BB962C8B-B14F-4D97-AF65-F5344CB8AC3E}">
        <p14:creationId xmlns:p14="http://schemas.microsoft.com/office/powerpoint/2010/main" val="604207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2F234C-CEAA-4D8F-A5AA-90F42622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5400" dirty="0">
                <a:ea typeface="華康正顏楷體W7(P)" panose="03000700000000000000" pitchFamily="66" charset="-120"/>
              </a:rPr>
              <a:t>它的</a:t>
            </a:r>
            <a:r>
              <a:rPr lang="zh-TW" altLang="en-US" sz="5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果實</a:t>
            </a:r>
            <a:r>
              <a:rPr lang="zh-TW" altLang="en-US" sz="5400" dirty="0">
                <a:ea typeface="華康正顏楷體W7(P)" panose="03000700000000000000" pitchFamily="66" charset="-120"/>
              </a:rPr>
              <a:t>養活我們的身體</a:t>
            </a:r>
            <a:r>
              <a:rPr lang="en-US" altLang="zh-TW" sz="5400" dirty="0">
                <a:ea typeface="華康正顏楷體W7(P)" panose="03000700000000000000" pitchFamily="66" charset="-12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5400" dirty="0">
                <a:ea typeface="華康正顏楷體W7(P)" panose="03000700000000000000" pitchFamily="66" charset="-120"/>
              </a:rPr>
              <a:t>它的</a:t>
            </a:r>
            <a:r>
              <a:rPr lang="zh-TW" altLang="en-US" sz="5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花朵</a:t>
            </a:r>
            <a:r>
              <a:rPr lang="zh-TW" altLang="en-US" sz="5400" dirty="0">
                <a:ea typeface="華康正顏楷體W7(P)" panose="03000700000000000000" pitchFamily="66" charset="-120"/>
              </a:rPr>
              <a:t>滋潤和提昇</a:t>
            </a:r>
            <a:endParaRPr lang="en-US" altLang="zh-TW" sz="5400" dirty="0">
              <a:ea typeface="華康正顏楷體W7(P)" panose="03000700000000000000" pitchFamily="66" charset="-12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5400" dirty="0">
                <a:ea typeface="華康正顏楷體W7(P)" panose="03000700000000000000" pitchFamily="66" charset="-120"/>
              </a:rPr>
              <a:t>我們的藝術觸覺</a:t>
            </a:r>
            <a:r>
              <a:rPr lang="en-US" altLang="zh-TW" sz="5400" dirty="0">
                <a:ea typeface="華康正顏楷體W7(P)" panose="03000700000000000000" pitchFamily="66" charset="-12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en-US" altLang="zh-TW" sz="5400" dirty="0">
                <a:ea typeface="華康正顏楷體W7(P)" panose="03000700000000000000" pitchFamily="66" charset="-120"/>
              </a:rPr>
              <a:t>Their fruits keep our bodies alive, their flowers nourish and elevate </a:t>
            </a:r>
            <a:r>
              <a:rPr lang="en-US" altLang="zh-TW" sz="5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our sense of touch and smell</a:t>
            </a:r>
            <a:r>
              <a:rPr lang="en-US" altLang="zh-TW" sz="5400" dirty="0">
                <a:ea typeface="華康正顏楷體W7(P)" panose="03000700000000000000" pitchFamily="66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040697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2F234C-CEAA-4D8F-A5AA-90F42622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ea typeface="華康正顏楷體W7(P)" panose="03000700000000000000" pitchFamily="66" charset="-120"/>
              </a:rPr>
              <a:t>最後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它的花和葉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落下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死了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但它們卻在泥土中栽培和孕育另一個生命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落紅不是無情物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化作春泥更護花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ea typeface="華康正顏楷體W7(P)" panose="03000700000000000000" pitchFamily="66" charset="-120"/>
              </a:rPr>
              <a:t>Finally, at the end of their cycle, their </a:t>
            </a:r>
            <a:r>
              <a:rPr lang="en-US" altLang="zh-TW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flowers and leaves wither and die</a:t>
            </a:r>
            <a:r>
              <a:rPr lang="en-US" altLang="zh-TW" sz="4000" dirty="0">
                <a:ea typeface="華康正顏楷體W7(P)" panose="03000700000000000000" pitchFamily="66" charset="-120"/>
              </a:rPr>
              <a:t>, but they bring forth and nourish lives even as they bury themselves in the soil. As a Chinese poem says, “</a:t>
            </a:r>
            <a:r>
              <a:rPr lang="en-US" altLang="zh-TW" sz="4000" dirty="0">
                <a:solidFill>
                  <a:srgbClr val="0000FF"/>
                </a:solidFill>
                <a:ea typeface="華康正顏楷體W7(P)" panose="03000700000000000000" pitchFamily="66" charset="-120"/>
              </a:rPr>
              <a:t>Fallen petals are not without heart or purpose; 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0000FF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they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turn into spring soil 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0000FF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to nurture even more flowers</a:t>
            </a:r>
            <a:r>
              <a:rPr lang="en-US" altLang="zh-TW" sz="4000" dirty="0">
                <a:ea typeface="華康正顏楷體W7(P)" panose="03000700000000000000" pitchFamily="66" charset="-120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13672100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9F2F234C-CEAA-4D8F-A5AA-90F42622F3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400" dirty="0">
                <a:ea typeface="華康正顏楷體W7(P)" panose="03000700000000000000" pitchFamily="66" charset="-120"/>
              </a:rPr>
              <a:t>宇宙靈修者的生命</a:t>
            </a:r>
            <a:r>
              <a:rPr lang="en-US" altLang="zh-TW" sz="4400" dirty="0"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ea typeface="華康正顏楷體W7(P)" panose="03000700000000000000" pitchFamily="66" charset="-120"/>
              </a:rPr>
              <a:t>也應如樹一樣</a:t>
            </a:r>
            <a:r>
              <a:rPr lang="en-US" altLang="zh-TW" sz="4400" dirty="0"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ea typeface="華康正顏楷體W7(P)" panose="03000700000000000000" pitchFamily="66" charset="-120"/>
              </a:rPr>
              <a:t>去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創造</a:t>
            </a:r>
            <a:r>
              <a:rPr lang="en-US" altLang="zh-TW" sz="4400" dirty="0"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保育</a:t>
            </a:r>
            <a:r>
              <a:rPr lang="en-US" altLang="zh-TW" sz="4400" dirty="0"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醫治</a:t>
            </a:r>
            <a:r>
              <a:rPr lang="zh-TW" altLang="en-US" sz="4400" dirty="0">
                <a:ea typeface="華康正顏楷體W7(P)" panose="03000700000000000000" pitchFamily="66" charset="-120"/>
              </a:rPr>
              <a:t>和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再造</a:t>
            </a:r>
            <a:r>
              <a:rPr lang="zh-TW" altLang="en-US" sz="4400" dirty="0">
                <a:ea typeface="華康正顏楷體W7(P)" panose="03000700000000000000" pitchFamily="66" charset="-120"/>
              </a:rPr>
              <a:t>生命</a:t>
            </a:r>
            <a:r>
              <a:rPr lang="en-US" altLang="zh-TW" sz="4400" dirty="0">
                <a:ea typeface="華康正顏楷體W7(P)" panose="03000700000000000000" pitchFamily="66" charset="-120"/>
              </a:rPr>
              <a:t>;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ea typeface="華康正顏楷體W7(P)" panose="03000700000000000000" pitchFamily="66" charset="-120"/>
              </a:rPr>
              <a:t>讓天</a:t>
            </a:r>
            <a:r>
              <a:rPr lang="en-US" altLang="zh-TW" sz="4400" dirty="0"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ea typeface="華康正顏楷體W7(P)" panose="03000700000000000000" pitchFamily="66" charset="-120"/>
              </a:rPr>
              <a:t>地</a:t>
            </a:r>
            <a:r>
              <a:rPr lang="en-US" altLang="zh-TW" sz="4400" dirty="0">
                <a:ea typeface="華康正顏楷體W7(P)" panose="03000700000000000000" pitchFamily="66" charset="-120"/>
              </a:rPr>
              <a:t>,</a:t>
            </a:r>
            <a:r>
              <a:rPr lang="zh-TW" altLang="en-US" sz="4400" dirty="0">
                <a:ea typeface="華康正顏楷體W7(P)" panose="03000700000000000000" pitchFamily="66" charset="-120"/>
              </a:rPr>
              <a:t>人齊齊進入</a:t>
            </a:r>
            <a:r>
              <a:rPr lang="zh-TW" altLang="en-US" sz="4400" dirty="0">
                <a:solidFill>
                  <a:srgbClr val="FFFF00"/>
                </a:solidFill>
                <a:highlight>
                  <a:srgbClr val="FF0000"/>
                </a:highlight>
                <a:ea typeface="華康正顏楷體W7(P)" panose="03000700000000000000" pitchFamily="66" charset="-120"/>
              </a:rPr>
              <a:t>天地人和</a:t>
            </a:r>
            <a:r>
              <a:rPr lang="zh-TW" altLang="en-US" sz="4400" dirty="0">
                <a:ea typeface="華康正顏楷體W7(P)" panose="03000700000000000000" pitchFamily="66" charset="-120"/>
              </a:rPr>
              <a:t>的境界</a:t>
            </a:r>
            <a:r>
              <a:rPr lang="en-US" altLang="zh-TW" sz="4400" dirty="0">
                <a:ea typeface="華康正顏楷體W7(P)" panose="03000700000000000000" pitchFamily="66" charset="-120"/>
              </a:rPr>
              <a:t>.</a:t>
            </a: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en-US" altLang="zh-TW" sz="4400" dirty="0">
                <a:ea typeface="華康正顏楷體W7(P)" panose="03000700000000000000" pitchFamily="66" charset="-120"/>
              </a:rPr>
              <a:t>The life of a Cosmic Spiritualist likewise should be like a tree; he </a:t>
            </a:r>
            <a:r>
              <a:rPr lang="en-US" altLang="zh-TW" sz="4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creates</a:t>
            </a:r>
            <a:r>
              <a:rPr lang="en-US" altLang="zh-TW" sz="4400" dirty="0">
                <a:ea typeface="華康正顏楷體W7(P)" panose="03000700000000000000" pitchFamily="66" charset="-120"/>
              </a:rPr>
              <a:t>, </a:t>
            </a:r>
            <a:r>
              <a:rPr lang="en-US" altLang="zh-TW" sz="4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nurtures</a:t>
            </a:r>
            <a:r>
              <a:rPr lang="en-US" altLang="zh-TW" sz="4400" dirty="0">
                <a:ea typeface="華康正顏楷體W7(P)" panose="03000700000000000000" pitchFamily="66" charset="-120"/>
              </a:rPr>
              <a:t>, </a:t>
            </a:r>
            <a:r>
              <a:rPr lang="en-US" altLang="zh-TW" sz="4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heals</a:t>
            </a:r>
            <a:r>
              <a:rPr lang="en-US" altLang="zh-TW" sz="4400" dirty="0">
                <a:ea typeface="華康正顏楷體W7(P)" panose="03000700000000000000" pitchFamily="66" charset="-120"/>
              </a:rPr>
              <a:t> and </a:t>
            </a:r>
            <a:r>
              <a:rPr lang="en-US" altLang="zh-TW" sz="44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recreates</a:t>
            </a:r>
            <a:r>
              <a:rPr lang="en-US" altLang="zh-TW" sz="4400" dirty="0">
                <a:ea typeface="華康正顏楷體W7(P)" panose="03000700000000000000" pitchFamily="66" charset="-120"/>
              </a:rPr>
              <a:t>, enabling heaven, earth and man to enter into a paradise of </a:t>
            </a:r>
            <a:r>
              <a:rPr lang="en-US" altLang="zh-TW" sz="440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Heaven-Earth-Man Harmony</a:t>
            </a:r>
            <a:r>
              <a:rPr lang="en-US" altLang="zh-TW" sz="4400" dirty="0">
                <a:ea typeface="華康正顏楷體W7(P)" panose="03000700000000000000" pitchFamily="66" charset="-120"/>
              </a:rPr>
              <a:t>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50D0202C-16AE-4AD0-9546-9050DDBAF6ED}"/>
              </a:ext>
            </a:extLst>
          </p:cNvPr>
          <p:cNvSpPr txBox="1"/>
          <p:nvPr/>
        </p:nvSpPr>
        <p:spPr>
          <a:xfrm>
            <a:off x="5292080" y="6165304"/>
            <a:ext cx="3672408" cy="461665"/>
          </a:xfrm>
          <a:prstGeom prst="rect">
            <a:avLst/>
          </a:prstGeom>
          <a:noFill/>
          <a:ln w="12700">
            <a:solidFill>
              <a:srgbClr val="FF00FF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highlight>
                  <a:srgbClr val="FF0000"/>
                </a:highlight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endParaRPr kumimoji="1" lang="en-US" altLang="zh-HK" sz="24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highlight>
                <a:srgbClr val="FF0000"/>
              </a:highlight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524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60648"/>
            <a:ext cx="9108504" cy="6583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都知道：我曾使高大的樹矮小，使矮小的樹長高，使綠樹枯萎，使枯木發綠；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我上主，言出必行。」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34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CDEB130-A366-4CBF-919C-88E29F1B3F2F}"/>
              </a:ext>
            </a:extLst>
          </p:cNvPr>
          <p:cNvSpPr txBox="1"/>
          <p:nvPr/>
        </p:nvSpPr>
        <p:spPr>
          <a:xfrm>
            <a:off x="7936780" y="6183550"/>
            <a:ext cx="864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156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11462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恭讀聖保祿宗徒致格林多人後書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5:6-10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不論怎樣，我們時常放心大膽，因為我們知道，我們幾時住在這肉身內，就是與主遠離，因為，我們現在只是憑信德往來，並非憑目睹。我們放心大膽，是為更情願出離肉身，與主同住。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marR="0" lvl="0" indent="0" algn="just" defTabSz="914400" rtl="0" eaLnBrk="1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為此，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我們或住在或出離肉身，都要專心以討主的喜悅為光榮。</a:t>
            </a:r>
            <a:endParaRPr lang="en-US" altLang="zh-TW" sz="34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1F3B5431-FF92-402B-A353-FE09D50B3304}"/>
              </a:ext>
            </a:extLst>
          </p:cNvPr>
          <p:cNvSpPr txBox="1"/>
          <p:nvPr/>
        </p:nvSpPr>
        <p:spPr>
          <a:xfrm>
            <a:off x="7452320" y="622667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231218"/>
            <a:ext cx="9108504" cy="6216066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因為我們眾人，都應出現在基督的審判台前，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按照各人藉肉身所行的，或善或惡，領取應得的報應。</a:t>
            </a:r>
            <a:r>
              <a:rPr kumimoji="1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。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1800"/>
              </a:spcAft>
              <a:buNone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kumimoji="1" lang="en-US" altLang="zh-TW" sz="36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天主。</a:t>
            </a:r>
            <a:endParaRPr kumimoji="1" lang="zh-TW" altLang="en-US" sz="3600" b="0" i="0" u="none" strike="noStrike" kern="0" cap="none" spc="0" normalizeH="0" baseline="0" noProof="0" dirty="0">
              <a:ln>
                <a:noFill/>
              </a:ln>
              <a:solidFill>
                <a:srgbClr val="00FF00"/>
              </a:solidFill>
              <a:effectLst/>
              <a:uLnTx/>
              <a:uFillTx/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34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81F692D-83D7-48D8-BCA3-A59545A6CCBC}"/>
              </a:ext>
            </a:extLst>
          </p:cNvPr>
          <p:cNvSpPr txBox="1"/>
          <p:nvPr/>
        </p:nvSpPr>
        <p:spPr>
          <a:xfrm>
            <a:off x="7452320" y="622667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997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88640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4:26-34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對群眾說：「天主的國，好比一個人，把種子撒在地裡；他黑夜白天，或睡覺或起來，那種子發芽生長，至於怎樣，他卻不知道，因為土地自然生長果實：先發苗，後吐穗，最後穗上長滿麥粒。當果實成熟的時候，他便立刻派人，以鐮刀收割，因為到了收穫的時期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耶穌又說：「我們以什麼比擬天主的國呢？或用什麼比喻，來形容它呢？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它好像一粒芥子，種在地裡的時候，比地上一切的種子都小；當下種之後，生長起來，比一切蔬菜都大；並且長出粗大的枝條，以致天上的飛鳥，都能棲息在它的葉蔭下。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耶穌用許多這樣的比喻，按照群眾所能聽懂的，給他們講道。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如果不用比喻，耶穌就不給他們講什麼，但私底下，卻給自己的門徒解釋一切。</a:t>
            </a: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3/3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431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lvl="0" algn="ctr" eaLnBrk="1" hangingPunct="1">
              <a:spcBef>
                <a:spcPct val="0"/>
              </a:spcBef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常年期第</a:t>
            </a:r>
            <a:r>
              <a:rPr lang="zh-HK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十一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16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24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zh-TW" altLang="en-US" sz="9600" dirty="0">
                <a:solidFill>
                  <a:srgbClr val="FFFF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萬物承認天主</a:t>
            </a:r>
            <a:endParaRPr lang="en-US" altLang="zh-TW" sz="9600" dirty="0">
              <a:solidFill>
                <a:srgbClr val="FFFF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8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 </a:t>
            </a:r>
            <a:r>
              <a:rPr lang="zh-TW" altLang="en-US" sz="6600" dirty="0">
                <a:solidFill>
                  <a:schemeClr val="bg1"/>
                </a:solidFill>
                <a:ea typeface="華康粗黑體" panose="020B0709000000000000" pitchFamily="49" charset="-120"/>
              </a:rPr>
              <a:t>宇宙靈修</a:t>
            </a:r>
            <a:r>
              <a:rPr lang="zh-TW" altLang="en-US" sz="2400" dirty="0">
                <a:solidFill>
                  <a:schemeClr val="bg1"/>
                </a:solidFill>
                <a:ea typeface="華康粗黑體" panose="020B0709000000000000" pitchFamily="49" charset="-120"/>
              </a:rPr>
              <a:t> </a:t>
            </a:r>
            <a:r>
              <a:rPr lang="en-US" altLang="zh-TW" sz="48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3062904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秋的祝福">
  <a:themeElements>
    <a:clrScheme name="秋的祝福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秋的祝福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秋的祝福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秋的祝福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秋的祝福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秋的祝福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秋的祝福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秋的祝福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秋的祝福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31923</TotalTime>
  <Words>2363</Words>
  <Application>Microsoft Office PowerPoint</Application>
  <PresentationFormat>如螢幕大小 (4:3)</PresentationFormat>
  <Paragraphs>136</Paragraphs>
  <Slides>29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15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29</vt:i4>
      </vt:variant>
    </vt:vector>
  </HeadingPairs>
  <TitlesOfParts>
    <vt:vector size="48" baseType="lpstr">
      <vt:lpstr>andale mono</vt:lpstr>
      <vt:lpstr>宋体</vt:lpstr>
      <vt:lpstr>金梅毛顏楷</vt:lpstr>
      <vt:lpstr>華康中黑體</vt:lpstr>
      <vt:lpstr>華康中黑體(P)</vt:lpstr>
      <vt:lpstr>華康正顏楷體W7</vt:lpstr>
      <vt:lpstr>華康正顏楷體W7(P)</vt:lpstr>
      <vt:lpstr>華康粗黑體</vt:lpstr>
      <vt:lpstr>華康黑體-GB5</vt:lpstr>
      <vt:lpstr>華康儷中黑</vt:lpstr>
      <vt:lpstr>華康儷粗宋</vt:lpstr>
      <vt:lpstr>新細明體</vt:lpstr>
      <vt:lpstr>Arial</vt:lpstr>
      <vt:lpstr>Calibri</vt:lpstr>
      <vt:lpstr>Times New Roman</vt:lpstr>
      <vt:lpstr>預設簡報設計</vt:lpstr>
      <vt:lpstr>3_預設簡報設計</vt:lpstr>
      <vt:lpstr>15_預設簡報設計</vt:lpstr>
      <vt:lpstr>秋的祝福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1747</cp:revision>
  <dcterms:created xsi:type="dcterms:W3CDTF">2006-09-26T01:05:23Z</dcterms:created>
  <dcterms:modified xsi:type="dcterms:W3CDTF">2024-06-11T04:06:13Z</dcterms:modified>
</cp:coreProperties>
</file>