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960" r:id="rId3"/>
  </p:sldMasterIdLst>
  <p:notesMasterIdLst>
    <p:notesMasterId r:id="rId27"/>
  </p:notesMasterIdLst>
  <p:handoutMasterIdLst>
    <p:handoutMasterId r:id="rId28"/>
  </p:handoutMasterIdLst>
  <p:sldIdLst>
    <p:sldId id="1974" r:id="rId4"/>
    <p:sldId id="1610" r:id="rId5"/>
    <p:sldId id="2106" r:id="rId6"/>
    <p:sldId id="1370" r:id="rId7"/>
    <p:sldId id="2107" r:id="rId8"/>
    <p:sldId id="1612" r:id="rId9"/>
    <p:sldId id="2114" r:id="rId10"/>
    <p:sldId id="2045" r:id="rId11"/>
    <p:sldId id="2133" r:id="rId12"/>
    <p:sldId id="2117" r:id="rId13"/>
    <p:sldId id="2096" r:id="rId14"/>
    <p:sldId id="2115" r:id="rId15"/>
    <p:sldId id="2116" r:id="rId16"/>
    <p:sldId id="2434" r:id="rId17"/>
    <p:sldId id="2118" r:id="rId18"/>
    <p:sldId id="2119" r:id="rId19"/>
    <p:sldId id="2120" r:id="rId20"/>
    <p:sldId id="2122" r:id="rId21"/>
    <p:sldId id="2123" r:id="rId22"/>
    <p:sldId id="2124" r:id="rId23"/>
    <p:sldId id="2125" r:id="rId24"/>
    <p:sldId id="2126" r:id="rId25"/>
    <p:sldId id="1892" r:id="rId26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99FF"/>
    <a:srgbClr val="FF00FF"/>
    <a:srgbClr val="660066"/>
    <a:srgbClr val="9900CC"/>
    <a:srgbClr val="00CC00"/>
    <a:srgbClr val="FFFFFF"/>
    <a:srgbClr val="99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4" autoAdjust="0"/>
    <p:restoredTop sz="93315" autoAdjust="0"/>
  </p:normalViewPr>
  <p:slideViewPr>
    <p:cSldViewPr>
      <p:cViewPr>
        <p:scale>
          <a:sx n="53" d="100"/>
          <a:sy n="53" d="100"/>
        </p:scale>
        <p:origin x="1424" y="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7" d="100"/>
        <a:sy n="8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592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741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5205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2218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05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4504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8054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4121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473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5652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51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15043-2EFE-4BA8-9E3D-276CC0900B49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61" r:id="rId1"/>
    <p:sldLayoutId id="2147489962" r:id="rId2"/>
    <p:sldLayoutId id="2147489963" r:id="rId3"/>
    <p:sldLayoutId id="2147489964" r:id="rId4"/>
    <p:sldLayoutId id="2147489965" r:id="rId5"/>
    <p:sldLayoutId id="2147489966" r:id="rId6"/>
    <p:sldLayoutId id="2147489967" r:id="rId7"/>
    <p:sldLayoutId id="2147489968" r:id="rId8"/>
    <p:sldLayoutId id="2147489969" r:id="rId9"/>
    <p:sldLayoutId id="2147489970" r:id="rId10"/>
    <p:sldLayoutId id="21474899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常年期第十一主日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2026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年</a:t>
            </a:r>
            <a:r>
              <a:rPr lang="en-US" altLang="zh-TW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06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月</a:t>
            </a:r>
            <a:r>
              <a:rPr lang="en-US" altLang="zh-TW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14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日</a:t>
            </a:r>
            <a:endParaRPr lang="en-US" altLang="zh-TW" sz="24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6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TW" altLang="en-US" sz="8000" dirty="0">
                <a:solidFill>
                  <a:schemeClr val="bg1"/>
                </a:solidFill>
                <a:ea typeface="華康粗黑體" panose="020B0709000000000000" pitchFamily="49" charset="-120"/>
              </a:rPr>
              <a:t>白白得來</a:t>
            </a:r>
            <a:r>
              <a:rPr lang="zh-TW" altLang="en-US" sz="4400" dirty="0">
                <a:solidFill>
                  <a:schemeClr val="bg1"/>
                </a:solidFill>
                <a:ea typeface="華康粗黑體" panose="020B0709000000000000" pitchFamily="49" charset="-120"/>
              </a:rPr>
              <a:t> </a:t>
            </a:r>
            <a:r>
              <a:rPr lang="zh-TW" altLang="en-US" sz="8000" dirty="0">
                <a:solidFill>
                  <a:schemeClr val="bg1"/>
                </a:solidFill>
                <a:ea typeface="華康粗黑體" panose="020B0709000000000000" pitchFamily="49" charset="-120"/>
              </a:rPr>
              <a:t>白白分施</a:t>
            </a:r>
            <a:endParaRPr lang="en-US" altLang="zh-TW" sz="8000" dirty="0">
              <a:solidFill>
                <a:schemeClr val="bg1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6000" dirty="0">
                <a:solidFill>
                  <a:srgbClr val="00FF00"/>
                </a:solidFill>
                <a:ea typeface="華康粗黑體" panose="020B0709000000000000" pitchFamily="49" charset="-120"/>
              </a:rPr>
              <a:t>——</a:t>
            </a:r>
            <a:r>
              <a:rPr lang="en-US" altLang="zh-TW" sz="3600" dirty="0">
                <a:solidFill>
                  <a:srgbClr val="00FF00"/>
                </a:solidFill>
                <a:ea typeface="華康粗黑體" panose="020B0709000000000000" pitchFamily="49" charset="-120"/>
              </a:rPr>
              <a:t> </a:t>
            </a:r>
            <a:r>
              <a:rPr lang="zh-TW" altLang="en-US" sz="6600" dirty="0">
                <a:solidFill>
                  <a:srgbClr val="00FF00"/>
                </a:solidFill>
                <a:ea typeface="華康粗黑體" panose="020B0709000000000000" pitchFamily="49" charset="-120"/>
              </a:rPr>
              <a:t>誰說</a:t>
            </a:r>
            <a:r>
              <a:rPr lang="zh-TW" altLang="en-US" sz="7200" dirty="0">
                <a:solidFill>
                  <a:srgbClr val="00FF00"/>
                </a:solidFill>
                <a:ea typeface="華康粗黑體" panose="020B0709000000000000" pitchFamily="49" charset="-120"/>
              </a:rPr>
              <a:t>白白</a:t>
            </a:r>
            <a:r>
              <a:rPr lang="en-US" altLang="zh-TW" sz="72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en-US" altLang="zh-TW" sz="44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6000" dirty="0">
                <a:solidFill>
                  <a:srgbClr val="00FF00"/>
                </a:solidFill>
                <a:ea typeface="華康粗黑體" panose="020B07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1266050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又怎樣好似老鷹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將你們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背在翅膀上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將你們帶出來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歸屬我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你們為我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應成為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司祭的國家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聖潔的國民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基督在我們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還是罪人的時候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就為我們死了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這證明了天主怎樣愛我們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你們在路上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應宣講說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天國臨近了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病人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你們要治好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死人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你們要復活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痲瘋病人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你們要潔淨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魔鬼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你們要驅逐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你們白白得來的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也要白白分施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0380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又怎樣好似老鷹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將你們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背在翅膀上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將你們帶出來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歸屬我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你們為我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應成為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司祭的國家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聖潔的國民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天主好似老鷹把我們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背在翅膀上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射雕英雄傳的聖經版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我們屬於天主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：司祭的國家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直接和天主交往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不必假手他人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我們是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聖潔的國民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：不能玷污自己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39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信仰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altLang="zh-TW" sz="39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paradigm shift 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範式轉移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39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做我真好</a:t>
            </a:r>
            <a:endParaRPr lang="en-US" altLang="zh-TW" sz="39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28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基督在我們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還是罪人的時候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就為我們死了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這證明了天主怎樣愛我們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佛洛姆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《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愛的藝術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》: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有些愛只是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吸引</a:t>
            </a:r>
            <a:endParaRPr lang="en-US" altLang="zh-TW" sz="40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真的愛像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交流電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能量滿滿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不擇電器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還愛天主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增進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加深和天主的關係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en-US" altLang="zh-TW" sz="2800" spc="-7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  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由</a:t>
            </a:r>
            <a:r>
              <a:rPr lang="zh-TW" altLang="en-US" sz="4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寄生</a:t>
            </a:r>
            <a:r>
              <a:rPr lang="en-US" altLang="zh-TW" sz="4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沒有祂不行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利益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br>
              <a:rPr lang="en-US" altLang="zh-TW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到</a:t>
            </a:r>
            <a:r>
              <a:rPr lang="zh-TW" altLang="en-US" sz="4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共生</a:t>
            </a:r>
            <a:r>
              <a:rPr lang="en-US" altLang="zh-TW" sz="4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我們互相需要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利益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br>
              <a:rPr lang="en-US" altLang="zh-TW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到</a:t>
            </a:r>
            <a:r>
              <a:rPr lang="zh-TW" altLang="en-US" sz="4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共融</a:t>
            </a:r>
            <a:r>
              <a:rPr lang="en-US" altLang="zh-TW" sz="4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選擇走在一起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合作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超越利益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7039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你們在路上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應宣講說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天國臨近了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病人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你們要治好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死人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你們要復活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痲瘋病人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你們要潔淨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魔鬼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你們要驅逐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你們白白得來的</a:t>
            </a:r>
            <a:r>
              <a:rPr lang="en-US" altLang="zh-TW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也要白白分施</a:t>
            </a:r>
            <a:r>
              <a:rPr lang="en-US" altLang="zh-TW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白白得來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誰說白白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這不是我們努力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辛勤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吃苦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……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換回來的嗎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None/>
            </a:pP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你真的以為憑自己就可以成功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? 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沒有父母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老師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朋友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rgbClr val="FFFF00"/>
                </a:solidFill>
                <a:ea typeface="華康儷中黑" panose="020B0509000000000000" pitchFamily="49" charset="-120"/>
              </a:rPr>
              <a:t>一生裡遇到的「貴人」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b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</a:b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沒有社會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國家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吃的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穿的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? 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沒有陽光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空氣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花草樹木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天主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……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哪樣是你應得的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?!</a:t>
            </a:r>
          </a:p>
        </p:txBody>
      </p:sp>
    </p:spTree>
    <p:extLst>
      <p:ext uri="{BB962C8B-B14F-4D97-AF65-F5344CB8AC3E}">
        <p14:creationId xmlns:p14="http://schemas.microsoft.com/office/powerpoint/2010/main" val="151483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i="1" dirty="0">
                <a:solidFill>
                  <a:schemeClr val="bg1"/>
                </a:solidFill>
                <a:ea typeface="華康儷中黑" panose="020B0509000000000000" pitchFamily="49" charset="-120"/>
              </a:rPr>
              <a:t>你們在路上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i="1" dirty="0">
                <a:solidFill>
                  <a:schemeClr val="bg1"/>
                </a:solidFill>
                <a:ea typeface="華康儷中黑" panose="020B0509000000000000" pitchFamily="49" charset="-120"/>
              </a:rPr>
              <a:t>應宣講說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: </a:t>
            </a:r>
            <a:r>
              <a:rPr lang="zh-TW" altLang="en-US" i="1" dirty="0">
                <a:solidFill>
                  <a:schemeClr val="bg1"/>
                </a:solidFill>
                <a:ea typeface="華康儷中黑" panose="020B0509000000000000" pitchFamily="49" charset="-120"/>
              </a:rPr>
              <a:t>天國臨近了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i="1" dirty="0">
                <a:solidFill>
                  <a:srgbClr val="FFFF00"/>
                </a:solidFill>
                <a:ea typeface="華康儷中黑" panose="020B0509000000000000" pitchFamily="49" charset="-120"/>
              </a:rPr>
              <a:t>病人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i="1" dirty="0">
                <a:solidFill>
                  <a:schemeClr val="bg1"/>
                </a:solidFill>
                <a:ea typeface="華康儷中黑" panose="020B0509000000000000" pitchFamily="49" charset="-120"/>
              </a:rPr>
              <a:t>你們要治好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i="1" dirty="0">
                <a:solidFill>
                  <a:srgbClr val="FFFF00"/>
                </a:solidFill>
                <a:ea typeface="華康儷中黑" panose="020B0509000000000000" pitchFamily="49" charset="-120"/>
              </a:rPr>
              <a:t>死人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i="1" dirty="0">
                <a:solidFill>
                  <a:schemeClr val="bg1"/>
                </a:solidFill>
                <a:ea typeface="華康儷中黑" panose="020B0509000000000000" pitchFamily="49" charset="-120"/>
              </a:rPr>
              <a:t>你們要復活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i="1" dirty="0">
                <a:solidFill>
                  <a:srgbClr val="FFFF00"/>
                </a:solidFill>
                <a:ea typeface="華康儷中黑" panose="020B0509000000000000" pitchFamily="49" charset="-120"/>
              </a:rPr>
              <a:t>痲瘋病人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i="1" dirty="0">
                <a:solidFill>
                  <a:schemeClr val="bg1"/>
                </a:solidFill>
                <a:ea typeface="華康儷中黑" panose="020B0509000000000000" pitchFamily="49" charset="-120"/>
              </a:rPr>
              <a:t>你們要潔淨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i="1" dirty="0">
                <a:solidFill>
                  <a:srgbClr val="FFFF00"/>
                </a:solidFill>
                <a:ea typeface="華康儷中黑" panose="020B0509000000000000" pitchFamily="49" charset="-120"/>
              </a:rPr>
              <a:t>魔鬼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i="1" dirty="0">
                <a:solidFill>
                  <a:schemeClr val="bg1"/>
                </a:solidFill>
                <a:ea typeface="華康儷中黑" panose="020B0509000000000000" pitchFamily="49" charset="-120"/>
              </a:rPr>
              <a:t>你們要驅逐</a:t>
            </a:r>
            <a:r>
              <a:rPr lang="en-US" altLang="zh-TW" i="1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3600" i="1" dirty="0">
                <a:solidFill>
                  <a:srgbClr val="FFFF00"/>
                </a:solidFill>
                <a:ea typeface="華康儷中黑" panose="020B0509000000000000" pitchFamily="49" charset="-120"/>
              </a:rPr>
              <a:t>你們白白得來的</a:t>
            </a:r>
            <a:r>
              <a:rPr lang="en-US" altLang="zh-TW" sz="3600" i="1" dirty="0">
                <a:solidFill>
                  <a:srgbClr val="FF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i="1" dirty="0">
                <a:solidFill>
                  <a:srgbClr val="FFFF00"/>
                </a:solidFill>
                <a:ea typeface="華康儷中黑" panose="020B0509000000000000" pitchFamily="49" charset="-120"/>
              </a:rPr>
              <a:t>也要白白分施</a:t>
            </a:r>
            <a:r>
              <a:rPr lang="en-US" altLang="zh-TW" sz="3600" i="1" dirty="0">
                <a:solidFill>
                  <a:srgbClr val="FFFF00"/>
                </a:solidFill>
                <a:ea typeface="華康儷中黑" panose="020B0509000000000000" pitchFamily="49" charset="-12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感恩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是人類</a:t>
            </a:r>
            <a:r>
              <a:rPr lang="zh-TW" altLang="en-US" sz="5400" dirty="0">
                <a:solidFill>
                  <a:srgbClr val="00FF00"/>
                </a:solidFill>
                <a:ea typeface="華康儷中黑" panose="020B0509000000000000" pitchFamily="49" charset="-120"/>
              </a:rPr>
              <a:t>唯一</a:t>
            </a:r>
            <a:r>
              <a:rPr lang="zh-TW" altLang="en-US" sz="5400" dirty="0">
                <a:solidFill>
                  <a:srgbClr val="FF99FF"/>
                </a:solidFill>
                <a:ea typeface="華康儷中黑" panose="020B0509000000000000" pitchFamily="49" charset="-120"/>
              </a:rPr>
              <a:t>應有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的心境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不是打打殺殺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不是自我中心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如果欠缺這心境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就要</a:t>
            </a:r>
            <a:r>
              <a:rPr lang="zh-TW" altLang="en-US" sz="5400" dirty="0">
                <a:solidFill>
                  <a:srgbClr val="00FF00"/>
                </a:solidFill>
                <a:ea typeface="華康儷中黑" panose="020B0509000000000000" pitchFamily="49" charset="-120"/>
              </a:rPr>
              <a:t>培養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!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這也是光榮天主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回瞶父母師友國家社會的</a:t>
            </a:r>
            <a:r>
              <a:rPr lang="zh-TW" altLang="en-US" sz="5400" dirty="0">
                <a:solidFill>
                  <a:srgbClr val="00FF00"/>
                </a:solidFill>
                <a:ea typeface="華康儷中黑" panose="020B0509000000000000" pitchFamily="49" charset="-120"/>
              </a:rPr>
              <a:t>最好方法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2673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46838EA-3EB0-4C37-A8C0-9F37CFFA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200" dirty="0">
                <a:ea typeface="華康粗黑體(P)" panose="020B0700000000000000" pitchFamily="34" charset="-120"/>
              </a:rPr>
              <a:t>天主教的本質是</a:t>
            </a:r>
            <a:r>
              <a:rPr lang="en-US" altLang="zh-TW" sz="4200" dirty="0">
                <a:ea typeface="華康粗黑體(P)" panose="020B0700000000000000" pitchFamily="34" charset="-120"/>
              </a:rPr>
              <a:t>:</a:t>
            </a:r>
            <a:r>
              <a:rPr lang="zh-TW" altLang="en-US" sz="4200" dirty="0">
                <a:ea typeface="華康粗黑體(P)" panose="020B0700000000000000" pitchFamily="34" charset="-120"/>
              </a:rPr>
              <a:t>「在人神的良好關係基礎上</a:t>
            </a:r>
            <a:r>
              <a:rPr lang="en-US" altLang="zh-TW" sz="4200" dirty="0">
                <a:ea typeface="華康粗黑體(P)" panose="020B0700000000000000" pitchFamily="34" charset="-120"/>
              </a:rPr>
              <a:t>,</a:t>
            </a:r>
            <a:r>
              <a:rPr lang="zh-TW" altLang="en-US" sz="4200" dirty="0">
                <a:solidFill>
                  <a:srgbClr val="FF0000"/>
                </a:solidFill>
                <a:ea typeface="華康粗黑體(P)" panose="020B0700000000000000" pitchFamily="34" charset="-120"/>
              </a:rPr>
              <a:t>建設一個屬於全人類的天國</a:t>
            </a:r>
            <a:r>
              <a:rPr lang="en-US" altLang="zh-TW" sz="4200" dirty="0">
                <a:ea typeface="華康粗黑體(P)" panose="020B0700000000000000" pitchFamily="34" charset="-120"/>
              </a:rPr>
              <a:t>,</a:t>
            </a:r>
            <a:br>
              <a:rPr lang="en-US" altLang="zh-TW" sz="4200" dirty="0">
                <a:ea typeface="華康粗黑體(P)" panose="020B0700000000000000" pitchFamily="34" charset="-120"/>
              </a:rPr>
            </a:br>
            <a:r>
              <a:rPr lang="zh-TW" altLang="en-US" sz="4200" dirty="0">
                <a:ea typeface="華康粗黑體(P)" panose="020B0700000000000000" pitchFamily="34" charset="-120"/>
              </a:rPr>
              <a:t>一個超越一切分別和障碍的天家</a:t>
            </a:r>
            <a:r>
              <a:rPr lang="en-US" altLang="zh-TW" sz="4200" dirty="0">
                <a:ea typeface="華康粗黑體(P)" panose="020B0700000000000000" pitchFamily="34" charset="-120"/>
              </a:rPr>
              <a:t>.</a:t>
            </a:r>
            <a:r>
              <a:rPr lang="zh-TW" altLang="en-US" sz="4200" dirty="0">
                <a:ea typeface="華康粗黑體(P)" panose="020B0700000000000000" pitchFamily="34" charset="-120"/>
              </a:rPr>
              <a:t>」</a:t>
            </a:r>
          </a:p>
          <a:p>
            <a:pPr>
              <a:spcBef>
                <a:spcPts val="0"/>
              </a:spcBef>
            </a:pPr>
            <a:r>
              <a:rPr lang="en-US" altLang="zh-TW" sz="4400" b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The essence of Catholicism is this:</a:t>
            </a:r>
            <a:br>
              <a:rPr lang="en-US" altLang="zh-TW" sz="44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</a:br>
            <a:r>
              <a:rPr lang="en-US" altLang="zh-TW" sz="44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“On the solid foundation of a right relationship between God and humanity, to build a Heavenly Kingdom for all people—</a:t>
            </a:r>
            <a:r>
              <a:rPr lang="en-US" altLang="zh-TW" sz="440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a heavenly home that transcends every division and obstacle</a:t>
            </a:r>
            <a:r>
              <a:rPr lang="en-US" altLang="zh-TW" sz="44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.”</a:t>
            </a:r>
            <a:endParaRPr lang="zh-TW" altLang="zh-TW" sz="4400" dirty="0">
              <a:effectLst/>
              <a:ea typeface="華康粗黑體(P)" panose="020B0700000000000000" pitchFamily="34" charset="-120"/>
              <a:cs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302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46838EA-3EB0-4C37-A8C0-9F37CFFA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>
            <a:normAutofit/>
          </a:bodyPr>
          <a:lstStyle/>
          <a:p>
            <a:pPr>
              <a:lnSpc>
                <a:spcPts val="5600"/>
              </a:lnSpc>
              <a:spcBef>
                <a:spcPts val="0"/>
              </a:spcBef>
            </a:pPr>
            <a:r>
              <a:rPr lang="zh-TW" altLang="en-US" sz="4400" dirty="0">
                <a:ea typeface="華康粗黑體(P)" panose="020B0700000000000000" pitchFamily="34" charset="-120"/>
              </a:rPr>
              <a:t>這一切都是天主的恩賜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天主的邀請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是我們白白得來的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是天主</a:t>
            </a:r>
            <a:br>
              <a:rPr lang="en-US" altLang="zh-TW" sz="4400" dirty="0">
                <a:ea typeface="華康粗黑體(P)" panose="020B0700000000000000" pitchFamily="34" charset="-120"/>
              </a:rPr>
            </a:br>
            <a:r>
              <a:rPr lang="zh-TW" altLang="en-US" sz="4400" dirty="0">
                <a:ea typeface="華康粗黑體(P)" panose="020B0700000000000000" pitchFamily="34" charset="-120"/>
              </a:rPr>
              <a:t>白白的賜與</a:t>
            </a:r>
            <a:r>
              <a:rPr lang="en-US" altLang="zh-TW" sz="4400" dirty="0">
                <a:ea typeface="華康粗黑體(P)" panose="020B0700000000000000" pitchFamily="34" charset="-120"/>
              </a:rPr>
              <a:t>. </a:t>
            </a:r>
            <a:r>
              <a:rPr lang="zh-TW" altLang="en-US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這白白得來的大恩</a:t>
            </a:r>
            <a:r>
              <a:rPr lang="en-US" altLang="zh-TW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</a:p>
          <a:p>
            <a:pPr>
              <a:lnSpc>
                <a:spcPts val="56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我們也要白白的分施</a:t>
            </a:r>
            <a:r>
              <a:rPr lang="en-US" altLang="zh-TW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.</a:t>
            </a:r>
            <a:endParaRPr lang="zh-TW" altLang="en-US" sz="4400" dirty="0">
              <a:solidFill>
                <a:srgbClr val="FF0000"/>
              </a:solidFill>
              <a:ea typeface="華康粗黑體(P)" panose="020B0700000000000000" pitchFamily="34" charset="-120"/>
            </a:endParaRPr>
          </a:p>
          <a:p>
            <a:pPr>
              <a:spcBef>
                <a:spcPts val="0"/>
              </a:spcBef>
            </a:pPr>
            <a:r>
              <a:rPr lang="en-US" altLang="zh-TW" sz="48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All of this is God’s grace, God’s invitation—freely given to us, a gratuitous gift of God. </a:t>
            </a:r>
            <a:br>
              <a:rPr lang="en-US" altLang="zh-TW" sz="48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</a:br>
            <a:r>
              <a:rPr lang="en-US" altLang="zh-TW" sz="480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This great grace, received freely, </a:t>
            </a:r>
            <a:br>
              <a:rPr lang="en-US" altLang="zh-TW" sz="480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</a:br>
            <a:r>
              <a:rPr lang="en-US" altLang="zh-TW" sz="480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we must also freely share.</a:t>
            </a:r>
            <a:endParaRPr lang="zh-TW" altLang="zh-TW" sz="4800" dirty="0">
              <a:solidFill>
                <a:srgbClr val="FF0000"/>
              </a:solidFill>
              <a:effectLst/>
              <a:ea typeface="華康粗黑體(P)" panose="020B0700000000000000" pitchFamily="34" charset="-120"/>
              <a:cs typeface="新細明體" panose="02020500000000000000" pitchFamily="18" charset="-120"/>
            </a:endParaRPr>
          </a:p>
          <a:p>
            <a:pPr>
              <a:spcBef>
                <a:spcPts val="0"/>
              </a:spcBef>
            </a:pPr>
            <a:endParaRPr lang="en-US" altLang="zh-TW" sz="4400" dirty="0">
              <a:ea typeface="華康粗黑體(P)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5181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46838EA-3EB0-4C37-A8C0-9F37CFFA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>
            <a:normAutofit/>
          </a:bodyPr>
          <a:lstStyle/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>
                <a:ea typeface="華康粗黑體(P)" panose="020B0700000000000000" pitchFamily="34" charset="-120"/>
              </a:rPr>
              <a:t>這個天主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「好似老鷹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將你們背在翅膀上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將你們帶出來」</a:t>
            </a:r>
            <a:r>
              <a:rPr lang="en-US" altLang="zh-TW" sz="4400" dirty="0">
                <a:ea typeface="華康粗黑體(P)" panose="020B0700000000000000" pitchFamily="34" charset="-120"/>
              </a:rPr>
              <a:t>; </a:t>
            </a:r>
            <a:r>
              <a:rPr lang="zh-TW" altLang="en-US" sz="4400" dirty="0">
                <a:ea typeface="華康粗黑體(P)" panose="020B0700000000000000" pitchFamily="34" charset="-120"/>
              </a:rPr>
              <a:t>所以你們應「</a:t>
            </a:r>
            <a:r>
              <a:rPr lang="zh-TW" altLang="en-US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歸屬我</a:t>
            </a:r>
            <a:r>
              <a:rPr lang="en-US" altLang="zh-TW" sz="4400" dirty="0">
                <a:ea typeface="華康粗黑體(P)" panose="020B0700000000000000" pitchFamily="34" charset="-120"/>
              </a:rPr>
              <a:t>, </a:t>
            </a:r>
            <a:r>
              <a:rPr lang="zh-TW" altLang="en-US" sz="4400" dirty="0">
                <a:ea typeface="華康粗黑體(P)" panose="020B0700000000000000" pitchFamily="34" charset="-120"/>
              </a:rPr>
              <a:t>你們為我</a:t>
            </a:r>
            <a:r>
              <a:rPr lang="en-US" altLang="zh-TW" sz="4400" dirty="0">
                <a:ea typeface="華康粗黑體(P)" panose="020B0700000000000000" pitchFamily="34" charset="-120"/>
              </a:rPr>
              <a:t>, </a:t>
            </a:r>
            <a:r>
              <a:rPr lang="zh-TW" altLang="en-US" sz="4400" dirty="0">
                <a:ea typeface="華康粗黑體(P)" panose="020B0700000000000000" pitchFamily="34" charset="-120"/>
              </a:rPr>
              <a:t>應成為</a:t>
            </a:r>
            <a:endParaRPr lang="en-US" altLang="zh-TW" sz="4400" dirty="0">
              <a:ea typeface="華康粗黑體(P)" panose="020B0700000000000000" pitchFamily="34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司祭的國家</a:t>
            </a:r>
            <a:r>
              <a:rPr lang="en-US" altLang="zh-TW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, </a:t>
            </a:r>
            <a:r>
              <a:rPr lang="zh-TW" altLang="en-US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聖潔的國民</a:t>
            </a:r>
            <a:r>
              <a:rPr lang="en-US" altLang="zh-TW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.</a:t>
            </a:r>
            <a:r>
              <a:rPr lang="zh-TW" altLang="en-US" sz="4400" dirty="0">
                <a:ea typeface="華康粗黑體(P)" panose="020B0700000000000000" pitchFamily="34" charset="-120"/>
              </a:rPr>
              <a:t>」</a:t>
            </a:r>
          </a:p>
          <a:p>
            <a:pPr>
              <a:spcBef>
                <a:spcPts val="0"/>
              </a:spcBef>
            </a:pPr>
            <a:r>
              <a:rPr lang="en-US" altLang="zh-TW" sz="48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This God, “</a:t>
            </a:r>
            <a:r>
              <a:rPr lang="en-US" altLang="zh-TW" sz="4800" i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like an eagle, bore you on its wings and brought you to myself </a:t>
            </a:r>
            <a:r>
              <a:rPr lang="en-US" altLang="zh-TW" sz="48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”;  therefore, “</a:t>
            </a:r>
            <a:r>
              <a:rPr lang="en-US" altLang="zh-TW" sz="4800" i="1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you shall be my treasured possession</a:t>
            </a:r>
            <a:r>
              <a:rPr lang="en-US" altLang="zh-TW" sz="4800" i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, </a:t>
            </a:r>
            <a:br>
              <a:rPr lang="en-US" altLang="zh-TW" sz="4800" i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</a:br>
            <a:r>
              <a:rPr lang="en-US" altLang="zh-TW" sz="4800" i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a kingdom of priests, a holy nation.</a:t>
            </a:r>
            <a:r>
              <a:rPr lang="en-US" altLang="zh-TW" sz="48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”</a:t>
            </a:r>
            <a:endParaRPr lang="zh-TW" altLang="zh-TW" sz="4800" dirty="0">
              <a:effectLst/>
              <a:ea typeface="華康粗黑體(P)" panose="020B0700000000000000" pitchFamily="34" charset="-120"/>
              <a:cs typeface="新細明體" panose="02020500000000000000" pitchFamily="18" charset="-120"/>
            </a:endParaRPr>
          </a:p>
          <a:p>
            <a:pPr>
              <a:spcBef>
                <a:spcPts val="0"/>
              </a:spcBef>
            </a:pPr>
            <a:endParaRPr lang="en-US" altLang="zh-TW" sz="4400" dirty="0">
              <a:ea typeface="華康粗黑體(P)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9327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46838EA-3EB0-4C37-A8C0-9F37CFFA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>
            <a:normAutofit/>
          </a:bodyPr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ea typeface="華康粗黑體(P)" panose="020B0700000000000000" pitchFamily="34" charset="-120"/>
              </a:rPr>
              <a:t>說到這裡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我們應該已經十分明白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基督建立的天主教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已</a:t>
            </a:r>
            <a:r>
              <a:rPr lang="zh-TW" altLang="en-US" sz="4400" dirty="0">
                <a:solidFill>
                  <a:srgbClr val="FF0000"/>
                </a:solidFill>
                <a:ea typeface="華康粗黑體(P)" panose="020B0700000000000000" pitchFamily="34" charset="-120"/>
              </a:rPr>
              <a:t>不是一般意義下的「宗教」</a:t>
            </a:r>
            <a:r>
              <a:rPr lang="en-US" altLang="zh-TW" sz="4400" dirty="0">
                <a:ea typeface="華康粗黑體(P)" panose="020B0700000000000000" pitchFamily="34" charset="-120"/>
              </a:rPr>
              <a:t>; </a:t>
            </a:r>
            <a:r>
              <a:rPr lang="zh-TW" altLang="en-US" sz="4400" dirty="0">
                <a:ea typeface="華康粗黑體(P)" panose="020B0700000000000000" pitchFamily="34" charset="-120"/>
              </a:rPr>
              <a:t>她是一個「愛的奧蹟」</a:t>
            </a:r>
            <a:r>
              <a:rPr lang="en-US" altLang="zh-TW" sz="4400" dirty="0">
                <a:ea typeface="華康粗黑體(P)" panose="020B0700000000000000" pitchFamily="34" charset="-120"/>
              </a:rPr>
              <a:t>,</a:t>
            </a:r>
            <a:r>
              <a:rPr lang="zh-TW" altLang="en-US" sz="4400" dirty="0">
                <a:ea typeface="華康粗黑體(P)" panose="020B0700000000000000" pitchFamily="34" charset="-120"/>
              </a:rPr>
              <a:t>「一個宇宙間大愛的奇蹟」</a:t>
            </a:r>
            <a:r>
              <a:rPr lang="en-US" altLang="zh-TW" sz="4400" dirty="0">
                <a:ea typeface="華康粗黑體(P)" panose="020B0700000000000000" pitchFamily="34" charset="-120"/>
              </a:rPr>
              <a:t>.</a:t>
            </a:r>
            <a:endParaRPr lang="zh-TW" altLang="en-US" sz="4400" dirty="0">
              <a:ea typeface="華康粗黑體(P)" panose="020B0700000000000000" pitchFamily="34" charset="-120"/>
            </a:endParaRPr>
          </a:p>
          <a:p>
            <a:pPr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By now it should be abundantly clear: the Church that Christ established is </a:t>
            </a:r>
            <a:r>
              <a:rPr lang="en-US" altLang="zh-TW" sz="440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not a “</a:t>
            </a:r>
            <a:r>
              <a:rPr lang="en-US" altLang="zh-TW" sz="4400" b="1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religion</a:t>
            </a:r>
            <a:r>
              <a:rPr lang="en-US" altLang="zh-TW" sz="440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” in the ordinary sense</a:t>
            </a:r>
            <a:r>
              <a:rPr lang="en-US" altLang="zh-TW" sz="44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. She is </a:t>
            </a:r>
            <a:r>
              <a:rPr lang="en-US" altLang="zh-TW" sz="4400" i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a Mystery of Love</a:t>
            </a:r>
            <a:r>
              <a:rPr lang="en-US" altLang="zh-TW" sz="44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, </a:t>
            </a:r>
            <a:r>
              <a:rPr lang="en-US" altLang="zh-TW" sz="4400" i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a Miracle of </a:t>
            </a:r>
            <a:br>
              <a:rPr lang="en-US" altLang="zh-TW" sz="4400" i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</a:br>
            <a:r>
              <a:rPr lang="en-US" altLang="zh-TW" sz="4400" i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a Great Love</a:t>
            </a:r>
            <a:r>
              <a:rPr lang="en-US" altLang="zh-TW" sz="44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 in the universe.</a:t>
            </a:r>
            <a:endParaRPr lang="en-US" altLang="zh-TW" sz="4400" dirty="0">
              <a:ea typeface="華康粗黑體(P)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2918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46838EA-3EB0-4C37-A8C0-9F37CFFA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>
            <a:normAutofit/>
          </a:bodyPr>
          <a:lstStyle/>
          <a:p>
            <a:pPr>
              <a:lnSpc>
                <a:spcPts val="5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粗黑體(P)" panose="020B0700000000000000" pitchFamily="34" charset="-120"/>
              </a:rPr>
              <a:t>這個大愛的奇蹟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就是福傳者要宣講的</a:t>
            </a:r>
            <a:r>
              <a:rPr lang="en-US" altLang="zh-TW" sz="4000" dirty="0">
                <a:ea typeface="華康粗黑體(P)" panose="020B0700000000000000" pitchFamily="34" charset="-120"/>
              </a:rPr>
              <a:t>:</a:t>
            </a:r>
            <a:r>
              <a:rPr lang="zh-TW" altLang="en-US" sz="4000" dirty="0">
                <a:ea typeface="華康粗黑體(P)" panose="020B0700000000000000" pitchFamily="34" charset="-120"/>
              </a:rPr>
              <a:t>「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天國臨近了</a:t>
            </a:r>
            <a:r>
              <a:rPr lang="en-US" altLang="zh-TW" sz="4000" dirty="0">
                <a:ea typeface="華康粗黑體(P)" panose="020B0700000000000000" pitchFamily="34" charset="-120"/>
              </a:rPr>
              <a:t>.</a:t>
            </a:r>
            <a:r>
              <a:rPr lang="zh-TW" altLang="en-US" sz="4000" dirty="0">
                <a:ea typeface="華康粗黑體(P)" panose="020B0700000000000000" pitchFamily="34" charset="-120"/>
              </a:rPr>
              <a:t>」</a:t>
            </a:r>
            <a:r>
              <a:rPr lang="en-US" altLang="zh-TW" sz="4000" dirty="0">
                <a:ea typeface="華康粗黑體(P)" panose="020B0700000000000000" pitchFamily="34" charset="-120"/>
              </a:rPr>
              <a:t>(=</a:t>
            </a:r>
            <a:r>
              <a:rPr lang="zh-TW" altLang="en-US" sz="4000" b="1" dirty="0">
                <a:solidFill>
                  <a:srgbClr val="0000FF"/>
                </a:solidFill>
                <a:ea typeface="華康粗黑體(P)" panose="020B0700000000000000" pitchFamily="34" charset="-120"/>
              </a:rPr>
              <a:t>天主來到了</a:t>
            </a:r>
            <a:r>
              <a:rPr lang="en-US" altLang="zh-TW" sz="4000" dirty="0">
                <a:ea typeface="華康粗黑體(P)" panose="020B0700000000000000" pitchFamily="34" charset="-120"/>
              </a:rPr>
              <a:t>),</a:t>
            </a:r>
            <a:br>
              <a:rPr lang="en-US" altLang="zh-TW" sz="4000" dirty="0">
                <a:ea typeface="華康粗黑體(P)" panose="020B0700000000000000" pitchFamily="34" charset="-120"/>
              </a:rPr>
            </a:br>
            <a:r>
              <a:rPr lang="zh-TW" altLang="en-US" sz="4000" dirty="0">
                <a:ea typeface="華康粗黑體(P)" panose="020B0700000000000000" pitchFamily="34" charset="-120"/>
              </a:rPr>
              <a:t>天主的德能化育了天地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天主的行動更要具體的實現在以下的工程上：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This miracle of great love is what evangelists proclaim: “</a:t>
            </a:r>
            <a:r>
              <a:rPr lang="en-US" altLang="zh-TW" sz="4400" i="1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The Kingdom of Heaven is at hand</a:t>
            </a:r>
            <a:r>
              <a:rPr lang="en-US" altLang="zh-TW" sz="4400" i="1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.</a:t>
            </a:r>
            <a:r>
              <a:rPr lang="en-US" altLang="zh-TW" sz="44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” God has come; God’s divine power has transformed heaven and earth. God’s action is to be made concrete in the following works:</a:t>
            </a:r>
            <a:endParaRPr lang="zh-TW" altLang="zh-TW" sz="4400" dirty="0">
              <a:effectLst/>
              <a:ea typeface="華康粗黑體(P)" panose="020B0700000000000000" pitchFamily="34" charset="-120"/>
              <a:cs typeface="新細明體" panose="02020500000000000000" pitchFamily="18" charset="-120"/>
            </a:endParaRPr>
          </a:p>
          <a:p>
            <a:pPr>
              <a:spcBef>
                <a:spcPts val="0"/>
              </a:spcBef>
            </a:pPr>
            <a:endParaRPr lang="en-US" altLang="zh-TW" sz="4000" dirty="0"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3746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>
            <a:noAutofit/>
          </a:bodyPr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9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恭讀出谷紀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19:2-6</a:t>
            </a:r>
          </a:p>
          <a:p>
            <a:pPr marL="0" indent="0" algn="just" eaLnBrk="1">
              <a:lnSpc>
                <a:spcPts val="49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那時候，以色列子民從勒非丁起程，來到西乃曠野，就在曠野裡紮營；以色列人在那座山前紮營。</a:t>
            </a:r>
          </a:p>
          <a:p>
            <a:pPr marL="0" indent="0" algn="just" eaLnBrk="1">
              <a:lnSpc>
                <a:spcPts val="49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梅瑟上到天主前；上主從山上，召喚梅瑟說：「你要這樣告訴雅各伯家，訓示以色列子民說：你們親自見了我怎樣對待了埃及人，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又怎樣好似老鷹，將你們背在翅膀上，將你們帶出來，歸屬我。</a:t>
            </a:r>
            <a:endParaRPr lang="en-US" altLang="zh-TW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46838EA-3EB0-4C37-A8C0-9F37CFFA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en-US" altLang="zh-TW" sz="2000" dirty="0">
              <a:ea typeface="華康儷中黑(P)" panose="020B0500000000000000" pitchFamily="34" charset="-120"/>
            </a:endParaRPr>
          </a:p>
          <a:p>
            <a:pPr>
              <a:lnSpc>
                <a:spcPts val="6000"/>
              </a:lnSpc>
              <a:spcBef>
                <a:spcPts val="0"/>
              </a:spcBef>
              <a:spcAft>
                <a:spcPts val="2400"/>
              </a:spcAft>
            </a:pPr>
            <a:r>
              <a:rPr lang="zh-TW" altLang="en-US" sz="4800" dirty="0">
                <a:ea typeface="華康儷中黑(P)" panose="020B0500000000000000" pitchFamily="34" charset="-120"/>
              </a:rPr>
              <a:t>「</a:t>
            </a:r>
            <a:r>
              <a:rPr lang="zh-TW" altLang="en-US" sz="4800" dirty="0">
                <a:solidFill>
                  <a:srgbClr val="FF0000"/>
                </a:solidFill>
                <a:ea typeface="華康儷中黑(P)" panose="020B0500000000000000" pitchFamily="34" charset="-120"/>
              </a:rPr>
              <a:t>病人</a:t>
            </a:r>
            <a:r>
              <a:rPr lang="en-US" altLang="zh-TW" sz="4800" dirty="0">
                <a:ea typeface="華康儷中黑(P)" panose="020B0500000000000000" pitchFamily="34" charset="-120"/>
              </a:rPr>
              <a:t>,</a:t>
            </a:r>
            <a:r>
              <a:rPr lang="zh-TW" altLang="en-US" sz="4800" dirty="0">
                <a:ea typeface="華康儷中黑(P)" panose="020B0500000000000000" pitchFamily="34" charset="-120"/>
              </a:rPr>
              <a:t>你們要治好</a:t>
            </a:r>
            <a:r>
              <a:rPr lang="en-US" altLang="zh-TW" sz="4800" dirty="0">
                <a:ea typeface="華康儷中黑(P)" panose="020B0500000000000000" pitchFamily="34" charset="-120"/>
              </a:rPr>
              <a:t>;</a:t>
            </a:r>
            <a:r>
              <a:rPr lang="zh-TW" altLang="en-US" sz="4800" dirty="0">
                <a:solidFill>
                  <a:srgbClr val="FF0000"/>
                </a:solidFill>
                <a:ea typeface="華康儷中黑(P)" panose="020B0500000000000000" pitchFamily="34" charset="-120"/>
              </a:rPr>
              <a:t>死人</a:t>
            </a:r>
            <a:r>
              <a:rPr lang="en-US" altLang="zh-TW" sz="4800" dirty="0">
                <a:ea typeface="華康儷中黑(P)" panose="020B0500000000000000" pitchFamily="34" charset="-120"/>
              </a:rPr>
              <a:t>,</a:t>
            </a:r>
            <a:r>
              <a:rPr lang="zh-TW" altLang="en-US" sz="4800" dirty="0">
                <a:ea typeface="華康儷中黑(P)" panose="020B0500000000000000" pitchFamily="34" charset="-120"/>
              </a:rPr>
              <a:t>你們要復活</a:t>
            </a:r>
            <a:r>
              <a:rPr lang="en-US" altLang="zh-TW" sz="4800" dirty="0">
                <a:ea typeface="華康儷中黑(P)" panose="020B0500000000000000" pitchFamily="34" charset="-120"/>
              </a:rPr>
              <a:t>;</a:t>
            </a:r>
            <a:r>
              <a:rPr lang="zh-TW" altLang="en-US" sz="4800" dirty="0">
                <a:solidFill>
                  <a:srgbClr val="FF0000"/>
                </a:solidFill>
                <a:ea typeface="華康儷中黑(P)" panose="020B0500000000000000" pitchFamily="34" charset="-120"/>
              </a:rPr>
              <a:t>痲瘋</a:t>
            </a:r>
            <a:r>
              <a:rPr lang="zh-TW" altLang="en-US" sz="4800" dirty="0">
                <a:ea typeface="華康儷中黑(P)" panose="020B0500000000000000" pitchFamily="34" charset="-120"/>
              </a:rPr>
              <a:t>病人</a:t>
            </a:r>
            <a:r>
              <a:rPr lang="en-US" altLang="zh-TW" sz="4800" dirty="0">
                <a:ea typeface="華康儷中黑(P)" panose="020B0500000000000000" pitchFamily="34" charset="-120"/>
              </a:rPr>
              <a:t>,</a:t>
            </a:r>
            <a:r>
              <a:rPr lang="zh-TW" altLang="en-US" sz="4800" dirty="0">
                <a:ea typeface="華康儷中黑(P)" panose="020B0500000000000000" pitchFamily="34" charset="-120"/>
              </a:rPr>
              <a:t>你們要潔淨</a:t>
            </a:r>
            <a:r>
              <a:rPr lang="en-US" altLang="zh-TW" sz="4800" dirty="0">
                <a:ea typeface="華康儷中黑(P)" panose="020B0500000000000000" pitchFamily="34" charset="-120"/>
              </a:rPr>
              <a:t>;</a:t>
            </a:r>
            <a:br>
              <a:rPr lang="en-US" altLang="zh-TW" sz="4800" dirty="0">
                <a:ea typeface="華康儷中黑(P)" panose="020B0500000000000000" pitchFamily="34" charset="-120"/>
              </a:rPr>
            </a:br>
            <a:r>
              <a:rPr lang="zh-TW" altLang="en-US" sz="4800" dirty="0">
                <a:solidFill>
                  <a:srgbClr val="FF0000"/>
                </a:solidFill>
                <a:ea typeface="華康儷中黑(P)" panose="020B0500000000000000" pitchFamily="34" charset="-120"/>
              </a:rPr>
              <a:t>魔鬼</a:t>
            </a:r>
            <a:r>
              <a:rPr lang="en-US" altLang="zh-TW" sz="4800" dirty="0">
                <a:ea typeface="華康儷中黑(P)" panose="020B0500000000000000" pitchFamily="34" charset="-120"/>
              </a:rPr>
              <a:t>,</a:t>
            </a:r>
            <a:r>
              <a:rPr lang="zh-TW" altLang="en-US" sz="4800" dirty="0">
                <a:ea typeface="華康儷中黑(P)" panose="020B0500000000000000" pitchFamily="34" charset="-120"/>
              </a:rPr>
              <a:t>你們要驅逐</a:t>
            </a:r>
            <a:r>
              <a:rPr lang="en-US" altLang="zh-TW" sz="4800" dirty="0">
                <a:ea typeface="華康儷中黑(P)" panose="020B0500000000000000" pitchFamily="34" charset="-120"/>
              </a:rPr>
              <a:t>.</a:t>
            </a:r>
            <a:r>
              <a:rPr lang="zh-TW" altLang="en-US" sz="4800" dirty="0">
                <a:ea typeface="華康儷中黑(P)" panose="020B0500000000000000" pitchFamily="34" charset="-120"/>
              </a:rPr>
              <a:t>」</a:t>
            </a:r>
          </a:p>
          <a:p>
            <a:pPr>
              <a:lnSpc>
                <a:spcPts val="5800"/>
              </a:lnSpc>
              <a:spcBef>
                <a:spcPts val="0"/>
              </a:spcBef>
            </a:pPr>
            <a:r>
              <a:rPr lang="en-US" altLang="zh-TW" sz="5400" dirty="0">
                <a:ea typeface="華康儷中黑(P)" panose="020B0500000000000000" pitchFamily="34" charset="-120"/>
              </a:rPr>
              <a:t>“</a:t>
            </a:r>
            <a:r>
              <a:rPr lang="en-US" altLang="zh-TW" sz="5400" dirty="0">
                <a:solidFill>
                  <a:srgbClr val="FF0000"/>
                </a:solidFill>
                <a:ea typeface="華康儷中黑(P)" panose="020B0500000000000000" pitchFamily="34" charset="-120"/>
              </a:rPr>
              <a:t>Cure</a:t>
            </a:r>
            <a:r>
              <a:rPr lang="en-US" altLang="zh-TW" sz="5400" dirty="0">
                <a:ea typeface="華康儷中黑(P)" panose="020B0500000000000000" pitchFamily="34" charset="-120"/>
              </a:rPr>
              <a:t> the sick, </a:t>
            </a:r>
            <a:br>
              <a:rPr lang="en-US" altLang="zh-TW" sz="5400" dirty="0">
                <a:ea typeface="華康儷中黑(P)" panose="020B0500000000000000" pitchFamily="34" charset="-120"/>
              </a:rPr>
            </a:br>
            <a:r>
              <a:rPr lang="en-US" altLang="zh-TW" sz="5400" dirty="0">
                <a:solidFill>
                  <a:srgbClr val="FF0000"/>
                </a:solidFill>
                <a:ea typeface="華康儷中黑(P)" panose="020B0500000000000000" pitchFamily="34" charset="-120"/>
              </a:rPr>
              <a:t>raise</a:t>
            </a:r>
            <a:r>
              <a:rPr lang="en-US" altLang="zh-TW" sz="5400" dirty="0">
                <a:ea typeface="華康儷中黑(P)" panose="020B0500000000000000" pitchFamily="34" charset="-120"/>
              </a:rPr>
              <a:t> the dead, </a:t>
            </a:r>
            <a:br>
              <a:rPr lang="en-US" altLang="zh-TW" sz="5400" dirty="0">
                <a:ea typeface="華康儷中黑(P)" panose="020B0500000000000000" pitchFamily="34" charset="-120"/>
              </a:rPr>
            </a:br>
            <a:r>
              <a:rPr lang="en-US" altLang="zh-TW" sz="5400" dirty="0">
                <a:solidFill>
                  <a:srgbClr val="FF0000"/>
                </a:solidFill>
                <a:ea typeface="華康儷中黑(P)" panose="020B0500000000000000" pitchFamily="34" charset="-120"/>
              </a:rPr>
              <a:t>cleanse</a:t>
            </a:r>
            <a:r>
              <a:rPr lang="en-US" altLang="zh-TW" sz="5400" dirty="0">
                <a:ea typeface="華康儷中黑(P)" panose="020B0500000000000000" pitchFamily="34" charset="-120"/>
              </a:rPr>
              <a:t> lepers, </a:t>
            </a:r>
            <a:br>
              <a:rPr lang="en-US" altLang="zh-TW" sz="5400" dirty="0">
                <a:ea typeface="華康儷中黑(P)" panose="020B0500000000000000" pitchFamily="34" charset="-120"/>
              </a:rPr>
            </a:br>
            <a:r>
              <a:rPr lang="en-US" altLang="zh-TW" sz="5400" dirty="0">
                <a:solidFill>
                  <a:srgbClr val="FF0000"/>
                </a:solidFill>
                <a:ea typeface="華康儷中黑(P)" panose="020B0500000000000000" pitchFamily="34" charset="-120"/>
              </a:rPr>
              <a:t>drive out </a:t>
            </a:r>
            <a:r>
              <a:rPr lang="en-US" altLang="zh-TW" sz="5400" dirty="0">
                <a:ea typeface="華康儷中黑(P)" panose="020B0500000000000000" pitchFamily="34" charset="-120"/>
              </a:rPr>
              <a:t>demons.”</a:t>
            </a:r>
          </a:p>
          <a:p>
            <a:pPr>
              <a:lnSpc>
                <a:spcPts val="6500"/>
              </a:lnSpc>
              <a:spcBef>
                <a:spcPts val="0"/>
              </a:spcBef>
            </a:pPr>
            <a:endParaRPr lang="en-US" altLang="zh-TW" sz="3600" dirty="0"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97246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46838EA-3EB0-4C37-A8C0-9F37CFFA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2927"/>
            <a:ext cx="9144000" cy="65527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粗黑體(P)" panose="020B0700000000000000" pitchFamily="34" charset="-120"/>
              </a:rPr>
              <a:t>以上的描寫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應是每個人和全體人的遭遇</a:t>
            </a:r>
            <a:r>
              <a:rPr lang="en-US" altLang="zh-TW" sz="4000" dirty="0">
                <a:ea typeface="華康粗黑體(P)" panose="020B0700000000000000" pitchFamily="34" charset="-120"/>
              </a:rPr>
              <a:t>:</a:t>
            </a:r>
            <a:r>
              <a:rPr lang="zh-TW" altLang="en-US" sz="4000" dirty="0">
                <a:ea typeface="華康粗黑體(P)" panose="020B0700000000000000" pitchFamily="34" charset="-120"/>
              </a:rPr>
              <a:t>肉身的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靈性的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日常生活的</a:t>
            </a:r>
            <a:r>
              <a:rPr lang="en-US" altLang="zh-TW" sz="4000" dirty="0">
                <a:ea typeface="華康粗黑體(P)" panose="020B0700000000000000" pitchFamily="34" charset="-120"/>
              </a:rPr>
              <a:t>;</a:t>
            </a:r>
            <a:r>
              <a:rPr lang="zh-TW" altLang="en-US" sz="4000" dirty="0">
                <a:ea typeface="華康粗黑體(P)" panose="020B0700000000000000" pitchFamily="34" charset="-120"/>
              </a:rPr>
              <a:t>總之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是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身心靈群的徹底治愈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是</a:t>
            </a:r>
            <a:r>
              <a:rPr lang="zh-TW" altLang="en-US" sz="4000" dirty="0">
                <a:solidFill>
                  <a:srgbClr val="0000FF"/>
                </a:solidFill>
                <a:ea typeface="華康粗黑體(P)" panose="020B0700000000000000" pitchFamily="34" charset="-120"/>
              </a:rPr>
              <a:t>惡魔勢力的全部消亡</a:t>
            </a:r>
            <a:r>
              <a:rPr lang="en-US" altLang="zh-TW" sz="4000" dirty="0">
                <a:ea typeface="華康粗黑體(P)" panose="020B0700000000000000" pitchFamily="34" charset="-120"/>
              </a:rPr>
              <a:t>.</a:t>
            </a:r>
            <a:r>
              <a:rPr lang="zh-TW" altLang="en-US" sz="4000" dirty="0">
                <a:ea typeface="華康粗黑體(P)" panose="020B0700000000000000" pitchFamily="34" charset="-120"/>
              </a:rPr>
              <a:t>我們將迎來一個充滿天恩的世界</a:t>
            </a:r>
            <a:r>
              <a:rPr lang="en-US" altLang="zh-TW" sz="4000" dirty="0">
                <a:ea typeface="華康粗黑體(P)" panose="020B0700000000000000" pitchFamily="34" charset="-120"/>
              </a:rPr>
              <a:t>.</a:t>
            </a:r>
            <a:endParaRPr lang="zh-TW" altLang="en-US" sz="4000" dirty="0">
              <a:ea typeface="華康粗黑體(P)" panose="020B0700000000000000" pitchFamily="34" charset="-120"/>
            </a:endParaRPr>
          </a:p>
          <a:p>
            <a:pPr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These words describe what should happen to each person and to all people—in body, in spirit, and in daily life. In short, it is the 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total healing of body, mind, spirit, and community</a:t>
            </a:r>
            <a:r>
              <a:rPr lang="en-US" altLang="zh-TW" sz="40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; the </a:t>
            </a:r>
            <a:r>
              <a:rPr lang="en-US" altLang="zh-TW" sz="4000" dirty="0">
                <a:solidFill>
                  <a:srgbClr val="0000FF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complete eradication </a:t>
            </a:r>
            <a:r>
              <a:rPr lang="en-US" altLang="zh-TW" sz="40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of all demonic forces. We will then welcome a world filled with divine grace.</a:t>
            </a:r>
            <a:endParaRPr lang="en-US" altLang="zh-TW" sz="4000" dirty="0">
              <a:ea typeface="華康粗黑體(P)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4866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46838EA-3EB0-4C37-A8C0-9F37CFFA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496" y="116632"/>
            <a:ext cx="9144000" cy="674136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4000" dirty="0">
                <a:ea typeface="華康粗黑體(P)" panose="020B0700000000000000" pitchFamily="34" charset="-120"/>
              </a:rPr>
              <a:t>這都是天主白白給我們的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也是我們要</a:t>
            </a:r>
            <a:br>
              <a:rPr lang="en-US" altLang="zh-TW" sz="4000" dirty="0">
                <a:ea typeface="華康粗黑體(P)" panose="020B0700000000000000" pitchFamily="34" charset="-120"/>
              </a:rPr>
            </a:br>
            <a:r>
              <a:rPr lang="zh-TW" altLang="en-US" sz="4000" dirty="0">
                <a:ea typeface="華康粗黑體(P)" panose="020B0700000000000000" pitchFamily="34" charset="-120"/>
              </a:rPr>
              <a:t>白白分施和要與人分享的</a:t>
            </a:r>
            <a:r>
              <a:rPr lang="en-US" altLang="zh-TW" sz="4000" dirty="0">
                <a:ea typeface="華康粗黑體(P)" panose="020B0700000000000000" pitchFamily="34" charset="-120"/>
              </a:rPr>
              <a:t>.</a:t>
            </a:r>
            <a:r>
              <a:rPr lang="zh-TW" altLang="en-US" sz="4000" dirty="0">
                <a:ea typeface="華康粗黑體(P)" panose="020B0700000000000000" pitchFamily="34" charset="-120"/>
              </a:rPr>
              <a:t>目的只有一個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solidFill>
                  <a:srgbClr val="0000FF"/>
                </a:solidFill>
                <a:ea typeface="華康粗黑體(P)" panose="020B0700000000000000" pitchFamily="34" charset="-120"/>
              </a:rPr>
              <a:t>天國</a:t>
            </a:r>
            <a:r>
              <a:rPr lang="zh-TW" altLang="en-US" sz="4000" dirty="0">
                <a:ea typeface="華康粗黑體(P)" panose="020B0700000000000000" pitchFamily="34" charset="-120"/>
              </a:rPr>
              <a:t>的臨現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solidFill>
                  <a:srgbClr val="0000FF"/>
                </a:solidFill>
                <a:ea typeface="華康粗黑體(P)" panose="020B0700000000000000" pitchFamily="34" charset="-120"/>
              </a:rPr>
              <a:t>天家</a:t>
            </a:r>
            <a:r>
              <a:rPr lang="zh-TW" altLang="en-US" sz="4000" dirty="0">
                <a:ea typeface="華康粗黑體(P)" panose="020B0700000000000000" pitchFamily="34" charset="-120"/>
              </a:rPr>
              <a:t>的建立</a:t>
            </a:r>
            <a:r>
              <a:rPr lang="en-US" altLang="zh-TW" sz="4000" dirty="0">
                <a:ea typeface="華康粗黑體(P)" panose="020B0700000000000000" pitchFamily="34" charset="-120"/>
              </a:rPr>
              <a:t>;</a:t>
            </a:r>
            <a:r>
              <a:rPr lang="zh-TW" altLang="en-US" sz="4000" dirty="0">
                <a:ea typeface="華康粗黑體(P)" panose="020B0700000000000000" pitchFamily="34" charset="-120"/>
              </a:rPr>
              <a:t>堅決認定</a:t>
            </a:r>
            <a:r>
              <a:rPr lang="en-US" altLang="zh-TW" sz="4000" dirty="0">
                <a:ea typeface="華康粗黑體(P)" panose="020B0700000000000000" pitchFamily="34" charset="-120"/>
              </a:rPr>
              <a:t>:</a:t>
            </a:r>
            <a:br>
              <a:rPr lang="en-US" altLang="zh-TW" sz="4000" dirty="0">
                <a:ea typeface="華康粗黑體(P)" panose="020B0700000000000000" pitchFamily="34" charset="-120"/>
              </a:rPr>
            </a:b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(P)" panose="020B0700000000000000" pitchFamily="34" charset="-120"/>
              </a:rPr>
              <a:t>地球是我家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我和教會建設她</a:t>
            </a:r>
            <a:r>
              <a:rPr lang="en-US" altLang="zh-TW" sz="4000" dirty="0">
                <a:ea typeface="華康粗黑體(P)" panose="020B0700000000000000" pitchFamily="34" charset="-120"/>
              </a:rPr>
              <a:t>.</a:t>
            </a:r>
            <a:endParaRPr lang="zh-TW" altLang="en-US" sz="4000" dirty="0">
              <a:ea typeface="華康粗黑體(P)" panose="020B0700000000000000" pitchFamily="34" charset="-120"/>
            </a:endParaRP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All of this God gives us freely; and freely we are to give and share it with others. There is only one purpose: the coming of the Kingdom of God, the establishment of our heavenly home. Let us firmly declare: </a:t>
            </a:r>
            <a:r>
              <a:rPr lang="en-US" altLang="zh-TW" sz="40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粗黑體(P)" panose="020B0700000000000000" pitchFamily="34" charset="-120"/>
                <a:cs typeface="新細明體" panose="02020500000000000000" pitchFamily="18" charset="-120"/>
              </a:rPr>
              <a:t>The earth is our home</a:t>
            </a:r>
            <a:r>
              <a:rPr lang="en-US" altLang="zh-TW" sz="4000" b="1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新細明體" panose="02020500000000000000" pitchFamily="18" charset="-120"/>
              </a:rPr>
              <a:t>, and together with the Church, I will build it.</a:t>
            </a:r>
            <a:endParaRPr lang="zh-TW" altLang="zh-TW" sz="4000" dirty="0">
              <a:solidFill>
                <a:srgbClr val="FF0000"/>
              </a:solidFill>
              <a:effectLst/>
              <a:ea typeface="華康粗黑體(P)" panose="020B0700000000000000" pitchFamily="34" charset="-120"/>
              <a:cs typeface="新細明體" panose="02020500000000000000" pitchFamily="18" charset="-120"/>
            </a:endParaRPr>
          </a:p>
          <a:p>
            <a:r>
              <a:rPr lang="en-US" altLang="zh-TW" sz="1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1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altLang="zh-TW" dirty="0">
              <a:ea typeface="華康儷中黑(P)" panose="020B0500000000000000" pitchFamily="34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7C2B956-575A-4BE1-AAEE-5CC7B3971CAA}"/>
              </a:ext>
            </a:extLst>
          </p:cNvPr>
          <p:cNvSpPr txBox="1"/>
          <p:nvPr/>
        </p:nvSpPr>
        <p:spPr>
          <a:xfrm>
            <a:off x="2123728" y="6165304"/>
            <a:ext cx="5544616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rgbClr val="0000FF"/>
                </a:solidFill>
              </a:rPr>
              <a:t>請點讚</a:t>
            </a:r>
            <a:r>
              <a:rPr lang="en-US" altLang="zh-TW" sz="2400" dirty="0">
                <a:solidFill>
                  <a:srgbClr val="FF0000"/>
                </a:solidFill>
              </a:rPr>
              <a:t>like</a:t>
            </a:r>
            <a:r>
              <a:rPr lang="zh-TW" altLang="en-US" sz="2400" dirty="0">
                <a:solidFill>
                  <a:srgbClr val="0000FF"/>
                </a:solidFill>
              </a:rPr>
              <a:t>留言</a:t>
            </a:r>
            <a:r>
              <a:rPr lang="en-US" altLang="zh-TW" sz="2400" dirty="0">
                <a:solidFill>
                  <a:srgbClr val="FF0000"/>
                </a:solidFill>
              </a:rPr>
              <a:t>comment</a:t>
            </a:r>
            <a:r>
              <a:rPr lang="zh-TW" altLang="en-US" sz="2400" dirty="0">
                <a:solidFill>
                  <a:srgbClr val="0000FF"/>
                </a:solidFill>
              </a:rPr>
              <a:t>傳開去</a:t>
            </a:r>
            <a:r>
              <a:rPr lang="en-US" altLang="zh-TW" sz="2400" dirty="0">
                <a:solidFill>
                  <a:srgbClr val="FF0000"/>
                </a:solidFill>
              </a:rPr>
              <a:t>share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6832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上 主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24794" y="216645"/>
            <a:ext cx="9108504" cy="6374655"/>
          </a:xfrm>
        </p:spPr>
        <p:txBody>
          <a:bodyPr>
            <a:noAutofit/>
          </a:bodyPr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「現在，你們如果真的聽從我的話，遵守我的盟約，你們在萬民中，將成為我的特殊產業。的確，普世全屬於我，但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你們為我，應成為司祭的國家，聖潔的國民。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D320D50-B5E9-4FDC-A124-D448B66B95BB}"/>
              </a:ext>
            </a:extLst>
          </p:cNvPr>
          <p:cNvSpPr txBox="1"/>
          <p:nvPr/>
        </p:nvSpPr>
        <p:spPr>
          <a:xfrm>
            <a:off x="2555776" y="4581128"/>
            <a:ext cx="417646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 默想上主的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道</a:t>
            </a:r>
          </a:p>
        </p:txBody>
      </p:sp>
    </p:spTree>
    <p:extLst>
      <p:ext uri="{BB962C8B-B14F-4D97-AF65-F5344CB8AC3E}">
        <p14:creationId xmlns:p14="http://schemas.microsoft.com/office/powerpoint/2010/main" val="16362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597352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恭讀聖保祿宗徒致羅馬人書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5:6-11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當我們還在軟弱的時候，基督就在指定的時期，為不虔敬的人死了。為義人死，是罕有的事；為善人，或許有敢死的；但是，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基督在我們還是罪人的時候，就為我們死了，這證明了天主怎樣愛我們。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3E17E22-F18A-4877-BBE6-8CA33DA4F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24" y="235596"/>
            <a:ext cx="9144000" cy="6624736"/>
          </a:xfrm>
        </p:spPr>
        <p:txBody>
          <a:bodyPr/>
          <a:lstStyle/>
          <a:p>
            <a:pPr algn="just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現在，我們既因他的血，而成義，我們更要藉著他，脫免天主的義怒，因為，如果我們還在為仇敵的時候，因著他聖子的死，得與天主和好了，那麼，在和好之後，我們一定更要因著他的生命，得救了。不但如此，我們現在既藉著我們的主耶穌基督，獲得了和好，也必藉著他，而歡躍於天主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上主的話。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感謝天主！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1695D7A5-540F-4400-81A5-38186C2AE6B1}"/>
              </a:ext>
            </a:extLst>
          </p:cNvPr>
          <p:cNvSpPr txBox="1"/>
          <p:nvPr/>
        </p:nvSpPr>
        <p:spPr>
          <a:xfrm>
            <a:off x="3851920" y="5373216"/>
            <a:ext cx="417646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 默想上主的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道</a:t>
            </a:r>
          </a:p>
        </p:txBody>
      </p:sp>
    </p:spTree>
    <p:extLst>
      <p:ext uri="{BB962C8B-B14F-4D97-AF65-F5344CB8AC3E}">
        <p14:creationId xmlns:p14="http://schemas.microsoft.com/office/powerpoint/2010/main" val="27161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9:36-10:8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那時候，耶穌一見到群眾，就對他們動了慈心，因為他們困苦流離，好像沒有牧人的羊。於是，耶穌對自己的門徒說：「莊稼多，工人少，所以，你們應當求莊稼的主人，派遣工人，來收割他的莊稼。」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耶穌將他的十二門徒叫來，授予他們制伏邪魔的權柄，可以驅逐邪魔，醫治各種病症，各種疾苦。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6C2ACC5-8C39-408A-88AC-FF8223DD8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08712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是十二宗徒的名字：第一個是稱為伯多祿的西滿，和他的兄弟安德肋，載伯德的兒子雅各伯，和他的弟弟若望，斐理伯和巴爾多祿茂，多默和稅吏瑪竇，阿耳斐的兒子雅各伯和達陡，熱誠者西滿，和負賣耶穌的猶達斯依斯加略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耶穌派遣這十二人，囑咐他們說：「外邦人的路，你們不要走；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6783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624736"/>
          </a:xfrm>
        </p:spPr>
        <p:txBody>
          <a:bodyPr/>
          <a:lstStyle/>
          <a:p>
            <a:pPr marL="0" lvl="0" indent="0" algn="just" eaLnBrk="1">
              <a:spcBef>
                <a:spcPct val="0"/>
              </a:spcBef>
              <a:buNone/>
              <a:tabLst>
                <a:tab pos="0" algn="l"/>
              </a:tabLs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撒瑪黎雅人的城，你們不要進；你們寧可往以色列家迷失了的羊那裡去。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你們在路上，應宣講說：天國臨近了。病人，你們要治好；死人，你們要復活；痲瘋病人，你們要潔淨；魔鬼，你們要驅逐；你們白白得來的，也要白白分施。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」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marL="0" lvl="0" indent="0" algn="just" eaLnBrk="1">
              <a:spcBef>
                <a:spcPct val="0"/>
              </a:spcBef>
              <a:buNone/>
              <a:tabLst>
                <a:tab pos="0" algn="l"/>
              </a:tabLst>
            </a:pP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基督的福音。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just" eaLnBrk="1">
              <a:spcBef>
                <a:spcPct val="0"/>
              </a:spcBef>
              <a:buNone/>
            </a:pP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基督，我們讚美你！</a:t>
            </a:r>
            <a:endParaRPr lang="zh-TW" altLang="en-US" sz="3600" dirty="0">
              <a:solidFill>
                <a:srgbClr val="00FF00"/>
              </a:solidFill>
              <a:ea typeface="華康粗黑體" panose="020B0709000000000000" pitchFamily="49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2A89236-5A47-44AE-A7E2-7B91F6E99A7B}"/>
              </a:ext>
            </a:extLst>
          </p:cNvPr>
          <p:cNvSpPr txBox="1"/>
          <p:nvPr/>
        </p:nvSpPr>
        <p:spPr>
          <a:xfrm>
            <a:off x="6012160" y="4728046"/>
            <a:ext cx="2664296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 </a:t>
            </a:r>
            <a:endParaRPr lang="en-US" altLang="zh-TW" sz="28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默想上主的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道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66143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常年期第十一主日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2026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年</a:t>
            </a:r>
            <a:r>
              <a:rPr lang="en-US" altLang="zh-TW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06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月</a:t>
            </a:r>
            <a:r>
              <a:rPr lang="en-US" altLang="zh-TW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14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日</a:t>
            </a:r>
            <a:endParaRPr lang="en-US" altLang="zh-TW" sz="24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6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TW" altLang="en-US" sz="8000" dirty="0">
                <a:solidFill>
                  <a:schemeClr val="bg1"/>
                </a:solidFill>
                <a:ea typeface="華康粗黑體" panose="020B0709000000000000" pitchFamily="49" charset="-120"/>
              </a:rPr>
              <a:t>白白得來</a:t>
            </a:r>
            <a:r>
              <a:rPr lang="zh-TW" altLang="en-US" sz="4400" dirty="0">
                <a:solidFill>
                  <a:schemeClr val="bg1"/>
                </a:solidFill>
                <a:ea typeface="華康粗黑體" panose="020B0709000000000000" pitchFamily="49" charset="-120"/>
              </a:rPr>
              <a:t> </a:t>
            </a:r>
            <a:r>
              <a:rPr lang="zh-TW" altLang="en-US" sz="8000" dirty="0">
                <a:solidFill>
                  <a:schemeClr val="bg1"/>
                </a:solidFill>
                <a:ea typeface="華康粗黑體" panose="020B0709000000000000" pitchFamily="49" charset="-120"/>
              </a:rPr>
              <a:t>白白分施</a:t>
            </a:r>
            <a:endParaRPr lang="en-US" altLang="zh-TW" sz="8000" dirty="0">
              <a:solidFill>
                <a:schemeClr val="bg1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6000" dirty="0">
                <a:solidFill>
                  <a:srgbClr val="00FF00"/>
                </a:solidFill>
                <a:ea typeface="華康粗黑體" panose="020B0709000000000000" pitchFamily="49" charset="-120"/>
              </a:rPr>
              <a:t>——</a:t>
            </a:r>
            <a:r>
              <a:rPr lang="en-US" altLang="zh-TW" sz="3600" dirty="0">
                <a:solidFill>
                  <a:srgbClr val="00FF00"/>
                </a:solidFill>
                <a:ea typeface="華康粗黑體" panose="020B0709000000000000" pitchFamily="49" charset="-120"/>
              </a:rPr>
              <a:t> </a:t>
            </a:r>
            <a:r>
              <a:rPr lang="zh-TW" altLang="en-US" sz="6600" dirty="0">
                <a:solidFill>
                  <a:srgbClr val="00FF00"/>
                </a:solidFill>
                <a:ea typeface="華康粗黑體" panose="020B0709000000000000" pitchFamily="49" charset="-120"/>
              </a:rPr>
              <a:t>誰說</a:t>
            </a:r>
            <a:r>
              <a:rPr lang="zh-TW" altLang="en-US" sz="7200" dirty="0">
                <a:solidFill>
                  <a:srgbClr val="00FF00"/>
                </a:solidFill>
                <a:ea typeface="華康粗黑體" panose="020B0709000000000000" pitchFamily="49" charset="-120"/>
              </a:rPr>
              <a:t>白白</a:t>
            </a:r>
            <a:r>
              <a:rPr lang="en-US" altLang="zh-TW" sz="72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en-US" altLang="zh-TW" sz="44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6000" dirty="0">
                <a:solidFill>
                  <a:srgbClr val="00FF00"/>
                </a:solidFill>
                <a:ea typeface="華康粗黑體" panose="020B07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717675669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32371</TotalTime>
  <Words>1940</Words>
  <Application>Microsoft Office PowerPoint</Application>
  <PresentationFormat>如螢幕大小 (4:3)</PresentationFormat>
  <Paragraphs>88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14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23</vt:i4>
      </vt:variant>
    </vt:vector>
  </HeadingPairs>
  <TitlesOfParts>
    <vt:vector size="40" baseType="lpstr">
      <vt:lpstr>華康中黑體</vt:lpstr>
      <vt:lpstr>華康中黑體(P)</vt:lpstr>
      <vt:lpstr>華康正顏楷體W7</vt:lpstr>
      <vt:lpstr>華康正顏楷體W7(P)</vt:lpstr>
      <vt:lpstr>華康粗黑體</vt:lpstr>
      <vt:lpstr>華康粗黑體(P)</vt:lpstr>
      <vt:lpstr>華康儷中黑</vt:lpstr>
      <vt:lpstr>華康儷中黑(P)</vt:lpstr>
      <vt:lpstr>新細明體</vt:lpstr>
      <vt:lpstr>Arial</vt:lpstr>
      <vt:lpstr>Calibri</vt:lpstr>
      <vt:lpstr>Calibri Light</vt:lpstr>
      <vt:lpstr>Times New Roman</vt:lpstr>
      <vt:lpstr>Wingdings</vt:lpstr>
      <vt:lpstr>預設簡報設計</vt:lpstr>
      <vt:lpstr>3_預設簡報設計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1727</cp:revision>
  <dcterms:created xsi:type="dcterms:W3CDTF">2006-09-26T01:05:23Z</dcterms:created>
  <dcterms:modified xsi:type="dcterms:W3CDTF">2026-06-01T05:23:42Z</dcterms:modified>
</cp:coreProperties>
</file>