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9719" r:id="rId2"/>
    <p:sldMasterId id="2147489960" r:id="rId3"/>
  </p:sldMasterIdLst>
  <p:notesMasterIdLst>
    <p:notesMasterId r:id="rId27"/>
  </p:notesMasterIdLst>
  <p:handoutMasterIdLst>
    <p:handoutMasterId r:id="rId28"/>
  </p:handoutMasterIdLst>
  <p:sldIdLst>
    <p:sldId id="1974" r:id="rId4"/>
    <p:sldId id="1610" r:id="rId5"/>
    <p:sldId id="2106" r:id="rId6"/>
    <p:sldId id="1370" r:id="rId7"/>
    <p:sldId id="2107" r:id="rId8"/>
    <p:sldId id="1612" r:id="rId9"/>
    <p:sldId id="2114" r:id="rId10"/>
    <p:sldId id="2045" r:id="rId11"/>
    <p:sldId id="2131" r:id="rId12"/>
    <p:sldId id="2117" r:id="rId13"/>
    <p:sldId id="2096" r:id="rId14"/>
    <p:sldId id="2115" r:id="rId15"/>
    <p:sldId id="2116" r:id="rId16"/>
    <p:sldId id="2118" r:id="rId17"/>
    <p:sldId id="2119" r:id="rId18"/>
    <p:sldId id="2120" r:id="rId19"/>
    <p:sldId id="2121" r:id="rId20"/>
    <p:sldId id="2122" r:id="rId21"/>
    <p:sldId id="2123" r:id="rId22"/>
    <p:sldId id="2124" r:id="rId23"/>
    <p:sldId id="2125" r:id="rId24"/>
    <p:sldId id="2126" r:id="rId25"/>
    <p:sldId id="1892" r:id="rId26"/>
  </p:sldIdLst>
  <p:sldSz cx="9144000" cy="6858000" type="screen4x3"/>
  <p:notesSz cx="9926638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xujy2@gmail.com" initials="f" lastIdx="2" clrIdx="0">
    <p:extLst>
      <p:ext uri="{19B8F6BF-5375-455C-9EA6-DF929625EA0E}">
        <p15:presenceInfo xmlns:p15="http://schemas.microsoft.com/office/powerpoint/2012/main" userId="6e7ea2678dc1467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00FF"/>
    <a:srgbClr val="FF99FF"/>
    <a:srgbClr val="0000FF"/>
    <a:srgbClr val="660066"/>
    <a:srgbClr val="9900CC"/>
    <a:srgbClr val="00CC00"/>
    <a:srgbClr val="FFFFFF"/>
    <a:srgbClr val="99FF99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9964" autoAdjust="0"/>
    <p:restoredTop sz="93315" autoAdjust="0"/>
  </p:normalViewPr>
  <p:slideViewPr>
    <p:cSldViewPr>
      <p:cViewPr varScale="1">
        <p:scale>
          <a:sx n="63" d="100"/>
          <a:sy n="63" d="100"/>
        </p:scale>
        <p:origin x="114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>
            <a:extLst>
              <a:ext uri="{FF2B5EF4-FFF2-40B4-BE49-F238E27FC236}">
                <a16:creationId xmlns:a16="http://schemas.microsoft.com/office/drawing/2014/main" id="{3FFC0476-8166-439A-8EF9-D64A12A374B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5" name="Rectangle 3">
            <a:extLst>
              <a:ext uri="{FF2B5EF4-FFF2-40B4-BE49-F238E27FC236}">
                <a16:creationId xmlns:a16="http://schemas.microsoft.com/office/drawing/2014/main" id="{76F4FBBB-5A4B-48FE-A3BB-ADDECD35A27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6" name="Rectangle 4">
            <a:extLst>
              <a:ext uri="{FF2B5EF4-FFF2-40B4-BE49-F238E27FC236}">
                <a16:creationId xmlns:a16="http://schemas.microsoft.com/office/drawing/2014/main" id="{207F6BB9-765B-49E5-9CC8-53ADF49392A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7" name="Rectangle 5">
            <a:extLst>
              <a:ext uri="{FF2B5EF4-FFF2-40B4-BE49-F238E27FC236}">
                <a16:creationId xmlns:a16="http://schemas.microsoft.com/office/drawing/2014/main" id="{F0E672FE-A1AF-4D9F-BB46-E1FC2414C8E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085D1A6-9C3F-452C-9D0F-C9E74897528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>
            <a:extLst>
              <a:ext uri="{FF2B5EF4-FFF2-40B4-BE49-F238E27FC236}">
                <a16:creationId xmlns:a16="http://schemas.microsoft.com/office/drawing/2014/main" id="{C5918788-DB56-4D35-9655-2F39F2A5CEF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1" name="Rectangle 3">
            <a:extLst>
              <a:ext uri="{FF2B5EF4-FFF2-40B4-BE49-F238E27FC236}">
                <a16:creationId xmlns:a16="http://schemas.microsoft.com/office/drawing/2014/main" id="{B66602A1-486D-466C-9B6C-6B32F2BCAB6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7524" name="Rectangle 4">
            <a:extLst>
              <a:ext uri="{FF2B5EF4-FFF2-40B4-BE49-F238E27FC236}">
                <a16:creationId xmlns:a16="http://schemas.microsoft.com/office/drawing/2014/main" id="{390F7CF1-E4D4-49ED-8108-AC876600419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4053" name="Rectangle 5">
            <a:extLst>
              <a:ext uri="{FF2B5EF4-FFF2-40B4-BE49-F238E27FC236}">
                <a16:creationId xmlns:a16="http://schemas.microsoft.com/office/drawing/2014/main" id="{2A0DFE17-75EB-4C1C-874D-97744AE3FFE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4054" name="Rectangle 6">
            <a:extLst>
              <a:ext uri="{FF2B5EF4-FFF2-40B4-BE49-F238E27FC236}">
                <a16:creationId xmlns:a16="http://schemas.microsoft.com/office/drawing/2014/main" id="{579692E3-514D-41AD-9EA6-A1FBBF73CFF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5" name="Rectangle 7">
            <a:extLst>
              <a:ext uri="{FF2B5EF4-FFF2-40B4-BE49-F238E27FC236}">
                <a16:creationId xmlns:a16="http://schemas.microsoft.com/office/drawing/2014/main" id="{9156C933-88AA-4872-BB0F-1730B21C9F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FBD419D-64CE-4550-BAA2-0242050FC71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833881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CB4F53-88CB-4C33-AB79-DD0F3B09A9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448C0C-11EC-4F14-87EE-6E1BFC0905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85212E5-D105-40CA-98B0-0FE6ED1254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AB1DE2-F14C-4215-862D-7892FFAF1AA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01272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940FA1-01BC-48A7-B4B5-CB6D00B8F9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C251F2-60E3-4296-BFCE-EB8C0E3FF1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BFBC5B-5423-4FD1-BCE6-8FC7BF67AE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14375D-8CD9-46AF-8C41-09E335183E6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61064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662272B-A9A6-478C-B476-EF425841A8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55A9ED6-29CA-4D33-9F13-90A2E5A123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AAE814-BD3E-41DF-B881-23B6928BED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957E7-43B0-4056-AFF1-BC1FCBEFCE1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5269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BD0CB7-2083-43C6-A1FE-F6AFE1FBBA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21FA05-F693-4AEA-99C4-CB234BDDE5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90880E-4D09-411D-A86E-FF877E9723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3EAD3B-D202-412A-96D1-6259709983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95839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B1BA1B9-80A5-47BB-AE94-5886B4D1DD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DDDF2D-A4D0-4E59-A260-C7CC2C4F63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C56D1E-4A62-4589-AE93-3790E80644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7E1B0-9EC0-4677-833D-06C393E8CBD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43137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29D06C7-3459-43EE-BDBF-4A89924E2D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6BF6B9E-0B4B-45FB-A864-4197464B7F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E811F5-4019-4B4D-B706-8E4410C0B1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B0E81-DFB2-4306-AE9C-4AA3B3243F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733904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9177A2-C34A-44E1-8648-881D74EB1A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DFB4D50-31FE-48AC-B9FD-C991E35CF8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66A76EF-E0B2-452E-8251-600643A077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1D597-6984-4660-AF26-EA33E11F223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170458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E49B45A-79A7-423D-BABD-E54649D3D9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2119C8-36DF-42FA-B727-5DF24DC698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0C2522-B0B4-4E4B-B3AF-A0D1C692CE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A1AEA-4D6F-4016-9F83-E47284FC26B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978523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B6C2190-B7D8-47A4-AA3C-03D15275F7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8175838-B24A-4816-A95E-A1DF8C40B7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5F39CCB-44A5-42AA-8734-702871C4AC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9834D-F101-4939-A509-4E033B6A97B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945185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E97AAC2-84E6-484B-BBC1-87E1162493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23DA3B7-334A-4D43-9C72-595E810187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0D54346-06DF-423C-ADAA-2612E32C8B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1CC6C-A0CA-4027-990A-46672CBEF58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456308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8C324BE-76BA-486B-980E-81AB4E36E4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89123F3-9D6B-4447-9C28-A0AAE956E2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ACFF776-9683-47EB-966F-B3733C8681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59C79-ACD3-4E88-9933-C98A0DFFF5F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1188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E7A2BA-EB09-413F-8D13-A2CABB0848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1E3401-E0DA-4C7C-A41A-CEAB4B05DC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8BF680-25AB-43B7-A87A-AAF2426CEA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909520-5D08-4EEA-B917-6A59948C37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194697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0E53CD-C280-4967-84A6-B110BEE9EC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4CDF21-E72A-45C2-A164-7EAFCF8513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316F7A-3189-4CE2-8E7B-C35F4AA91C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D4B45-79D1-4A7D-BDB6-BF1062B4DA3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553460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3388CA-0573-45D1-A517-B20DFCB2B7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69F143-C875-4288-988B-542E284531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C82513-1482-442C-BBD3-5B0B7D8176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947DF-BC88-40C0-9353-24BDAEA45D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7045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DD8ACC6-807A-49E8-9ECF-13CBA1ACB6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1BBF968-5610-4FA2-B40B-EB7AB4ECFC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47973E8-C92D-48E3-821D-4C92728F0D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875DF-0258-4B1E-AE58-D16AB59FAA1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802469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1B7CE2C-C4D3-4296-86BD-3CEC538103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92A1A18-24EE-4687-84FE-BE52AC3A4A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1EB7C7-8865-4B33-B590-1AD14BA0FD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70BC3-87AB-427B-8EB5-B328C341088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57241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C21496E-CFB8-41B2-99FF-209219A0CF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AF5126-36A8-4015-8F44-4312344D54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636E4B-755D-4F63-AACA-D6D303B1EF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76579-D0D8-41F4-9A27-2FEDCB48679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496637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2023/6/12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459244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2023/6/12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5674177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2023/6/12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152059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2023/6/12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5622189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2023/6/12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0805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409627-6BD5-4314-9E1E-D18584C2BA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BD1EF38-E3B7-46A4-B80C-2F1222D14F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9F67AB-5564-442C-A050-1915E1C721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73C09F-C630-4253-95B7-64CE41D1C28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572844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2023/6/12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445048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2023/6/12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180547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2023/6/12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104121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2023/6/12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747379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2023/6/12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456524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5043-2EFE-4BA8-9E3D-276CC0900B49}" type="datetimeFigureOut">
              <a:rPr lang="zh-TW" altLang="en-US" smtClean="0"/>
              <a:t>2023/6/12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4515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543C6E-646C-4A56-A568-DCEF1898FF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097579-A445-404A-9C2E-D3F5667ADF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7836CB-2679-4F3B-A10E-B0A7D34EE6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0D97C0-9900-4766-844D-99AF0F7A598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1289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3DEFBF4-078F-4966-BE1D-265E1F15DB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014BE9B-110F-4633-935E-56B8EC345B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8020874-BFA7-4F79-9EEA-71D17C1427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DF69A0-4600-4BEB-83B2-301BEF62461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01077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D9B7BFF-007E-484A-BBCA-CF9102304E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CF2C31F-F6D7-452E-AF76-6441258C45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A9315B6-8018-4AC2-9084-FEAB60990D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260FEF-D8F4-425E-809D-72E9AD6BBDF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982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D4EAB4A-C4DB-45B9-A12C-4E783868C6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17D0FD3-4A4E-40DE-BADF-521FE3767B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2C76135-7344-43D1-A5F5-349344A703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D1E05D-CA04-496B-A340-054554C63C5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13688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1EDF9E-D669-4425-ADD5-6E3BD3A638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6950CD-26F8-41D5-A899-E222F7A6EA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77EA79-5160-426B-8863-A1B97CF632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E31DD-301C-4C39-B2D6-AF24263E474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60182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1485E0-93B6-49F3-A808-098C7D4D57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A962A8-7460-4961-8096-D5E371A7F6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9021C9-4693-4AE8-8C57-CDC7040405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0BA19C-AFAE-4D59-8A63-A0B75D14633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8126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937D063-4201-4DDD-8C98-721122B13A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BAA56B9-EA47-4D66-A68C-8FD5ED558B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FCB0533-E29F-4BFF-B4A9-638CB21BEBF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4BBB641-C9C2-44E6-943C-13EBBEF637E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74B1C0B-7A95-411D-B128-E9F2DC7CC51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10F248A-87A1-427F-B78A-0DC1C167CFC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610" r:id="rId1"/>
    <p:sldLayoutId id="2147489611" r:id="rId2"/>
    <p:sldLayoutId id="2147489612" r:id="rId3"/>
    <p:sldLayoutId id="2147489613" r:id="rId4"/>
    <p:sldLayoutId id="2147489614" r:id="rId5"/>
    <p:sldLayoutId id="2147489615" r:id="rId6"/>
    <p:sldLayoutId id="2147489616" r:id="rId7"/>
    <p:sldLayoutId id="2147489617" r:id="rId8"/>
    <p:sldLayoutId id="2147489618" r:id="rId9"/>
    <p:sldLayoutId id="2147489619" r:id="rId10"/>
    <p:sldLayoutId id="2147489620" r:id="rId11"/>
    <p:sldLayoutId id="21474896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0BB812B-2E24-41A0-9A27-78890B390E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9C79FC5-EE04-4592-BB61-B22F27696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07F321D-9606-4D70-9405-0033F23F511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46A29E0-4F27-4F67-9CB5-8C3ED457E03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548FAB4-BBDB-45FC-B3DF-03850022C3F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FF2185A-AFE7-44E6-A3AC-0E118F024AF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68286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720" r:id="rId1"/>
    <p:sldLayoutId id="2147489721" r:id="rId2"/>
    <p:sldLayoutId id="2147489722" r:id="rId3"/>
    <p:sldLayoutId id="2147489723" r:id="rId4"/>
    <p:sldLayoutId id="2147489724" r:id="rId5"/>
    <p:sldLayoutId id="2147489725" r:id="rId6"/>
    <p:sldLayoutId id="2147489726" r:id="rId7"/>
    <p:sldLayoutId id="2147489727" r:id="rId8"/>
    <p:sldLayoutId id="2147489728" r:id="rId9"/>
    <p:sldLayoutId id="2147489729" r:id="rId10"/>
    <p:sldLayoutId id="2147489730" r:id="rId11"/>
    <p:sldLayoutId id="214748973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15043-2EFE-4BA8-9E3D-276CC0900B49}" type="datetimeFigureOut">
              <a:rPr lang="zh-TW" altLang="en-US" smtClean="0"/>
              <a:t>2023/6/12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F39257-8DDD-46B4-9B53-01859B7F13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598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961" r:id="rId1"/>
    <p:sldLayoutId id="2147489962" r:id="rId2"/>
    <p:sldLayoutId id="2147489963" r:id="rId3"/>
    <p:sldLayoutId id="2147489964" r:id="rId4"/>
    <p:sldLayoutId id="2147489965" r:id="rId5"/>
    <p:sldLayoutId id="2147489966" r:id="rId6"/>
    <p:sldLayoutId id="2147489967" r:id="rId7"/>
    <p:sldLayoutId id="2147489968" r:id="rId8"/>
    <p:sldLayoutId id="2147489969" r:id="rId9"/>
    <p:sldLayoutId id="2147489970" r:id="rId10"/>
    <p:sldLayoutId id="21474899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096" y="166687"/>
            <a:ext cx="9107488" cy="6691313"/>
          </a:xfrm>
        </p:spPr>
        <p:txBody>
          <a:bodyPr/>
          <a:lstStyle/>
          <a:p>
            <a:pPr lvl="0" algn="ctr" eaLnBrk="1" hangingPunct="1">
              <a:spcBef>
                <a:spcPct val="0"/>
              </a:spcBef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常年期第十一主日</a:t>
            </a: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en-US" altLang="zh-TW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2023</a:t>
            </a: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年</a:t>
            </a:r>
            <a:r>
              <a:rPr lang="en-US" altLang="zh-TW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06</a:t>
            </a: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月</a:t>
            </a:r>
            <a:r>
              <a:rPr lang="en-US" altLang="zh-TW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18</a:t>
            </a: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日</a:t>
            </a:r>
            <a:r>
              <a:rPr lang="en-US" altLang="zh-TW" sz="2400" dirty="0">
                <a:solidFill>
                  <a:schemeClr val="bg1"/>
                </a:solidFill>
                <a:ea typeface="華康儷中黑" panose="020B0509000000000000" pitchFamily="49" charset="-120"/>
              </a:rPr>
              <a:t>(</a:t>
            </a:r>
            <a:r>
              <a:rPr lang="zh-TW" altLang="en-US" sz="2400" dirty="0">
                <a:solidFill>
                  <a:schemeClr val="bg1"/>
                </a:solidFill>
                <a:ea typeface="華康儷中黑" panose="020B0509000000000000" pitchFamily="49" charset="-120"/>
              </a:rPr>
              <a:t>父親節</a:t>
            </a:r>
            <a:r>
              <a:rPr lang="en-US" altLang="zh-TW" sz="2400" dirty="0">
                <a:solidFill>
                  <a:schemeClr val="bg1"/>
                </a:solidFill>
                <a:ea typeface="華康儷中黑" panose="020B0509000000000000" pitchFamily="49" charset="-120"/>
              </a:rPr>
              <a:t>)</a:t>
            </a:r>
          </a:p>
          <a:p>
            <a:pPr algn="ctr" eaLnBrk="1" hangingPunct="1">
              <a:spcBef>
                <a:spcPts val="1200"/>
              </a:spcBef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7200" dirty="0">
                <a:solidFill>
                  <a:schemeClr val="bg1"/>
                </a:solidFill>
                <a:ea typeface="華康粗黑體" panose="020B0709000000000000" pitchFamily="49" charset="-120"/>
              </a:rPr>
              <a:t>白白得來 白白分施</a:t>
            </a:r>
            <a:endParaRPr lang="en-US" altLang="zh-TW" sz="7200" dirty="0">
              <a:solidFill>
                <a:schemeClr val="bg1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4000" dirty="0">
                <a:solidFill>
                  <a:srgbClr val="00FF00"/>
                </a:solidFill>
                <a:ea typeface="華康粗黑體" panose="020B0709000000000000" pitchFamily="49" charset="-120"/>
              </a:rPr>
              <a:t>感恩</a:t>
            </a:r>
            <a:r>
              <a:rPr lang="en-US" altLang="zh-TW" dirty="0">
                <a:solidFill>
                  <a:srgbClr val="00FF00"/>
                </a:solidFill>
                <a:ea typeface="華康粗黑體" panose="020B0709000000000000" pitchFamily="49" charset="-120"/>
              </a:rPr>
              <a:t>=</a:t>
            </a:r>
            <a:r>
              <a:rPr lang="zh-TW" altLang="en-US" sz="2000" dirty="0">
                <a:solidFill>
                  <a:srgbClr val="00FF00"/>
                </a:solidFill>
                <a:ea typeface="華康粗黑體" panose="020B0709000000000000" pitchFamily="49" charset="-120"/>
              </a:rPr>
              <a:t>基督徒</a:t>
            </a:r>
            <a:r>
              <a:rPr lang="zh-TW" altLang="en-US" sz="3600" dirty="0">
                <a:solidFill>
                  <a:srgbClr val="00FF00"/>
                </a:solidFill>
                <a:ea typeface="華康粗黑體" panose="020B0709000000000000" pitchFamily="49" charset="-120"/>
              </a:rPr>
              <a:t>基本心態</a:t>
            </a:r>
            <a:r>
              <a:rPr lang="en-US" altLang="zh-TW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; </a:t>
            </a:r>
            <a:r>
              <a:rPr lang="zh-TW" altLang="en-US" sz="3600" dirty="0">
                <a:solidFill>
                  <a:schemeClr val="bg1">
                    <a:lumMod val="95000"/>
                  </a:schemeClr>
                </a:solidFill>
                <a:ea typeface="華康粗黑體" panose="020B0709000000000000" pitchFamily="49" charset="-120"/>
              </a:rPr>
              <a:t>祭</a:t>
            </a:r>
            <a:r>
              <a:rPr lang="en-US" altLang="zh-TW" sz="3600" dirty="0">
                <a:solidFill>
                  <a:schemeClr val="bg1">
                    <a:lumMod val="95000"/>
                  </a:schemeClr>
                </a:solidFill>
                <a:ea typeface="華康粗黑體" panose="020B0709000000000000" pitchFamily="49" charset="-120"/>
              </a:rPr>
              <a:t>=</a:t>
            </a:r>
            <a:r>
              <a:rPr lang="zh-TW" altLang="en-US" sz="3600" dirty="0">
                <a:solidFill>
                  <a:schemeClr val="bg1">
                    <a:lumMod val="95000"/>
                  </a:schemeClr>
                </a:solidFill>
                <a:ea typeface="華康粗黑體" panose="020B0709000000000000" pitchFamily="49" charset="-120"/>
              </a:rPr>
              <a:t>崇拜</a:t>
            </a:r>
            <a:r>
              <a:rPr lang="en-US" altLang="zh-TW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; </a:t>
            </a:r>
            <a:r>
              <a:rPr lang="zh-TW" altLang="en-US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宴</a:t>
            </a:r>
            <a:r>
              <a:rPr lang="en-US" altLang="zh-TW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=</a:t>
            </a:r>
            <a:r>
              <a:rPr lang="zh-TW" altLang="en-US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共融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92F63ADE-56DC-46B9-A5A4-627CE75AEE69}"/>
              </a:ext>
            </a:extLst>
          </p:cNvPr>
          <p:cNvSpPr txBox="1"/>
          <p:nvPr/>
        </p:nvSpPr>
        <p:spPr>
          <a:xfrm>
            <a:off x="275104" y="6096405"/>
            <a:ext cx="37370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請</a:t>
            </a:r>
            <a:r>
              <a:rPr kumimoji="1" lang="zh-TW" altLang="en-US" sz="24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華康儷中黑(P)" panose="020B0500000000000000" pitchFamily="34" charset="-120"/>
                <a:ea typeface="華康儷中黑(P)" panose="020B0500000000000000" pitchFamily="34" charset="-120"/>
              </a:rPr>
              <a:t>關</a:t>
            </a: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機</a:t>
            </a:r>
            <a:r>
              <a:rPr kumimoji="1" lang="en-US" altLang="zh-TW" sz="2400" b="0" i="0" u="none" strike="noStrike" kern="1200" cap="none" spc="-300" normalizeH="0" baseline="0" noProof="0" dirty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(</a:t>
            </a:r>
            <a:r>
              <a:rPr kumimoji="1" lang="zh-TW" altLang="en-US" sz="2400" b="0" i="0" u="none" strike="noStrike" kern="1200" cap="none" spc="-30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一小時內 放下一切</a:t>
            </a:r>
            <a:r>
              <a:rPr kumimoji="1" lang="en-US" altLang="zh-TW" sz="2400" b="0" i="0" u="none" strike="noStrike" kern="1200" cap="none" spc="-300" normalizeH="0" baseline="0" noProof="0" dirty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)</a:t>
            </a:r>
            <a:endParaRPr kumimoji="1" lang="zh-HK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95000"/>
                </a:srgbClr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60500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2063"/>
            <a:ext cx="9144000" cy="6691313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18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又怎樣好似老鷹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將你們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背在翅膀上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將你們帶出來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歸屬我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你們為我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應成為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司祭的國家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聖潔的國民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eaLnBrk="1" hangingPunct="1">
              <a:spcBef>
                <a:spcPct val="0"/>
              </a:spcBef>
              <a:spcAft>
                <a:spcPts val="18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基督在我們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還是罪人的時候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就為我們死了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這證明了天主怎樣愛我們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eaLnBrk="1" hangingPunct="1">
              <a:spcBef>
                <a:spcPct val="0"/>
              </a:spcBef>
              <a:spcAft>
                <a:spcPts val="18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你們在路上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應宣講說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: 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天國臨近了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.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</a:rPr>
              <a:t>病人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你們要治好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;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</a:rPr>
              <a:t>死人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你們要復活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;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</a:rPr>
              <a:t>痲瘋病人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你們要潔淨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;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</a:rPr>
              <a:t>魔鬼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你們要驅逐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;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</a:rPr>
              <a:t>你們白白得來的</a:t>
            </a:r>
            <a:r>
              <a:rPr lang="en-US" altLang="zh-TW" sz="4000" dirty="0">
                <a:solidFill>
                  <a:srgbClr val="FFFF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</a:rPr>
              <a:t>也要白白分施</a:t>
            </a:r>
            <a:r>
              <a:rPr lang="en-US" altLang="zh-TW" sz="4000" dirty="0">
                <a:solidFill>
                  <a:srgbClr val="FFFF00"/>
                </a:solidFill>
                <a:ea typeface="華康儷中黑" panose="020B0509000000000000" pitchFamily="49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303807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2063"/>
            <a:ext cx="9144000" cy="6691313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18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又怎樣好似老鷹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將你們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背在翅膀上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將你們帶出來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歸屬我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你們為我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應成為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司祭的國家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聖潔的國民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eaLnBrk="1" hangingPunct="1">
              <a:spcBef>
                <a:spcPct val="0"/>
              </a:spcBef>
              <a:spcAft>
                <a:spcPts val="18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天主好似老鷹把我們背在翅膀上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射雕英雄傳的聖經版</a:t>
            </a:r>
            <a:endParaRPr lang="en-US" altLang="zh-TW" sz="4000" dirty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eaLnBrk="1" hangingPunct="1">
              <a:spcBef>
                <a:spcPct val="0"/>
              </a:spcBef>
              <a:spcAft>
                <a:spcPts val="18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我們屬於天主：司祭的國家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直接和天主交往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不必假手他人</a:t>
            </a:r>
            <a:endParaRPr lang="en-US" altLang="zh-TW" sz="4000" dirty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eaLnBrk="1" hangingPunct="1">
              <a:spcBef>
                <a:spcPct val="0"/>
              </a:spcBef>
              <a:spcAft>
                <a:spcPts val="18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我們是聖潔的國民：不能玷污自己</a:t>
            </a:r>
            <a:endParaRPr lang="en-US" altLang="zh-TW" sz="4000" dirty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eaLnBrk="1" hangingPunct="1">
              <a:spcBef>
                <a:spcPct val="0"/>
              </a:spcBef>
              <a:spcAft>
                <a:spcPts val="1800"/>
              </a:spcAft>
              <a:buNone/>
            </a:pP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paradigm shift 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範式轉移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做神父真好</a:t>
            </a:r>
            <a:endParaRPr lang="en-US" altLang="zh-TW" sz="4000" dirty="0">
              <a:solidFill>
                <a:srgbClr val="FF0000"/>
              </a:solidFill>
              <a:highlight>
                <a:srgbClr val="FFFF00"/>
              </a:highlight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96287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2063"/>
            <a:ext cx="9144000" cy="6691313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18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基督在我們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還是罪人的時候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就為我們死了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這證明了天主怎樣愛我們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eaLnBrk="1" hangingPunct="1">
              <a:spcBef>
                <a:spcPct val="0"/>
              </a:spcBef>
              <a:spcAft>
                <a:spcPts val="18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佛洛姆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《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愛的藝術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》: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有些愛只是吸引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eaLnBrk="1" hangingPunct="1">
              <a:spcBef>
                <a:spcPct val="0"/>
              </a:spcBef>
              <a:spcAft>
                <a:spcPts val="18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真的愛像交流電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能量滿滿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不擇電器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eaLnBrk="1" hangingPunct="1">
              <a:spcBef>
                <a:spcPct val="0"/>
              </a:spcBef>
              <a:spcAft>
                <a:spcPts val="18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還愛天主</a:t>
            </a:r>
            <a:r>
              <a:rPr lang="en-US" altLang="zh-TW" sz="4400" spc="-7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==</a:t>
            </a:r>
            <a:r>
              <a:rPr lang="en-US" altLang="zh-TW" sz="2800" spc="-7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由</a:t>
            </a:r>
            <a:r>
              <a:rPr lang="zh-TW" altLang="en-US" sz="4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寄生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到</a:t>
            </a:r>
            <a:r>
              <a:rPr lang="zh-TW" altLang="en-US" sz="4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共生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到</a:t>
            </a:r>
            <a:r>
              <a:rPr lang="zh-TW" altLang="en-US" sz="4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共融</a:t>
            </a:r>
            <a:endParaRPr lang="en-US" altLang="zh-TW" sz="4800" dirty="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70391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2063"/>
            <a:ext cx="9144000" cy="6691313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18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你們在路上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應宣講說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: 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天國臨近了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.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</a:rPr>
              <a:t>病人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你們要治好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;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</a:rPr>
              <a:t>死人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你們要復活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;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</a:rPr>
              <a:t>痲瘋病人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你們要潔淨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;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</a:rPr>
              <a:t>魔鬼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你們要驅逐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;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</a:rPr>
              <a:t>你們白白得來的</a:t>
            </a:r>
            <a:r>
              <a:rPr lang="en-US" altLang="zh-TW" sz="4000" dirty="0">
                <a:solidFill>
                  <a:srgbClr val="FFFF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</a:rPr>
              <a:t>也要白白分施</a:t>
            </a:r>
            <a:r>
              <a:rPr lang="en-US" altLang="zh-TW" sz="4000" dirty="0">
                <a:solidFill>
                  <a:srgbClr val="FFFF00"/>
                </a:solidFill>
                <a:ea typeface="華康儷中黑" panose="020B0509000000000000" pitchFamily="49" charset="-120"/>
              </a:rPr>
              <a:t>.</a:t>
            </a:r>
          </a:p>
          <a:p>
            <a:pPr eaLnBrk="1" hangingPunct="1">
              <a:spcBef>
                <a:spcPct val="0"/>
              </a:spcBef>
              <a:spcAft>
                <a:spcPts val="18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白白：守孝一年 與 守孝三年</a:t>
            </a:r>
            <a:endParaRPr lang="en-US" altLang="zh-TW" sz="4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eaLnBrk="1" hangingPunct="1">
              <a:spcBef>
                <a:spcPct val="0"/>
              </a:spcBef>
              <a:spcAft>
                <a:spcPts val="18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孔子與宰我：不仁？不孝？子生三年然後免於父母之懷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三年之喪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天下之通喪也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.</a:t>
            </a: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</a:rPr>
              <a:t>(</a:t>
            </a:r>
            <a:r>
              <a:rPr lang="zh-TW" altLang="en-US" dirty="0">
                <a:solidFill>
                  <a:schemeClr val="bg1"/>
                </a:solidFill>
                <a:ea typeface="華康儷中黑" panose="020B0509000000000000" pitchFamily="49" charset="-120"/>
              </a:rPr>
              <a:t>夫君子之居喪，食旨不甘，聞樂不樂，居處不安</a:t>
            </a: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14835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F46838EA-3EB0-4C37-A8C0-9F37CFFA70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55272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zh-TW" altLang="en-US" sz="3800" dirty="0">
                <a:ea typeface="華康儷中黑(P)" panose="020B0500000000000000" pitchFamily="34" charset="-120"/>
              </a:rPr>
              <a:t>天主教的本質是</a:t>
            </a:r>
            <a:r>
              <a:rPr lang="en-US" altLang="zh-TW" sz="3800" dirty="0">
                <a:ea typeface="華康儷中黑(P)" panose="020B0500000000000000" pitchFamily="34" charset="-120"/>
              </a:rPr>
              <a:t>:</a:t>
            </a:r>
            <a:r>
              <a:rPr lang="zh-TW" altLang="en-US" sz="3800" dirty="0">
                <a:ea typeface="華康儷中黑(P)" panose="020B0500000000000000" pitchFamily="34" charset="-120"/>
              </a:rPr>
              <a:t>「在</a:t>
            </a:r>
            <a:r>
              <a:rPr lang="zh-TW" altLang="en-US" sz="3800" dirty="0">
                <a:solidFill>
                  <a:srgbClr val="FF0000"/>
                </a:solidFill>
                <a:ea typeface="華康儷中黑(P)" panose="020B0500000000000000" pitchFamily="34" charset="-120"/>
              </a:rPr>
              <a:t>人神的良好關係</a:t>
            </a:r>
            <a:r>
              <a:rPr lang="zh-TW" altLang="en-US" sz="3800" dirty="0">
                <a:ea typeface="華康儷中黑(P)" panose="020B0500000000000000" pitchFamily="34" charset="-120"/>
              </a:rPr>
              <a:t>基礎上</a:t>
            </a:r>
            <a:r>
              <a:rPr lang="en-US" altLang="zh-TW" sz="3800" dirty="0">
                <a:ea typeface="華康儷中黑(P)" panose="020B0500000000000000" pitchFamily="34" charset="-120"/>
              </a:rPr>
              <a:t>,</a:t>
            </a:r>
            <a:r>
              <a:rPr lang="zh-TW" altLang="en-US" sz="3800" dirty="0">
                <a:highlight>
                  <a:srgbClr val="FFFF00"/>
                </a:highlight>
                <a:ea typeface="華康儷中黑(P)" panose="020B0500000000000000" pitchFamily="34" charset="-120"/>
              </a:rPr>
              <a:t>建設一個屬於全人類的天國</a:t>
            </a:r>
            <a:r>
              <a:rPr lang="en-US" altLang="zh-TW" sz="3800" dirty="0">
                <a:ea typeface="華康儷中黑(P)" panose="020B0500000000000000" pitchFamily="34" charset="-120"/>
              </a:rPr>
              <a:t>,</a:t>
            </a:r>
            <a:r>
              <a:rPr lang="zh-TW" altLang="en-US" sz="3800" dirty="0">
                <a:ea typeface="華康儷中黑(P)" panose="020B0500000000000000" pitchFamily="34" charset="-120"/>
              </a:rPr>
              <a:t>一個超越一切分別和障碍的天家</a:t>
            </a:r>
            <a:r>
              <a:rPr lang="en-US" altLang="zh-TW" sz="3800" dirty="0">
                <a:ea typeface="華康儷中黑(P)" panose="020B0500000000000000" pitchFamily="34" charset="-120"/>
              </a:rPr>
              <a:t>; </a:t>
            </a:r>
            <a:r>
              <a:rPr lang="zh-TW" altLang="en-US" sz="3800" dirty="0">
                <a:ea typeface="華康儷中黑(P)" panose="020B0500000000000000" pitchFamily="34" charset="-120"/>
              </a:rPr>
              <a:t>讓所有人都能分享天主那圓滿的</a:t>
            </a:r>
            <a:r>
              <a:rPr lang="en-US" altLang="zh-TW" sz="3800" dirty="0">
                <a:ea typeface="華康儷中黑(P)" panose="020B0500000000000000" pitchFamily="34" charset="-120"/>
              </a:rPr>
              <a:t>,</a:t>
            </a:r>
            <a:r>
              <a:rPr lang="zh-TW" altLang="en-US" sz="3800" dirty="0">
                <a:ea typeface="華康儷中黑(P)" panose="020B0500000000000000" pitchFamily="34" charset="-120"/>
              </a:rPr>
              <a:t>快樂的</a:t>
            </a:r>
            <a:r>
              <a:rPr lang="en-US" altLang="zh-TW" sz="3800" dirty="0">
                <a:ea typeface="華康儷中黑(P)" panose="020B0500000000000000" pitchFamily="34" charset="-120"/>
              </a:rPr>
              <a:t>,</a:t>
            </a:r>
            <a:r>
              <a:rPr lang="zh-TW" altLang="en-US" sz="3800" dirty="0">
                <a:ea typeface="華康儷中黑(P)" panose="020B0500000000000000" pitchFamily="34" charset="-120"/>
              </a:rPr>
              <a:t>永恆的真福生命</a:t>
            </a:r>
            <a:r>
              <a:rPr lang="en-US" altLang="zh-TW" sz="3800" dirty="0">
                <a:ea typeface="華康儷中黑(P)" panose="020B0500000000000000" pitchFamily="34" charset="-120"/>
              </a:rPr>
              <a:t>.</a:t>
            </a:r>
            <a:r>
              <a:rPr lang="zh-TW" altLang="en-US" sz="3800" dirty="0">
                <a:ea typeface="華康儷中黑(P)" panose="020B0500000000000000" pitchFamily="34" charset="-120"/>
              </a:rPr>
              <a:t>」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(P)" panose="020B0500000000000000" pitchFamily="34" charset="-120"/>
              </a:rPr>
              <a:t>The essence of Catholicism is this: “On the solid foundation of a good relationship between God and man, </a:t>
            </a:r>
            <a:r>
              <a:rPr lang="en-US" altLang="zh-TW" sz="4000" dirty="0">
                <a:highlight>
                  <a:srgbClr val="FFFF00"/>
                </a:highlight>
                <a:ea typeface="華康儷中黑(P)" panose="020B0500000000000000" pitchFamily="34" charset="-120"/>
              </a:rPr>
              <a:t>to build a Heavenly Kingdom for all humanity, </a:t>
            </a:r>
            <a:r>
              <a:rPr lang="en-US" altLang="zh-TW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a celestial home that transcends all discord and obstacles, </a:t>
            </a:r>
            <a:r>
              <a:rPr lang="en-US" altLang="zh-TW" sz="4000" dirty="0">
                <a:ea typeface="華康儷中黑(P)" panose="020B0500000000000000" pitchFamily="34" charset="-120"/>
              </a:rPr>
              <a:t>so that everyone can share in the perfect, joyful, and eternal blessed life of God.”</a:t>
            </a:r>
          </a:p>
        </p:txBody>
      </p:sp>
    </p:spTree>
    <p:extLst>
      <p:ext uri="{BB962C8B-B14F-4D97-AF65-F5344CB8AC3E}">
        <p14:creationId xmlns:p14="http://schemas.microsoft.com/office/powerpoint/2010/main" val="2873023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F46838EA-3EB0-4C37-A8C0-9F37CFFA70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55272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zh-TW" altLang="en-US" sz="4400" dirty="0">
                <a:ea typeface="華康儷中黑(P)" panose="020B0500000000000000" pitchFamily="34" charset="-120"/>
              </a:rPr>
              <a:t>這一切都是天主的恩賜</a:t>
            </a:r>
            <a:r>
              <a:rPr lang="en-US" altLang="zh-TW" sz="4400" dirty="0">
                <a:ea typeface="華康儷中黑(P)" panose="020B0500000000000000" pitchFamily="34" charset="-120"/>
              </a:rPr>
              <a:t>,</a:t>
            </a:r>
            <a:r>
              <a:rPr lang="zh-TW" altLang="en-US" sz="4400" dirty="0">
                <a:ea typeface="華康儷中黑(P)" panose="020B0500000000000000" pitchFamily="34" charset="-120"/>
              </a:rPr>
              <a:t>天主的邀請</a:t>
            </a:r>
            <a:r>
              <a:rPr lang="en-US" altLang="zh-TW" sz="4400" dirty="0">
                <a:ea typeface="華康儷中黑(P)" panose="020B0500000000000000" pitchFamily="34" charset="-120"/>
              </a:rPr>
              <a:t>,</a:t>
            </a:r>
            <a:r>
              <a:rPr lang="zh-TW" altLang="en-US" sz="4400" dirty="0">
                <a:ea typeface="華康儷中黑(P)" panose="020B0500000000000000" pitchFamily="34" charset="-120"/>
              </a:rPr>
              <a:t>是我們白白得來的</a:t>
            </a:r>
            <a:r>
              <a:rPr lang="en-US" altLang="zh-TW" sz="4400" dirty="0">
                <a:ea typeface="華康儷中黑(P)" panose="020B0500000000000000" pitchFamily="34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en-US" sz="4400" dirty="0">
                <a:ea typeface="華康儷中黑(P)" panose="020B0500000000000000" pitchFamily="34" charset="-120"/>
              </a:rPr>
              <a:t>是天主白白的賜與</a:t>
            </a:r>
            <a:r>
              <a:rPr lang="en-US" altLang="zh-TW" sz="4400" dirty="0">
                <a:ea typeface="華康儷中黑(P)" panose="020B0500000000000000" pitchFamily="34" charset="-120"/>
              </a:rPr>
              <a:t>. </a:t>
            </a:r>
            <a:r>
              <a:rPr lang="zh-TW" altLang="en-US" sz="4400" dirty="0">
                <a:solidFill>
                  <a:srgbClr val="FF0000"/>
                </a:solidFill>
                <a:ea typeface="華康儷中黑(P)" panose="020B0500000000000000" pitchFamily="34" charset="-120"/>
              </a:rPr>
              <a:t>這白白得來的大恩</a:t>
            </a:r>
            <a:r>
              <a:rPr lang="en-US" altLang="zh-TW" sz="4400" dirty="0">
                <a:solidFill>
                  <a:srgbClr val="FF0000"/>
                </a:solidFill>
                <a:ea typeface="華康儷中黑(P)" panose="020B0500000000000000" pitchFamily="34" charset="-120"/>
              </a:rPr>
              <a:t>,</a:t>
            </a:r>
            <a:r>
              <a:rPr lang="zh-TW" altLang="en-US" sz="4400" dirty="0">
                <a:solidFill>
                  <a:srgbClr val="FF0000"/>
                </a:solidFill>
                <a:ea typeface="華康儷中黑(P)" panose="020B0500000000000000" pitchFamily="34" charset="-120"/>
              </a:rPr>
              <a:t>我們也要白白的分施</a:t>
            </a:r>
            <a:r>
              <a:rPr lang="en-US" altLang="zh-TW" sz="4400" dirty="0">
                <a:ea typeface="華康儷中黑(P)" panose="020B0500000000000000" pitchFamily="34" charset="-120"/>
              </a:rPr>
              <a:t>.</a:t>
            </a:r>
            <a:endParaRPr lang="zh-TW" altLang="en-US" sz="4400" dirty="0">
              <a:ea typeface="華康儷中黑(P)" panose="020B0500000000000000" pitchFamily="34" charset="-120"/>
            </a:endParaRPr>
          </a:p>
          <a:p>
            <a:pPr>
              <a:spcBef>
                <a:spcPts val="0"/>
              </a:spcBef>
            </a:pPr>
            <a:r>
              <a:rPr lang="en-US" altLang="zh-TW" sz="4400" dirty="0">
                <a:ea typeface="華康儷中黑(P)" panose="020B0500000000000000" pitchFamily="34" charset="-120"/>
              </a:rPr>
              <a:t>All are God’s graceful blessings that we are invited to receive </a:t>
            </a:r>
            <a:r>
              <a:rPr lang="en-US" altLang="zh-TW" sz="4400" dirty="0">
                <a:highlight>
                  <a:srgbClr val="FFFF00"/>
                </a:highlight>
                <a:ea typeface="華康儷中黑(P)" panose="020B0500000000000000" pitchFamily="34" charset="-120"/>
              </a:rPr>
              <a:t>gratuitously</a:t>
            </a:r>
            <a:r>
              <a:rPr lang="en-US" altLang="zh-TW" sz="4400" dirty="0">
                <a:ea typeface="華康儷中黑(P)" panose="020B0500000000000000" pitchFamily="34" charset="-120"/>
              </a:rPr>
              <a:t>. They are God’s free gifts to us.  We receive such great blessings freely; 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ea typeface="華康儷中黑(P)" panose="020B0500000000000000" pitchFamily="34" charset="-120"/>
              </a:rPr>
              <a:t>and freely we are to share with others.</a:t>
            </a:r>
          </a:p>
        </p:txBody>
      </p:sp>
    </p:spTree>
    <p:extLst>
      <p:ext uri="{BB962C8B-B14F-4D97-AF65-F5344CB8AC3E}">
        <p14:creationId xmlns:p14="http://schemas.microsoft.com/office/powerpoint/2010/main" val="7051812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F46838EA-3EB0-4C37-A8C0-9F37CFFA70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55272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zh-TW" altLang="en-US" sz="4400" dirty="0">
                <a:ea typeface="華康儷中黑(P)" panose="020B0500000000000000" pitchFamily="34" charset="-120"/>
              </a:rPr>
              <a:t>這個天主</a:t>
            </a:r>
            <a:r>
              <a:rPr lang="en-US" altLang="zh-TW" sz="4400" dirty="0">
                <a:ea typeface="華康儷中黑(P)" panose="020B0500000000000000" pitchFamily="34" charset="-120"/>
              </a:rPr>
              <a:t>,</a:t>
            </a:r>
            <a:r>
              <a:rPr lang="zh-TW" altLang="en-US" sz="4400" dirty="0">
                <a:ea typeface="華康儷中黑(P)" panose="020B0500000000000000" pitchFamily="34" charset="-120"/>
              </a:rPr>
              <a:t>「好似老鷹</a:t>
            </a:r>
            <a:r>
              <a:rPr lang="en-US" altLang="zh-TW" sz="4400" dirty="0">
                <a:ea typeface="華康儷中黑(P)" panose="020B0500000000000000" pitchFamily="34" charset="-120"/>
              </a:rPr>
              <a:t>,</a:t>
            </a:r>
            <a:r>
              <a:rPr lang="zh-TW" altLang="en-US" sz="4400" dirty="0">
                <a:ea typeface="華康儷中黑(P)" panose="020B0500000000000000" pitchFamily="34" charset="-120"/>
              </a:rPr>
              <a:t>將你們背在翅膀上</a:t>
            </a:r>
            <a:r>
              <a:rPr lang="en-US" altLang="zh-TW" sz="4400" dirty="0">
                <a:ea typeface="華康儷中黑(P)" panose="020B0500000000000000" pitchFamily="34" charset="-120"/>
              </a:rPr>
              <a:t>,</a:t>
            </a:r>
            <a:r>
              <a:rPr lang="zh-TW" altLang="en-US" sz="4400" dirty="0">
                <a:ea typeface="華康儷中黑(P)" panose="020B0500000000000000" pitchFamily="34" charset="-120"/>
              </a:rPr>
              <a:t>將你們帶出來」</a:t>
            </a:r>
            <a:r>
              <a:rPr lang="en-US" altLang="zh-TW" sz="4400" dirty="0">
                <a:ea typeface="華康儷中黑(P)" panose="020B0500000000000000" pitchFamily="34" charset="-120"/>
              </a:rPr>
              <a:t>; </a:t>
            </a:r>
            <a:r>
              <a:rPr lang="zh-TW" altLang="en-US" sz="4400" dirty="0">
                <a:ea typeface="華康儷中黑(P)" panose="020B0500000000000000" pitchFamily="34" charset="-120"/>
              </a:rPr>
              <a:t>所以你們應「歸屬我</a:t>
            </a:r>
            <a:r>
              <a:rPr lang="en-US" altLang="zh-TW" sz="4400" dirty="0">
                <a:ea typeface="華康儷中黑(P)" panose="020B0500000000000000" pitchFamily="34" charset="-120"/>
              </a:rPr>
              <a:t>,</a:t>
            </a:r>
            <a:r>
              <a:rPr lang="zh-TW" altLang="en-US" sz="4400" dirty="0">
                <a:ea typeface="華康儷中黑(P)" panose="020B0500000000000000" pitchFamily="34" charset="-120"/>
              </a:rPr>
              <a:t>你們為我</a:t>
            </a:r>
            <a:r>
              <a:rPr lang="en-US" altLang="zh-TW" sz="4400" dirty="0">
                <a:ea typeface="華康儷中黑(P)" panose="020B0500000000000000" pitchFamily="34" charset="-120"/>
              </a:rPr>
              <a:t>,</a:t>
            </a:r>
            <a:r>
              <a:rPr lang="zh-TW" altLang="en-US" sz="4400" dirty="0">
                <a:ea typeface="華康儷中黑(P)" panose="020B0500000000000000" pitchFamily="34" charset="-120"/>
              </a:rPr>
              <a:t>應成為</a:t>
            </a:r>
            <a:endParaRPr lang="en-US" altLang="zh-TW" sz="4400" dirty="0">
              <a:ea typeface="華康儷中黑(P)" panose="020B0500000000000000" pitchFamily="34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4400" dirty="0">
                <a:solidFill>
                  <a:srgbClr val="FF0000"/>
                </a:solidFill>
                <a:ea typeface="華康儷中黑(P)" panose="020B0500000000000000" pitchFamily="34" charset="-120"/>
              </a:rPr>
              <a:t>司祭的國家</a:t>
            </a:r>
            <a:r>
              <a:rPr lang="en-US" altLang="zh-TW" sz="4400" dirty="0">
                <a:solidFill>
                  <a:srgbClr val="FF0000"/>
                </a:solidFill>
                <a:ea typeface="華康儷中黑(P)" panose="020B0500000000000000" pitchFamily="34" charset="-120"/>
              </a:rPr>
              <a:t>,</a:t>
            </a:r>
            <a:r>
              <a:rPr lang="zh-TW" altLang="en-US" sz="4400" dirty="0">
                <a:solidFill>
                  <a:srgbClr val="FF0000"/>
                </a:solidFill>
                <a:ea typeface="華康儷中黑(P)" panose="020B0500000000000000" pitchFamily="34" charset="-120"/>
              </a:rPr>
              <a:t>聖潔的國民</a:t>
            </a:r>
            <a:r>
              <a:rPr lang="en-US" altLang="zh-TW" sz="4400" dirty="0">
                <a:solidFill>
                  <a:srgbClr val="FF0000"/>
                </a:solidFill>
                <a:ea typeface="華康儷中黑(P)" panose="020B0500000000000000" pitchFamily="34" charset="-120"/>
              </a:rPr>
              <a:t>.</a:t>
            </a:r>
            <a:r>
              <a:rPr lang="zh-TW" altLang="en-US" sz="4400" dirty="0">
                <a:ea typeface="華康儷中黑(P)" panose="020B0500000000000000" pitchFamily="34" charset="-120"/>
              </a:rPr>
              <a:t>」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ea typeface="華康儷中黑(P)" panose="020B0500000000000000" pitchFamily="34" charset="-120"/>
              </a:rPr>
              <a:t>This God “bore you up on eagle wings and brought you here to myself”, therefore, “you shall be my special possession, </a:t>
            </a:r>
            <a:r>
              <a:rPr lang="en-US" altLang="zh-TW" sz="4400" dirty="0">
                <a:solidFill>
                  <a:srgbClr val="FF0000"/>
                </a:solidFill>
                <a:ea typeface="華康儷中黑(P)" panose="020B0500000000000000" pitchFamily="34" charset="-120"/>
              </a:rPr>
              <a:t>you shall be to me a </a:t>
            </a:r>
            <a:r>
              <a:rPr lang="en-US" altLang="zh-TW" sz="44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kingdom of priests</a:t>
            </a:r>
            <a:r>
              <a:rPr lang="en-US" altLang="zh-TW" sz="4400" dirty="0">
                <a:solidFill>
                  <a:srgbClr val="FF0000"/>
                </a:solidFill>
                <a:ea typeface="華康儷中黑(P)" panose="020B0500000000000000" pitchFamily="34" charset="-120"/>
              </a:rPr>
              <a:t>, a </a:t>
            </a:r>
            <a:r>
              <a:rPr lang="en-US" altLang="zh-TW" sz="44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holy nation</a:t>
            </a:r>
            <a:r>
              <a:rPr lang="en-US" altLang="zh-TW" sz="4400" dirty="0">
                <a:ea typeface="華康儷中黑(P)" panose="020B0500000000000000" pitchFamily="34" charset="-120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3719327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F46838EA-3EB0-4C37-A8C0-9F37CFFA70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55272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zh-TW" altLang="en-US" sz="4400" dirty="0">
                <a:ea typeface="華康儷中黑(P)" panose="020B0500000000000000" pitchFamily="34" charset="-120"/>
              </a:rPr>
              <a:t>進一步來說</a:t>
            </a:r>
            <a:r>
              <a:rPr lang="en-US" altLang="zh-TW" sz="4400" dirty="0">
                <a:ea typeface="華康儷中黑(P)" panose="020B0500000000000000" pitchFamily="34" charset="-120"/>
              </a:rPr>
              <a:t>,</a:t>
            </a:r>
            <a:r>
              <a:rPr lang="zh-TW" altLang="en-US" sz="4400" dirty="0">
                <a:ea typeface="華康儷中黑(P)" panose="020B0500000000000000" pitchFamily="34" charset="-120"/>
              </a:rPr>
              <a:t>這個天主還為我們獻出了他的獨生子</a:t>
            </a:r>
            <a:r>
              <a:rPr lang="en-US" altLang="zh-TW" sz="4400" dirty="0">
                <a:ea typeface="華康儷中黑(P)" panose="020B0500000000000000" pitchFamily="34" charset="-120"/>
              </a:rPr>
              <a:t>,</a:t>
            </a:r>
            <a:r>
              <a:rPr lang="zh-TW" altLang="en-US" sz="4400" dirty="0">
                <a:ea typeface="華康儷中黑(P)" panose="020B0500000000000000" pitchFamily="34" charset="-120"/>
              </a:rPr>
              <a:t>「</a:t>
            </a:r>
            <a:r>
              <a:rPr lang="zh-TW" altLang="en-US" sz="4400" dirty="0">
                <a:highlight>
                  <a:srgbClr val="FFFF00"/>
                </a:highlight>
                <a:ea typeface="華康儷中黑(P)" panose="020B0500000000000000" pitchFamily="34" charset="-120"/>
              </a:rPr>
              <a:t>基督在我們還是罪人的時候</a:t>
            </a:r>
            <a:r>
              <a:rPr lang="en-US" altLang="zh-TW" sz="4400" dirty="0">
                <a:highlight>
                  <a:srgbClr val="FFFF00"/>
                </a:highlight>
                <a:ea typeface="華康儷中黑(P)" panose="020B0500000000000000" pitchFamily="34" charset="-120"/>
              </a:rPr>
              <a:t>,</a:t>
            </a:r>
            <a:r>
              <a:rPr lang="zh-TW" altLang="en-US" sz="4400" dirty="0">
                <a:highlight>
                  <a:srgbClr val="FFFF00"/>
                </a:highlight>
                <a:ea typeface="華康儷中黑(P)" panose="020B0500000000000000" pitchFamily="34" charset="-120"/>
              </a:rPr>
              <a:t>就為我們死了</a:t>
            </a:r>
            <a:r>
              <a:rPr lang="en-US" altLang="zh-TW" sz="4400" dirty="0">
                <a:ea typeface="華康儷中黑(P)" panose="020B0500000000000000" pitchFamily="34" charset="-120"/>
              </a:rPr>
              <a:t>,</a:t>
            </a:r>
            <a:r>
              <a:rPr lang="zh-TW" altLang="en-US" sz="4400" dirty="0">
                <a:ea typeface="華康儷中黑(P)" panose="020B0500000000000000" pitchFamily="34" charset="-120"/>
              </a:rPr>
              <a:t>這證明了天主怎樣愛我們</a:t>
            </a:r>
            <a:r>
              <a:rPr lang="en-US" altLang="zh-TW" sz="4400" dirty="0">
                <a:ea typeface="華康儷中黑(P)" panose="020B0500000000000000" pitchFamily="34" charset="-120"/>
              </a:rPr>
              <a:t>.</a:t>
            </a:r>
            <a:r>
              <a:rPr lang="zh-TW" altLang="en-US" sz="4400" dirty="0">
                <a:ea typeface="華康儷中黑(P)" panose="020B0500000000000000" pitchFamily="34" charset="-120"/>
              </a:rPr>
              <a:t>」</a:t>
            </a:r>
          </a:p>
          <a:p>
            <a:pPr>
              <a:spcBef>
                <a:spcPts val="0"/>
              </a:spcBef>
            </a:pPr>
            <a:r>
              <a:rPr lang="en-US" altLang="zh-TW" sz="4800" dirty="0">
                <a:ea typeface="華康儷中黑(P)" panose="020B0500000000000000" pitchFamily="34" charset="-120"/>
              </a:rPr>
              <a:t>To take this further, this God even sacrificed his only begotten Son. “God proves his love for us in that </a:t>
            </a:r>
          </a:p>
          <a:p>
            <a:pPr>
              <a:spcBef>
                <a:spcPts val="0"/>
              </a:spcBef>
            </a:pPr>
            <a:r>
              <a:rPr lang="en-US" altLang="zh-TW" sz="4800" dirty="0">
                <a:solidFill>
                  <a:srgbClr val="FF0000"/>
                </a:solidFill>
                <a:ea typeface="華康儷中黑(P)" panose="020B0500000000000000" pitchFamily="34" charset="-120"/>
              </a:rPr>
              <a:t>while we were still sinners </a:t>
            </a:r>
          </a:p>
          <a:p>
            <a:pPr>
              <a:spcBef>
                <a:spcPts val="0"/>
              </a:spcBef>
            </a:pPr>
            <a:r>
              <a:rPr lang="en-US" altLang="zh-TW" sz="4800" dirty="0">
                <a:ea typeface="華康儷中黑(P)" panose="020B0500000000000000" pitchFamily="34" charset="-120"/>
              </a:rPr>
              <a:t>Christ died for us.”</a:t>
            </a:r>
          </a:p>
        </p:txBody>
      </p:sp>
    </p:spTree>
    <p:extLst>
      <p:ext uri="{BB962C8B-B14F-4D97-AF65-F5344CB8AC3E}">
        <p14:creationId xmlns:p14="http://schemas.microsoft.com/office/powerpoint/2010/main" val="23373398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F46838EA-3EB0-4C37-A8C0-9F37CFFA70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55272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400" dirty="0">
                <a:ea typeface="華康儷中黑(P)" panose="020B0500000000000000" pitchFamily="34" charset="-120"/>
              </a:rPr>
              <a:t>到這裡</a:t>
            </a:r>
            <a:r>
              <a:rPr lang="en-US" altLang="zh-TW" sz="4400" dirty="0">
                <a:ea typeface="華康儷中黑(P)" panose="020B0500000000000000" pitchFamily="34" charset="-120"/>
              </a:rPr>
              <a:t>,</a:t>
            </a:r>
            <a:r>
              <a:rPr lang="zh-TW" altLang="en-US" sz="4400" dirty="0">
                <a:ea typeface="華康儷中黑(P)" panose="020B0500000000000000" pitchFamily="34" charset="-120"/>
              </a:rPr>
              <a:t>我們應該已經十分明白</a:t>
            </a:r>
            <a:r>
              <a:rPr lang="en-US" altLang="zh-TW" sz="4400" dirty="0">
                <a:ea typeface="華康儷中黑(P)" panose="020B0500000000000000" pitchFamily="34" charset="-120"/>
              </a:rPr>
              <a:t>,</a:t>
            </a:r>
            <a:r>
              <a:rPr lang="zh-TW" altLang="en-US" sz="4400" dirty="0">
                <a:ea typeface="華康儷中黑(P)" panose="020B0500000000000000" pitchFamily="34" charset="-120"/>
              </a:rPr>
              <a:t>基督建立的天主教</a:t>
            </a:r>
            <a:r>
              <a:rPr lang="en-US" altLang="zh-TW" sz="4400" dirty="0">
                <a:ea typeface="華康儷中黑(P)" panose="020B0500000000000000" pitchFamily="34" charset="-120"/>
              </a:rPr>
              <a:t>,</a:t>
            </a:r>
            <a:r>
              <a:rPr lang="zh-TW" altLang="en-US" sz="4400" dirty="0">
                <a:ea typeface="華康儷中黑(P)" panose="020B0500000000000000" pitchFamily="34" charset="-120"/>
              </a:rPr>
              <a:t>已</a:t>
            </a:r>
            <a:r>
              <a:rPr lang="zh-TW" altLang="en-US" sz="44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不是一般意義下的「宗教」</a:t>
            </a:r>
            <a:r>
              <a:rPr lang="en-US" altLang="zh-TW" sz="4400" dirty="0">
                <a:ea typeface="華康儷中黑(P)" panose="020B0500000000000000" pitchFamily="34" charset="-120"/>
              </a:rPr>
              <a:t>; </a:t>
            </a:r>
            <a:r>
              <a:rPr lang="zh-TW" altLang="en-US" sz="4400" dirty="0">
                <a:ea typeface="華康儷中黑(P)" panose="020B0500000000000000" pitchFamily="34" charset="-120"/>
              </a:rPr>
              <a:t>她是一個「愛的奧蹟」</a:t>
            </a:r>
            <a:r>
              <a:rPr lang="en-US" altLang="zh-TW" sz="4400" dirty="0">
                <a:ea typeface="華康儷中黑(P)" panose="020B0500000000000000" pitchFamily="34" charset="-120"/>
              </a:rPr>
              <a:t>,</a:t>
            </a:r>
            <a:r>
              <a:rPr lang="zh-TW" altLang="en-US" sz="4400" dirty="0">
                <a:ea typeface="華康儷中黑(P)" panose="020B0500000000000000" pitchFamily="34" charset="-120"/>
              </a:rPr>
              <a:t>「一個</a:t>
            </a:r>
            <a:r>
              <a:rPr lang="zh-TW" altLang="en-US" sz="4400" dirty="0">
                <a:highlight>
                  <a:srgbClr val="FFFF00"/>
                </a:highlight>
                <a:ea typeface="華康儷中黑(P)" panose="020B0500000000000000" pitchFamily="34" charset="-120"/>
              </a:rPr>
              <a:t>宇宙間大愛的奇蹟</a:t>
            </a:r>
            <a:r>
              <a:rPr lang="zh-TW" altLang="en-US" sz="4400" dirty="0">
                <a:ea typeface="華康儷中黑(P)" panose="020B0500000000000000" pitchFamily="34" charset="-120"/>
              </a:rPr>
              <a:t>」</a:t>
            </a:r>
            <a:r>
              <a:rPr lang="en-US" altLang="zh-TW" sz="4400" dirty="0">
                <a:ea typeface="華康儷中黑(P)" panose="020B0500000000000000" pitchFamily="34" charset="-120"/>
              </a:rPr>
              <a:t>.</a:t>
            </a:r>
            <a:endParaRPr lang="zh-TW" altLang="en-US" sz="4400" dirty="0">
              <a:ea typeface="華康儷中黑(P)" panose="020B0500000000000000" pitchFamily="34" charset="-120"/>
            </a:endParaRPr>
          </a:p>
          <a:p>
            <a:pPr>
              <a:spcBef>
                <a:spcPts val="0"/>
              </a:spcBef>
            </a:pPr>
            <a:r>
              <a:rPr lang="en-US" altLang="zh-TW" sz="4400" dirty="0">
                <a:ea typeface="華康儷中黑(P)" panose="020B0500000000000000" pitchFamily="34" charset="-120"/>
              </a:rPr>
              <a:t>Here, we should already be very clear, that the Church that Christ established, is </a:t>
            </a:r>
            <a:r>
              <a:rPr lang="en-US" altLang="zh-TW" sz="4400" dirty="0">
                <a:solidFill>
                  <a:srgbClr val="FF0000"/>
                </a:solidFill>
                <a:ea typeface="華康儷中黑(P)" panose="020B0500000000000000" pitchFamily="34" charset="-120"/>
              </a:rPr>
              <a:t>not a “religion” in the ordinary sense</a:t>
            </a:r>
            <a:r>
              <a:rPr lang="en-US" altLang="zh-TW" sz="4400" dirty="0">
                <a:ea typeface="華康儷中黑(P)" panose="020B0500000000000000" pitchFamily="34" charset="-120"/>
              </a:rPr>
              <a:t>, She is a Mystery of Love, 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a Miracle of </a:t>
            </a:r>
            <a:r>
              <a:rPr lang="en-US" altLang="zh-TW" sz="4400" b="1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Great Love </a:t>
            </a:r>
            <a:r>
              <a:rPr lang="en-US" altLang="zh-TW" sz="44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in the universe</a:t>
            </a:r>
            <a:r>
              <a:rPr lang="en-US" altLang="zh-TW" sz="4400" dirty="0">
                <a:solidFill>
                  <a:srgbClr val="FF0000"/>
                </a:solidFill>
                <a:ea typeface="華康儷中黑(P)" panose="020B0500000000000000" pitchFamily="34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929184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F46838EA-3EB0-4C37-A8C0-9F37CFFA70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55272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zh-TW" altLang="en-US" sz="4400" dirty="0">
                <a:ea typeface="華康儷中黑(P)" panose="020B0500000000000000" pitchFamily="34" charset="-120"/>
              </a:rPr>
              <a:t>這個大愛的奇蹟</a:t>
            </a:r>
            <a:r>
              <a:rPr lang="en-US" altLang="zh-TW" sz="4400" dirty="0">
                <a:ea typeface="華康儷中黑(P)" panose="020B0500000000000000" pitchFamily="34" charset="-120"/>
              </a:rPr>
              <a:t>,</a:t>
            </a:r>
            <a:r>
              <a:rPr lang="zh-TW" altLang="en-US" sz="4400" dirty="0">
                <a:ea typeface="華康儷中黑(P)" panose="020B0500000000000000" pitchFamily="34" charset="-120"/>
              </a:rPr>
              <a:t>就是福傳者要宣講的</a:t>
            </a:r>
            <a:r>
              <a:rPr lang="en-US" altLang="zh-TW" sz="4400" dirty="0">
                <a:ea typeface="華康儷中黑(P)" panose="020B0500000000000000" pitchFamily="34" charset="-120"/>
              </a:rPr>
              <a:t>:</a:t>
            </a:r>
            <a:r>
              <a:rPr lang="zh-TW" altLang="en-US" sz="4400" dirty="0">
                <a:ea typeface="華康儷中黑(P)" panose="020B0500000000000000" pitchFamily="34" charset="-120"/>
              </a:rPr>
              <a:t>「</a:t>
            </a:r>
            <a:r>
              <a:rPr lang="zh-TW" altLang="en-US" sz="44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天國臨近了</a:t>
            </a:r>
            <a:r>
              <a:rPr lang="en-US" altLang="zh-TW" sz="4400" dirty="0">
                <a:ea typeface="華康儷中黑(P)" panose="020B0500000000000000" pitchFamily="34" charset="-120"/>
              </a:rPr>
              <a:t>.</a:t>
            </a:r>
            <a:r>
              <a:rPr lang="zh-TW" altLang="en-US" sz="4400" dirty="0">
                <a:ea typeface="華康儷中黑(P)" panose="020B0500000000000000" pitchFamily="34" charset="-120"/>
              </a:rPr>
              <a:t>」天主來到了</a:t>
            </a:r>
            <a:r>
              <a:rPr lang="en-US" altLang="zh-TW" sz="4400" dirty="0">
                <a:ea typeface="華康儷中黑(P)" panose="020B0500000000000000" pitchFamily="34" charset="-120"/>
              </a:rPr>
              <a:t>,</a:t>
            </a:r>
            <a:r>
              <a:rPr lang="zh-TW" altLang="en-US" sz="4400" dirty="0">
                <a:ea typeface="華康儷中黑(P)" panose="020B0500000000000000" pitchFamily="34" charset="-120"/>
              </a:rPr>
              <a:t>天主的德能化育了天地</a:t>
            </a:r>
            <a:r>
              <a:rPr lang="en-US" altLang="zh-TW" sz="4400" dirty="0">
                <a:ea typeface="華康儷中黑(P)" panose="020B0500000000000000" pitchFamily="34" charset="-120"/>
              </a:rPr>
              <a:t>,</a:t>
            </a:r>
            <a:r>
              <a:rPr lang="zh-TW" altLang="en-US" sz="4400" dirty="0">
                <a:ea typeface="華康儷中黑(P)" panose="020B0500000000000000" pitchFamily="34" charset="-120"/>
              </a:rPr>
              <a:t>天主的行動更要具體的實現在以下的工程上</a:t>
            </a:r>
            <a:r>
              <a:rPr lang="en-US" altLang="zh-TW" sz="4400" dirty="0">
                <a:ea typeface="華康儷中黑(P)" panose="020B0500000000000000" pitchFamily="34" charset="-120"/>
              </a:rPr>
              <a:t>.</a:t>
            </a:r>
            <a:endParaRPr lang="zh-TW" altLang="en-US" sz="4400" dirty="0">
              <a:ea typeface="華康儷中黑(P)" panose="020B0500000000000000" pitchFamily="34" charset="-120"/>
            </a:endParaRPr>
          </a:p>
          <a:p>
            <a:pPr>
              <a:spcBef>
                <a:spcPts val="0"/>
              </a:spcBef>
            </a:pPr>
            <a:r>
              <a:rPr lang="en-US" altLang="zh-TW" sz="4400" dirty="0">
                <a:ea typeface="華康儷中黑(P)" panose="020B0500000000000000" pitchFamily="34" charset="-120"/>
              </a:rPr>
              <a:t>This miracle of great love is what the evangelists proclaim: “</a:t>
            </a:r>
            <a:r>
              <a:rPr lang="en-US" altLang="zh-TW" sz="4400" dirty="0">
                <a:highlight>
                  <a:srgbClr val="FFFF00"/>
                </a:highlight>
                <a:ea typeface="華康儷中黑(P)" panose="020B0500000000000000" pitchFamily="34" charset="-120"/>
              </a:rPr>
              <a:t>The Kingdom of Heaven is at hand</a:t>
            </a:r>
            <a:r>
              <a:rPr lang="en-US" altLang="zh-TW" sz="4400" dirty="0">
                <a:ea typeface="華康儷中黑(P)" panose="020B0500000000000000" pitchFamily="34" charset="-120"/>
              </a:rPr>
              <a:t>.” God has come, and the power of His grace has nurtured heaven and earth. God’s actions are to be realized in the following work:</a:t>
            </a:r>
          </a:p>
        </p:txBody>
      </p:sp>
    </p:spTree>
    <p:extLst>
      <p:ext uri="{BB962C8B-B14F-4D97-AF65-F5344CB8AC3E}">
        <p14:creationId xmlns:p14="http://schemas.microsoft.com/office/powerpoint/2010/main" val="2853746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44624"/>
            <a:ext cx="9108504" cy="6741368"/>
          </a:xfrm>
        </p:spPr>
        <p:txBody>
          <a:bodyPr>
            <a:noAutofit/>
          </a:bodyPr>
          <a:lstStyle/>
          <a:p>
            <a:pPr marL="0" indent="0" algn="just" eaLnBrk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zh-TW" sz="36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9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恭讀出谷紀　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19:2-6</a:t>
            </a:r>
          </a:p>
          <a:p>
            <a:pPr marL="0" indent="0" algn="just" eaLnBrk="1">
              <a:lnSpc>
                <a:spcPts val="49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那時候，以色列子民從勒非丁起程，來到西乃曠野，就在曠野裡紮營；以色列人在那座山前紮營。</a:t>
            </a:r>
          </a:p>
          <a:p>
            <a:pPr marL="0" indent="0" algn="just" eaLnBrk="1">
              <a:lnSpc>
                <a:spcPts val="49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梅瑟上到天主前；上主從山上，召喚梅瑟說：「你要這樣告訴雅各伯家，訓示以色列子民說：你們親自見了我怎樣對待了埃及人，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又怎樣好似老鷹，將你們背在翅膀上，將你們帶出來，歸屬我。</a:t>
            </a:r>
          </a:p>
          <a:p>
            <a:pPr marL="0" indent="0" algn="just" eaLnBrk="1">
              <a:lnSpc>
                <a:spcPts val="46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zh-TW" sz="36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6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zh-TW" sz="36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6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zh-TW" sz="36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6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zh-TW" sz="36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6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zh-TW" sz="36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6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zh-TW" sz="36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6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zh-TW" sz="36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3600" dirty="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3600" dirty="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6477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F46838EA-3EB0-4C37-A8C0-9F37CFFA70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55272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endParaRPr lang="en-US" altLang="zh-TW" sz="4400" dirty="0">
              <a:ea typeface="華康儷中黑(P)" panose="020B0500000000000000" pitchFamily="34" charset="-120"/>
            </a:endParaRPr>
          </a:p>
          <a:p>
            <a:pPr>
              <a:lnSpc>
                <a:spcPts val="6000"/>
              </a:lnSpc>
              <a:spcBef>
                <a:spcPts val="0"/>
              </a:spcBef>
            </a:pPr>
            <a:r>
              <a:rPr lang="zh-TW" altLang="en-US" sz="4400" dirty="0">
                <a:ea typeface="華康儷中黑(P)" panose="020B0500000000000000" pitchFamily="34" charset="-120"/>
              </a:rPr>
              <a:t>「</a:t>
            </a:r>
            <a:r>
              <a:rPr lang="zh-TW" altLang="en-US" sz="4400" dirty="0">
                <a:solidFill>
                  <a:srgbClr val="FF0000"/>
                </a:solidFill>
                <a:ea typeface="華康儷中黑(P)" panose="020B0500000000000000" pitchFamily="34" charset="-120"/>
              </a:rPr>
              <a:t>病人</a:t>
            </a:r>
            <a:r>
              <a:rPr lang="en-US" altLang="zh-TW" sz="4400" dirty="0">
                <a:ea typeface="華康儷中黑(P)" panose="020B0500000000000000" pitchFamily="34" charset="-120"/>
              </a:rPr>
              <a:t>,</a:t>
            </a:r>
            <a:r>
              <a:rPr lang="zh-TW" altLang="en-US" sz="4400" dirty="0">
                <a:ea typeface="華康儷中黑(P)" panose="020B0500000000000000" pitchFamily="34" charset="-120"/>
              </a:rPr>
              <a:t>你們要治好</a:t>
            </a:r>
            <a:r>
              <a:rPr lang="en-US" altLang="zh-TW" sz="4400" dirty="0">
                <a:ea typeface="華康儷中黑(P)" panose="020B0500000000000000" pitchFamily="34" charset="-120"/>
              </a:rPr>
              <a:t>;</a:t>
            </a:r>
            <a:r>
              <a:rPr lang="zh-TW" altLang="en-US" sz="4400" dirty="0">
                <a:solidFill>
                  <a:srgbClr val="FF0000"/>
                </a:solidFill>
                <a:ea typeface="華康儷中黑(P)" panose="020B0500000000000000" pitchFamily="34" charset="-120"/>
              </a:rPr>
              <a:t>死人</a:t>
            </a:r>
            <a:r>
              <a:rPr lang="en-US" altLang="zh-TW" sz="4400" dirty="0">
                <a:ea typeface="華康儷中黑(P)" panose="020B0500000000000000" pitchFamily="34" charset="-120"/>
              </a:rPr>
              <a:t>,</a:t>
            </a:r>
            <a:r>
              <a:rPr lang="zh-TW" altLang="en-US" sz="4400" dirty="0">
                <a:ea typeface="華康儷中黑(P)" panose="020B0500000000000000" pitchFamily="34" charset="-120"/>
              </a:rPr>
              <a:t>你們要復活</a:t>
            </a:r>
            <a:r>
              <a:rPr lang="en-US" altLang="zh-TW" sz="4400" dirty="0">
                <a:ea typeface="華康儷中黑(P)" panose="020B0500000000000000" pitchFamily="34" charset="-120"/>
              </a:rPr>
              <a:t>;</a:t>
            </a:r>
            <a:r>
              <a:rPr lang="zh-TW" altLang="en-US" sz="4400" dirty="0">
                <a:solidFill>
                  <a:srgbClr val="FF0000"/>
                </a:solidFill>
                <a:ea typeface="華康儷中黑(P)" panose="020B0500000000000000" pitchFamily="34" charset="-120"/>
              </a:rPr>
              <a:t>痲瘋</a:t>
            </a:r>
            <a:r>
              <a:rPr lang="zh-TW" altLang="en-US" sz="4400" dirty="0">
                <a:ea typeface="華康儷中黑(P)" panose="020B0500000000000000" pitchFamily="34" charset="-120"/>
              </a:rPr>
              <a:t>病人</a:t>
            </a:r>
            <a:r>
              <a:rPr lang="en-US" altLang="zh-TW" sz="4400" dirty="0">
                <a:ea typeface="華康儷中黑(P)" panose="020B0500000000000000" pitchFamily="34" charset="-120"/>
              </a:rPr>
              <a:t>,</a:t>
            </a:r>
            <a:r>
              <a:rPr lang="zh-TW" altLang="en-US" sz="4400" dirty="0">
                <a:ea typeface="華康儷中黑(P)" panose="020B0500000000000000" pitchFamily="34" charset="-120"/>
              </a:rPr>
              <a:t>你們要潔淨</a:t>
            </a:r>
            <a:r>
              <a:rPr lang="en-US" altLang="zh-TW" sz="4400" dirty="0">
                <a:ea typeface="華康儷中黑(P)" panose="020B0500000000000000" pitchFamily="34" charset="-120"/>
              </a:rPr>
              <a:t>;</a:t>
            </a:r>
          </a:p>
          <a:p>
            <a:pPr>
              <a:lnSpc>
                <a:spcPts val="60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400" dirty="0">
                <a:solidFill>
                  <a:srgbClr val="FF0000"/>
                </a:solidFill>
                <a:ea typeface="華康儷中黑(P)" panose="020B0500000000000000" pitchFamily="34" charset="-120"/>
              </a:rPr>
              <a:t>魔鬼</a:t>
            </a:r>
            <a:r>
              <a:rPr lang="en-US" altLang="zh-TW" sz="4400" dirty="0">
                <a:ea typeface="華康儷中黑(P)" panose="020B0500000000000000" pitchFamily="34" charset="-120"/>
              </a:rPr>
              <a:t>,</a:t>
            </a:r>
            <a:r>
              <a:rPr lang="zh-TW" altLang="en-US" sz="4400" dirty="0">
                <a:ea typeface="華康儷中黑(P)" panose="020B0500000000000000" pitchFamily="34" charset="-120"/>
              </a:rPr>
              <a:t>你們要驅逐</a:t>
            </a:r>
            <a:r>
              <a:rPr lang="en-US" altLang="zh-TW" sz="4400" dirty="0">
                <a:ea typeface="華康儷中黑(P)" panose="020B0500000000000000" pitchFamily="34" charset="-120"/>
              </a:rPr>
              <a:t>.</a:t>
            </a:r>
            <a:r>
              <a:rPr lang="zh-TW" altLang="en-US" sz="4400" dirty="0">
                <a:ea typeface="華康儷中黑(P)" panose="020B0500000000000000" pitchFamily="34" charset="-120"/>
              </a:rPr>
              <a:t>」</a:t>
            </a:r>
          </a:p>
          <a:p>
            <a:pPr>
              <a:lnSpc>
                <a:spcPts val="6500"/>
              </a:lnSpc>
              <a:spcBef>
                <a:spcPts val="0"/>
              </a:spcBef>
            </a:pPr>
            <a:r>
              <a:rPr lang="en-US" altLang="zh-TW" sz="4400" dirty="0">
                <a:ea typeface="華康儷中黑(P)" panose="020B0500000000000000" pitchFamily="34" charset="-120"/>
              </a:rPr>
              <a:t>“</a:t>
            </a:r>
            <a:r>
              <a:rPr lang="en-US" altLang="zh-TW" sz="4400" dirty="0">
                <a:highlight>
                  <a:srgbClr val="FFFF00"/>
                </a:highlight>
                <a:ea typeface="華康儷中黑(P)" panose="020B0500000000000000" pitchFamily="34" charset="-120"/>
              </a:rPr>
              <a:t>Cure</a:t>
            </a:r>
            <a:r>
              <a:rPr lang="en-US" altLang="zh-TW" sz="4400" dirty="0">
                <a:ea typeface="華康儷中黑(P)" panose="020B0500000000000000" pitchFamily="34" charset="-120"/>
              </a:rPr>
              <a:t> the sick, </a:t>
            </a:r>
            <a:r>
              <a:rPr lang="en-US" altLang="zh-TW" sz="4400" dirty="0">
                <a:highlight>
                  <a:srgbClr val="FFFF00"/>
                </a:highlight>
                <a:ea typeface="華康儷中黑(P)" panose="020B0500000000000000" pitchFamily="34" charset="-120"/>
              </a:rPr>
              <a:t>raise</a:t>
            </a:r>
            <a:r>
              <a:rPr lang="en-US" altLang="zh-TW" sz="4400" dirty="0">
                <a:ea typeface="華康儷中黑(P)" panose="020B0500000000000000" pitchFamily="34" charset="-120"/>
              </a:rPr>
              <a:t> the dead, </a:t>
            </a:r>
            <a:r>
              <a:rPr lang="en-US" altLang="zh-TW" sz="4400" dirty="0">
                <a:highlight>
                  <a:srgbClr val="FFFF00"/>
                </a:highlight>
                <a:ea typeface="華康儷中黑(P)" panose="020B0500000000000000" pitchFamily="34" charset="-120"/>
              </a:rPr>
              <a:t>cleanse</a:t>
            </a:r>
            <a:r>
              <a:rPr lang="en-US" altLang="zh-TW" sz="4400" dirty="0">
                <a:ea typeface="華康儷中黑(P)" panose="020B0500000000000000" pitchFamily="34" charset="-120"/>
              </a:rPr>
              <a:t> lepers, </a:t>
            </a:r>
            <a:r>
              <a:rPr lang="en-US" altLang="zh-TW" sz="4400" dirty="0">
                <a:highlight>
                  <a:srgbClr val="FFFF00"/>
                </a:highlight>
                <a:ea typeface="華康儷中黑(P)" panose="020B0500000000000000" pitchFamily="34" charset="-120"/>
              </a:rPr>
              <a:t>drive out </a:t>
            </a:r>
            <a:r>
              <a:rPr lang="en-US" altLang="zh-TW" sz="4400" dirty="0">
                <a:ea typeface="華康儷中黑(P)" panose="020B0500000000000000" pitchFamily="34" charset="-120"/>
              </a:rPr>
              <a:t>demons.”</a:t>
            </a:r>
          </a:p>
        </p:txBody>
      </p:sp>
    </p:spTree>
    <p:extLst>
      <p:ext uri="{BB962C8B-B14F-4D97-AF65-F5344CB8AC3E}">
        <p14:creationId xmlns:p14="http://schemas.microsoft.com/office/powerpoint/2010/main" val="13997246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F46838EA-3EB0-4C37-A8C0-9F37CFFA70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55272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zh-TW" altLang="en-US" sz="3600" dirty="0">
                <a:ea typeface="華康儷中黑(P)" panose="020B0500000000000000" pitchFamily="34" charset="-120"/>
              </a:rPr>
              <a:t>以上的描寫</a:t>
            </a:r>
            <a:r>
              <a:rPr lang="en-US" altLang="zh-TW" sz="3600" dirty="0"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ea typeface="華康儷中黑(P)" panose="020B0500000000000000" pitchFamily="34" charset="-120"/>
              </a:rPr>
              <a:t>應是</a:t>
            </a:r>
            <a:r>
              <a:rPr lang="zh-TW" altLang="en-US" sz="3600" dirty="0">
                <a:solidFill>
                  <a:srgbClr val="FF0000"/>
                </a:solidFill>
                <a:ea typeface="華康儷中黑(P)" panose="020B0500000000000000" pitchFamily="34" charset="-120"/>
              </a:rPr>
              <a:t>每個人</a:t>
            </a:r>
            <a:r>
              <a:rPr lang="zh-TW" altLang="en-US" sz="3600" dirty="0">
                <a:ea typeface="華康儷中黑(P)" panose="020B0500000000000000" pitchFamily="34" charset="-120"/>
              </a:rPr>
              <a:t>和</a:t>
            </a:r>
            <a:r>
              <a:rPr lang="zh-TW" altLang="en-US" sz="3600" dirty="0">
                <a:solidFill>
                  <a:srgbClr val="FF0000"/>
                </a:solidFill>
                <a:ea typeface="華康儷中黑(P)" panose="020B0500000000000000" pitchFamily="34" charset="-120"/>
              </a:rPr>
              <a:t>全體人</a:t>
            </a:r>
            <a:r>
              <a:rPr lang="zh-TW" altLang="en-US" sz="3600" dirty="0">
                <a:ea typeface="華康儷中黑(P)" panose="020B0500000000000000" pitchFamily="34" charset="-120"/>
              </a:rPr>
              <a:t>的遭遇</a:t>
            </a:r>
            <a:r>
              <a:rPr lang="en-US" altLang="zh-TW" sz="3600" dirty="0">
                <a:ea typeface="華康儷中黑(P)" panose="020B0500000000000000" pitchFamily="34" charset="-120"/>
              </a:rPr>
              <a:t>:</a:t>
            </a:r>
            <a:r>
              <a:rPr lang="zh-TW" altLang="en-US" sz="3600" dirty="0">
                <a:ea typeface="華康儷中黑(P)" panose="020B0500000000000000" pitchFamily="34" charset="-120"/>
              </a:rPr>
              <a:t>肉身的</a:t>
            </a:r>
            <a:r>
              <a:rPr lang="en-US" altLang="zh-TW" sz="3600" dirty="0"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ea typeface="華康儷中黑(P)" panose="020B0500000000000000" pitchFamily="34" charset="-120"/>
              </a:rPr>
              <a:t>靈性的</a:t>
            </a:r>
            <a:r>
              <a:rPr lang="en-US" altLang="zh-TW" sz="3600" dirty="0"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ea typeface="華康儷中黑(P)" panose="020B0500000000000000" pitchFamily="34" charset="-120"/>
              </a:rPr>
              <a:t>日常生活的</a:t>
            </a:r>
            <a:r>
              <a:rPr lang="en-US" altLang="zh-TW" sz="3600" dirty="0">
                <a:ea typeface="華康儷中黑(P)" panose="020B0500000000000000" pitchFamily="34" charset="-120"/>
              </a:rPr>
              <a:t>;</a:t>
            </a:r>
            <a:r>
              <a:rPr lang="zh-TW" altLang="en-US" sz="3600" dirty="0">
                <a:ea typeface="華康儷中黑(P)" panose="020B0500000000000000" pitchFamily="34" charset="-120"/>
              </a:rPr>
              <a:t>總之</a:t>
            </a:r>
            <a:r>
              <a:rPr lang="en-US" altLang="zh-TW" sz="3600" dirty="0"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ea typeface="華康儷中黑(P)" panose="020B0500000000000000" pitchFamily="34" charset="-120"/>
              </a:rPr>
              <a:t>是身心靈群的徹底治愈</a:t>
            </a:r>
            <a:r>
              <a:rPr lang="en-US" altLang="zh-TW" sz="3600" dirty="0">
                <a:ea typeface="華康儷中黑(P)" panose="020B0500000000000000" pitchFamily="34" charset="-120"/>
              </a:rPr>
              <a:t>,</a:t>
            </a:r>
            <a:r>
              <a:rPr lang="zh-TW" altLang="en-US" sz="3600" dirty="0">
                <a:ea typeface="華康儷中黑(P)" panose="020B0500000000000000" pitchFamily="34" charset="-120"/>
              </a:rPr>
              <a:t>是惡魔勢力的全部消亡</a:t>
            </a:r>
            <a:r>
              <a:rPr lang="en-US" altLang="zh-TW" sz="3600" dirty="0">
                <a:ea typeface="華康儷中黑(P)" panose="020B0500000000000000" pitchFamily="34" charset="-120"/>
              </a:rPr>
              <a:t>.</a:t>
            </a:r>
            <a:r>
              <a:rPr lang="zh-TW" altLang="en-US" sz="3600" dirty="0">
                <a:ea typeface="華康儷中黑(P)" panose="020B0500000000000000" pitchFamily="34" charset="-120"/>
              </a:rPr>
              <a:t>我們將迎來一個充滿天恩的世界</a:t>
            </a:r>
            <a:r>
              <a:rPr lang="en-US" altLang="zh-TW" sz="3600" dirty="0">
                <a:ea typeface="華康儷中黑(P)" panose="020B0500000000000000" pitchFamily="34" charset="-120"/>
              </a:rPr>
              <a:t>.</a:t>
            </a:r>
            <a:endParaRPr lang="zh-TW" altLang="en-US" sz="3600" dirty="0">
              <a:ea typeface="華康儷中黑(P)" panose="020B0500000000000000" pitchFamily="34" charset="-120"/>
            </a:endParaRPr>
          </a:p>
          <a:p>
            <a:pPr>
              <a:spcBef>
                <a:spcPts val="0"/>
              </a:spcBef>
            </a:pPr>
            <a:r>
              <a:rPr lang="en-US" altLang="zh-TW" sz="3800" dirty="0">
                <a:ea typeface="華康儷中黑(P)" panose="020B0500000000000000" pitchFamily="34" charset="-120"/>
              </a:rPr>
              <a:t>The above statement describes individual and collective experiences pertaining to </a:t>
            </a:r>
            <a:r>
              <a:rPr lang="en-US" altLang="zh-TW" sz="3800" dirty="0">
                <a:solidFill>
                  <a:srgbClr val="FF0000"/>
                </a:solidFill>
                <a:ea typeface="華康儷中黑(P)" panose="020B0500000000000000" pitchFamily="34" charset="-120"/>
              </a:rPr>
              <a:t>physical</a:t>
            </a:r>
            <a:r>
              <a:rPr lang="en-US" altLang="zh-TW" sz="3800" dirty="0">
                <a:ea typeface="華康儷中黑(P)" panose="020B0500000000000000" pitchFamily="34" charset="-120"/>
              </a:rPr>
              <a:t>, </a:t>
            </a:r>
            <a:r>
              <a:rPr lang="en-US" altLang="zh-TW" sz="3800" dirty="0">
                <a:solidFill>
                  <a:srgbClr val="FF0000"/>
                </a:solidFill>
                <a:ea typeface="華康儷中黑(P)" panose="020B0500000000000000" pitchFamily="34" charset="-120"/>
              </a:rPr>
              <a:t>spiritual</a:t>
            </a:r>
            <a:r>
              <a:rPr lang="en-US" altLang="zh-TW" sz="3800" dirty="0">
                <a:ea typeface="華康儷中黑(P)" panose="020B0500000000000000" pitchFamily="34" charset="-120"/>
              </a:rPr>
              <a:t>, and </a:t>
            </a:r>
            <a:r>
              <a:rPr lang="en-US" altLang="zh-TW" sz="3800" dirty="0">
                <a:solidFill>
                  <a:srgbClr val="FF0000"/>
                </a:solidFill>
                <a:ea typeface="華康儷中黑(P)" panose="020B0500000000000000" pitchFamily="34" charset="-120"/>
              </a:rPr>
              <a:t>everyday living </a:t>
            </a:r>
            <a:r>
              <a:rPr lang="en-US" altLang="zh-TW" sz="3800" dirty="0">
                <a:ea typeface="華康儷中黑(P)" panose="020B0500000000000000" pitchFamily="34" charset="-120"/>
              </a:rPr>
              <a:t>that should be common to all of us. In other words, it is </a:t>
            </a:r>
            <a:r>
              <a:rPr lang="en-US" altLang="zh-TW" sz="3800" dirty="0">
                <a:highlight>
                  <a:srgbClr val="FFFF00"/>
                </a:highlight>
                <a:ea typeface="華康儷中黑(P)" panose="020B0500000000000000" pitchFamily="34" charset="-120"/>
              </a:rPr>
              <a:t>a holistic (complete) healing of </a:t>
            </a:r>
            <a:r>
              <a:rPr lang="en-US" altLang="zh-TW" sz="38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body, mind and spirit</a:t>
            </a:r>
            <a:r>
              <a:rPr lang="en-US" altLang="zh-TW" sz="3800" dirty="0">
                <a:ea typeface="華康儷中黑(P)" panose="020B0500000000000000" pitchFamily="34" charset="-120"/>
              </a:rPr>
              <a:t>, the eradication of all forces of evil, to ready ourselves to usher in </a:t>
            </a:r>
          </a:p>
          <a:p>
            <a:pPr>
              <a:spcBef>
                <a:spcPts val="0"/>
              </a:spcBef>
            </a:pPr>
            <a:r>
              <a:rPr lang="en-US" altLang="zh-TW" sz="38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a world full of divine graces</a:t>
            </a:r>
            <a:r>
              <a:rPr lang="en-US" altLang="zh-TW" sz="3800" dirty="0">
                <a:ea typeface="華康儷中黑(P)" panose="020B0500000000000000" pitchFamily="34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548668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F46838EA-3EB0-4C37-A8C0-9F37CFFA70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496" y="116632"/>
            <a:ext cx="9144000" cy="674136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(P)" panose="020B0500000000000000" pitchFamily="34" charset="-120"/>
              </a:rPr>
              <a:t>這都是天主白白給我們的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ea typeface="華康儷中黑(P)" panose="020B0500000000000000" pitchFamily="34" charset="-120"/>
              </a:rPr>
              <a:t>也是我們要白白分施和要與人分享的</a:t>
            </a:r>
            <a:r>
              <a:rPr lang="en-US" altLang="zh-TW" sz="4000" dirty="0">
                <a:ea typeface="華康儷中黑(P)" panose="020B0500000000000000" pitchFamily="34" charset="-120"/>
              </a:rPr>
              <a:t>.</a:t>
            </a:r>
            <a:r>
              <a:rPr lang="zh-TW" altLang="en-US" sz="4000" dirty="0">
                <a:ea typeface="華康儷中黑(P)" panose="020B0500000000000000" pitchFamily="34" charset="-120"/>
              </a:rPr>
              <a:t>目的只有一個</a:t>
            </a:r>
            <a:r>
              <a:rPr lang="en-US" altLang="zh-TW" sz="4000" dirty="0">
                <a:ea typeface="華康儷中黑(P)" panose="020B0500000000000000" pitchFamily="34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天國的臨現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天家的建立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由現在直到永遠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(P)" panose="020B0500000000000000" pitchFamily="34" charset="-120"/>
              </a:rPr>
              <a:t>.</a:t>
            </a:r>
            <a:endParaRPr lang="zh-TW" altLang="en-US" sz="4000" dirty="0">
              <a:solidFill>
                <a:srgbClr val="FF0000"/>
              </a:solidFill>
              <a:highlight>
                <a:srgbClr val="FFFF00"/>
              </a:highlight>
              <a:ea typeface="華康儷中黑(P)" panose="020B0500000000000000" pitchFamily="34" charset="-12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altLang="zh-TW" sz="4000" dirty="0">
                <a:ea typeface="華康儷中黑(P)" panose="020B0500000000000000" pitchFamily="34" charset="-120"/>
              </a:rPr>
              <a:t>These are given by God to us freely (without cost); these are also what we should give and share with others freely. There is only one purpose for this: to realize the coming of the Kingdom of Heaven, the establishment of </a:t>
            </a:r>
            <a:r>
              <a:rPr lang="en-US" altLang="zh-TW" sz="4000" dirty="0">
                <a:solidFill>
                  <a:srgbClr val="FF0000"/>
                </a:solidFill>
                <a:ea typeface="華康儷中黑(P)" panose="020B0500000000000000" pitchFamily="34" charset="-120"/>
              </a:rPr>
              <a:t>a celestial home, from this moment to eternity</a:t>
            </a:r>
            <a:r>
              <a:rPr lang="en-US" altLang="zh-TW" sz="3600" dirty="0">
                <a:solidFill>
                  <a:srgbClr val="FF0000"/>
                </a:solidFill>
                <a:ea typeface="華康儷中黑(P)" panose="020B0500000000000000" pitchFamily="34" charset="-120"/>
              </a:rPr>
              <a:t>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US" altLang="zh-TW" sz="3600" dirty="0">
              <a:ea typeface="華康儷中黑(P)" panose="020B0500000000000000" pitchFamily="34" charset="-120"/>
            </a:endParaRP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E0390914-C4D9-4FD0-B901-FE84143689E2}"/>
              </a:ext>
            </a:extLst>
          </p:cNvPr>
          <p:cNvSpPr txBox="1"/>
          <p:nvPr/>
        </p:nvSpPr>
        <p:spPr>
          <a:xfrm>
            <a:off x="35496" y="6269250"/>
            <a:ext cx="388843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(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為福傳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請上網點讚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留言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轉發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)</a:t>
            </a:r>
            <a:endParaRPr kumimoji="1" lang="en-US" altLang="zh-HK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 pitchFamily="34" charset="0"/>
              <a:ea typeface="華康儷中黑" panose="020B0509000000000000" pitchFamily="49" charset="-12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26832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>
            <a:extLst>
              <a:ext uri="{FF2B5EF4-FFF2-40B4-BE49-F238E27FC236}">
                <a16:creationId xmlns:a16="http://schemas.microsoft.com/office/drawing/2014/main" id="{B2EF5AAD-EEB9-496C-B277-24E491281B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062" y="44921"/>
            <a:ext cx="9144000" cy="6048375"/>
          </a:xfrm>
        </p:spPr>
        <p:txBody>
          <a:bodyPr/>
          <a:lstStyle/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願 上 主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祝 福 你 和 你 的 家 庭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你 的 工 作</a:t>
            </a:r>
            <a:endParaRPr lang="en-US" altLang="zh-TW" sz="44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zh-TW" altLang="en-US" sz="5400" dirty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幫助你戰勝疫情和一切困難</a:t>
            </a:r>
            <a:endParaRPr lang="en-US" altLang="zh-TW" sz="5400" dirty="0">
              <a:solidFill>
                <a:srgbClr val="00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化 危 為 機</a:t>
            </a:r>
          </a:p>
          <a:p>
            <a:pPr algn="ctr" eaLnBrk="1" hangingPunct="1">
              <a:lnSpc>
                <a:spcPts val="7000"/>
              </a:lnSpc>
              <a:spcBef>
                <a:spcPts val="1200"/>
              </a:spcBef>
              <a:buFontTx/>
              <a:buNone/>
              <a:defRPr/>
            </a:pP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天主愛你</a:t>
            </a:r>
            <a:r>
              <a:rPr lang="zh-TW" altLang="en-US" sz="36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</a:t>
            </a: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主佑</a:t>
            </a:r>
            <a:r>
              <a:rPr lang="zh-TW" altLang="en-US" sz="4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！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24794" y="216645"/>
            <a:ext cx="9108504" cy="6374655"/>
          </a:xfrm>
        </p:spPr>
        <p:txBody>
          <a:bodyPr>
            <a:noAutofit/>
          </a:bodyPr>
          <a:lstStyle/>
          <a:p>
            <a:pPr marL="0" indent="0" algn="just" eaLnBrk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6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「現在，你們如果真的聽從我的話，遵守我的盟約，你們在萬民中，將成為我的特殊產業。的確，普世全屬於我，但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你們為我，應成為司祭的國家，聖潔的國民。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</a:t>
            </a:r>
            <a:endParaRPr lang="en-US" altLang="zh-TW" sz="36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TW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2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60648"/>
            <a:ext cx="9144000" cy="6597352"/>
          </a:xfrm>
        </p:spPr>
        <p:txBody>
          <a:bodyPr/>
          <a:lstStyle/>
          <a:p>
            <a:pPr marL="0" indent="0" algn="just" eaLnBrk="1">
              <a:lnSpc>
                <a:spcPts val="48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恭讀聖保祿宗徒致羅馬人書　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5:6-11</a:t>
            </a:r>
          </a:p>
          <a:p>
            <a:pPr marL="0" indent="0" algn="just" eaLnBrk="1">
              <a:lnSpc>
                <a:spcPts val="4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弟兄姊妹們：</a:t>
            </a:r>
          </a:p>
          <a:p>
            <a:pPr marL="0" indent="0" algn="just" eaLnBrk="1">
              <a:lnSpc>
                <a:spcPts val="4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當我們還在軟弱的時候，基督就在指定的時期，為不虔敬的人死了。為義人死，是罕有的事；為善人，或許有敢死的；但是，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基督在我們還是罪人的時候，就為我們死了，這證明了天主怎樣愛我們。</a:t>
            </a: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0890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43E17E22-F18A-4877-BBE6-8CA33DA4FD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224" y="235596"/>
            <a:ext cx="9144000" cy="6624736"/>
          </a:xfrm>
        </p:spPr>
        <p:txBody>
          <a:bodyPr/>
          <a:lstStyle/>
          <a:p>
            <a:pPr algn="just"/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現在，我們既因他的血，而成義，我們更要藉著他，脫免天主的義怒，因為，如果我們還在為仇敵的時候，因著他聖子的死，得與天主和好了，那麼，在和好之後，我們一定更要因著他的生命，得救了。不但如此，我們現在既藉著我們的主耶穌基督，獲得了和好，也必藉著他，而歡躍於天主。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——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上主的話。</a:t>
            </a:r>
            <a:endParaRPr lang="en-US" altLang="zh-TW" sz="36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just"/>
            <a:r>
              <a:rPr lang="en-US" altLang="zh-TW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——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感謝天主！</a:t>
            </a:r>
          </a:p>
        </p:txBody>
      </p:sp>
    </p:spTree>
    <p:extLst>
      <p:ext uri="{BB962C8B-B14F-4D97-AF65-F5344CB8AC3E}">
        <p14:creationId xmlns:p14="http://schemas.microsoft.com/office/powerpoint/2010/main" val="271612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6512" y="-27384"/>
            <a:ext cx="9107488" cy="6813376"/>
          </a:xfrm>
        </p:spPr>
        <p:txBody>
          <a:bodyPr/>
          <a:lstStyle/>
          <a:p>
            <a:pPr marL="0" indent="0" algn="just" eaLnBrk="1">
              <a:lnSpc>
                <a:spcPts val="1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中黑體" panose="020B0509000000000000" pitchFamily="49" charset="-120"/>
              <a:ea typeface="華康中黑體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恭讀聖瑪竇福音　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9:36-10:8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那時候，耶穌一見到群眾，就對他們動了慈心，因為他們困苦流離，好像沒有牧人的羊。於是，耶穌對自己的門徒說：「莊稼多，工人少，所以，你們應當求莊稼的主人，派遣工人，來收割他的莊稼。」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耶穌將他的十二門徒叫來，授予他們制伏邪魔的權柄，可以驅逐邪魔，醫治各種病症，各種疾苦。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0729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B6C2ACC5-8C39-408A-88AC-FF8223DD81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60648"/>
            <a:ext cx="9144000" cy="6408712"/>
          </a:xfrm>
        </p:spPr>
        <p:txBody>
          <a:bodyPr/>
          <a:lstStyle/>
          <a:p>
            <a:pPr marL="0" indent="0" algn="just" eaLnBrk="1">
              <a:lnSpc>
                <a:spcPts val="53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這是十二宗徒的名字：第一個是稱為伯多祿的西滿，和他的兄弟安德肋，載伯德的兒子雅各伯，和他的弟弟若望，斐理伯和巴爾多祿茂，多默和稅吏瑪竇，阿耳斐的兒子雅各伯和達陡，熱誠者西滿，和負賣耶穌的猶達斯依斯加略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53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耶穌派遣這十二人，囑咐他們說：「外邦人的路，你們不要走；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36783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88640"/>
            <a:ext cx="9144000" cy="6624736"/>
          </a:xfrm>
        </p:spPr>
        <p:txBody>
          <a:bodyPr/>
          <a:lstStyle/>
          <a:p>
            <a:pPr marL="0" lvl="0" indent="0" algn="just" eaLnBrk="1">
              <a:spcBef>
                <a:spcPct val="0"/>
              </a:spcBef>
              <a:buNone/>
              <a:tabLst>
                <a:tab pos="0" algn="l"/>
              </a:tabLst>
            </a:pP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撒瑪黎雅人的城，你們不要進；你們寧可往以色列家迷失了的羊那裡去。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</a:rPr>
              <a:t>你們在路上，應宣講說：天國臨近了。病人，你們要治好；死人，你們要復活；痲瘋病人，你們要潔淨；魔鬼，你們要驅逐；你們白白得來的，也要白白分施。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」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——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基督的福音。</a:t>
            </a:r>
            <a:endParaRPr lang="en-US" altLang="zh-TW" sz="36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just" eaLnBrk="1">
              <a:spcBef>
                <a:spcPct val="0"/>
              </a:spcBef>
              <a:buNone/>
            </a:pPr>
            <a:r>
              <a:rPr lang="en-US" altLang="zh-TW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基督，我們讚美你！</a:t>
            </a:r>
            <a:endParaRPr lang="zh-TW" altLang="en-US" sz="3600" dirty="0">
              <a:solidFill>
                <a:srgbClr val="00FF00"/>
              </a:solidFill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661435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096" y="166687"/>
            <a:ext cx="9107488" cy="6691313"/>
          </a:xfrm>
        </p:spPr>
        <p:txBody>
          <a:bodyPr/>
          <a:lstStyle/>
          <a:p>
            <a:pPr lvl="0" algn="ctr" eaLnBrk="1" hangingPunct="1">
              <a:spcBef>
                <a:spcPct val="0"/>
              </a:spcBef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常年期第十一主日</a:t>
            </a: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en-US" altLang="zh-TW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2023</a:t>
            </a: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年</a:t>
            </a:r>
            <a:r>
              <a:rPr lang="en-US" altLang="zh-TW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06</a:t>
            </a: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月</a:t>
            </a:r>
            <a:r>
              <a:rPr lang="en-US" altLang="zh-TW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18</a:t>
            </a: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日</a:t>
            </a:r>
            <a:r>
              <a:rPr lang="en-US" altLang="zh-TW" sz="2400" dirty="0">
                <a:solidFill>
                  <a:schemeClr val="bg1"/>
                </a:solidFill>
                <a:ea typeface="華康儷中黑" panose="020B0509000000000000" pitchFamily="49" charset="-120"/>
              </a:rPr>
              <a:t>(</a:t>
            </a:r>
            <a:r>
              <a:rPr lang="zh-TW" altLang="en-US" sz="2400" dirty="0">
                <a:solidFill>
                  <a:schemeClr val="bg1"/>
                </a:solidFill>
                <a:ea typeface="華康儷中黑" panose="020B0509000000000000" pitchFamily="49" charset="-120"/>
              </a:rPr>
              <a:t>父親節</a:t>
            </a:r>
            <a:r>
              <a:rPr lang="en-US" altLang="zh-TW" sz="2400" dirty="0">
                <a:solidFill>
                  <a:schemeClr val="bg1"/>
                </a:solidFill>
                <a:ea typeface="華康儷中黑" panose="020B0509000000000000" pitchFamily="49" charset="-120"/>
              </a:rPr>
              <a:t>)</a:t>
            </a:r>
          </a:p>
          <a:p>
            <a:pPr algn="ctr" eaLnBrk="1" hangingPunct="1">
              <a:spcBef>
                <a:spcPts val="1200"/>
              </a:spcBef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7200" dirty="0">
                <a:solidFill>
                  <a:schemeClr val="bg1"/>
                </a:solidFill>
                <a:ea typeface="華康粗黑體" panose="020B0709000000000000" pitchFamily="49" charset="-120"/>
              </a:rPr>
              <a:t>白白得來 白白分施</a:t>
            </a:r>
            <a:endParaRPr lang="en-US" altLang="zh-TW" sz="7200" dirty="0">
              <a:solidFill>
                <a:schemeClr val="bg1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4000" dirty="0">
                <a:solidFill>
                  <a:srgbClr val="00FF00"/>
                </a:solidFill>
                <a:ea typeface="華康粗黑體" panose="020B0709000000000000" pitchFamily="49" charset="-120"/>
              </a:rPr>
              <a:t>感恩</a:t>
            </a:r>
            <a:r>
              <a:rPr lang="en-US" altLang="zh-TW" dirty="0">
                <a:solidFill>
                  <a:srgbClr val="00FF00"/>
                </a:solidFill>
                <a:ea typeface="華康粗黑體" panose="020B0709000000000000" pitchFamily="49" charset="-120"/>
              </a:rPr>
              <a:t>=</a:t>
            </a:r>
            <a:r>
              <a:rPr lang="zh-TW" altLang="en-US" sz="2000" dirty="0">
                <a:solidFill>
                  <a:srgbClr val="00FF00"/>
                </a:solidFill>
                <a:ea typeface="華康粗黑體" panose="020B0709000000000000" pitchFamily="49" charset="-120"/>
              </a:rPr>
              <a:t>基督徒</a:t>
            </a:r>
            <a:r>
              <a:rPr lang="zh-TW" altLang="en-US" sz="3600" dirty="0">
                <a:solidFill>
                  <a:srgbClr val="00FF00"/>
                </a:solidFill>
                <a:ea typeface="華康粗黑體" panose="020B0709000000000000" pitchFamily="49" charset="-120"/>
              </a:rPr>
              <a:t>基本心態</a:t>
            </a:r>
            <a:r>
              <a:rPr lang="en-US" altLang="zh-TW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; </a:t>
            </a:r>
            <a:r>
              <a:rPr lang="zh-TW" altLang="en-US" sz="3600" dirty="0">
                <a:solidFill>
                  <a:schemeClr val="bg1">
                    <a:lumMod val="95000"/>
                  </a:schemeClr>
                </a:solidFill>
                <a:ea typeface="華康粗黑體" panose="020B0709000000000000" pitchFamily="49" charset="-120"/>
              </a:rPr>
              <a:t>祭</a:t>
            </a:r>
            <a:r>
              <a:rPr lang="en-US" altLang="zh-TW" sz="3600" dirty="0">
                <a:solidFill>
                  <a:schemeClr val="bg1">
                    <a:lumMod val="95000"/>
                  </a:schemeClr>
                </a:solidFill>
                <a:ea typeface="華康粗黑體" panose="020B0709000000000000" pitchFamily="49" charset="-120"/>
              </a:rPr>
              <a:t>=</a:t>
            </a:r>
            <a:r>
              <a:rPr lang="zh-TW" altLang="en-US" sz="3600" dirty="0">
                <a:solidFill>
                  <a:schemeClr val="bg1">
                    <a:lumMod val="95000"/>
                  </a:schemeClr>
                </a:solidFill>
                <a:ea typeface="華康粗黑體" panose="020B0709000000000000" pitchFamily="49" charset="-120"/>
              </a:rPr>
              <a:t>崇拜</a:t>
            </a:r>
            <a:r>
              <a:rPr lang="en-US" altLang="zh-TW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; </a:t>
            </a:r>
            <a:r>
              <a:rPr lang="zh-TW" altLang="en-US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宴</a:t>
            </a:r>
            <a:r>
              <a:rPr lang="en-US" altLang="zh-TW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=</a:t>
            </a:r>
            <a:r>
              <a:rPr lang="zh-TW" altLang="en-US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共融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92F63ADE-56DC-46B9-A5A4-627CE75AEE69}"/>
              </a:ext>
            </a:extLst>
          </p:cNvPr>
          <p:cNvSpPr txBox="1"/>
          <p:nvPr/>
        </p:nvSpPr>
        <p:spPr>
          <a:xfrm>
            <a:off x="275104" y="6096405"/>
            <a:ext cx="37370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請</a:t>
            </a: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華康儷中黑(P)" panose="020B0500000000000000" pitchFamily="34" charset="-120"/>
                <a:ea typeface="華康儷中黑(P)" panose="020B0500000000000000" pitchFamily="34" charset="-120"/>
                <a:cs typeface="+mn-cs"/>
              </a:rPr>
              <a:t>關</a:t>
            </a: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機</a:t>
            </a:r>
            <a:r>
              <a:rPr kumimoji="1" lang="en-US" altLang="zh-TW" sz="2400" b="0" i="0" u="none" strike="noStrike" kern="1200" cap="none" spc="-300" normalizeH="0" baseline="0" noProof="0" dirty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(</a:t>
            </a:r>
            <a:r>
              <a:rPr kumimoji="1" lang="zh-TW" altLang="en-US" sz="2400" b="0" i="0" u="none" strike="noStrike" kern="1200" cap="none" spc="-3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華康龍門石碑(P)" panose="03000700000000000000" pitchFamily="66" charset="-120"/>
                <a:ea typeface="華康龍門石碑(P)" panose="03000700000000000000" pitchFamily="66" charset="-120"/>
                <a:cs typeface="+mn-cs"/>
              </a:rPr>
              <a:t>一小時內 放下一切</a:t>
            </a:r>
            <a:r>
              <a:rPr kumimoji="1" lang="en-US" altLang="zh-TW" sz="2400" b="0" i="0" u="none" strike="noStrike" kern="1200" cap="none" spc="-300" normalizeH="0" baseline="0" noProof="0" dirty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)</a:t>
            </a:r>
            <a:endParaRPr kumimoji="1" lang="zh-HK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95000"/>
                </a:srgbClr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4419246"/>
      </p:ext>
    </p:extLst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31874</TotalTime>
  <Words>1910</Words>
  <Application>Microsoft Office PowerPoint</Application>
  <PresentationFormat>如螢幕大小 (4:3)</PresentationFormat>
  <Paragraphs>100</Paragraphs>
  <Slides>23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13</vt:i4>
      </vt:variant>
      <vt:variant>
        <vt:lpstr>佈景主題</vt:lpstr>
      </vt:variant>
      <vt:variant>
        <vt:i4>3</vt:i4>
      </vt:variant>
      <vt:variant>
        <vt:lpstr>投影片標題</vt:lpstr>
      </vt:variant>
      <vt:variant>
        <vt:i4>23</vt:i4>
      </vt:variant>
    </vt:vector>
  </HeadingPairs>
  <TitlesOfParts>
    <vt:vector size="39" baseType="lpstr">
      <vt:lpstr>華康中黑體</vt:lpstr>
      <vt:lpstr>華康中黑體(P)</vt:lpstr>
      <vt:lpstr>華康正顏楷體W7</vt:lpstr>
      <vt:lpstr>華康粗黑體</vt:lpstr>
      <vt:lpstr>華康龍門石碑(P)</vt:lpstr>
      <vt:lpstr>華康儷中黑</vt:lpstr>
      <vt:lpstr>華康儷中黑(P)</vt:lpstr>
      <vt:lpstr>新細明體</vt:lpstr>
      <vt:lpstr>標楷體</vt:lpstr>
      <vt:lpstr>Arial</vt:lpstr>
      <vt:lpstr>Calibri</vt:lpstr>
      <vt:lpstr>Calibri Light</vt:lpstr>
      <vt:lpstr>Wingdings</vt:lpstr>
      <vt:lpstr>預設簡報設計</vt:lpstr>
      <vt:lpstr>3_預設簡報設計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Fr. Tsui</dc:creator>
  <cp:lastModifiedBy>user</cp:lastModifiedBy>
  <cp:revision>1717</cp:revision>
  <dcterms:created xsi:type="dcterms:W3CDTF">2006-09-26T01:05:23Z</dcterms:created>
  <dcterms:modified xsi:type="dcterms:W3CDTF">2023-06-12T05:29:55Z</dcterms:modified>
</cp:coreProperties>
</file>