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972" r:id="rId2"/>
  </p:sldMasterIdLst>
  <p:notesMasterIdLst>
    <p:notesMasterId r:id="rId25"/>
  </p:notesMasterIdLst>
  <p:handoutMasterIdLst>
    <p:handoutMasterId r:id="rId26"/>
  </p:handoutMasterIdLst>
  <p:sldIdLst>
    <p:sldId id="2306" r:id="rId3"/>
    <p:sldId id="2119" r:id="rId4"/>
    <p:sldId id="2122" r:id="rId5"/>
    <p:sldId id="2123" r:id="rId6"/>
    <p:sldId id="2125" r:id="rId7"/>
    <p:sldId id="2126" r:id="rId8"/>
    <p:sldId id="2305" r:id="rId9"/>
    <p:sldId id="2128" r:id="rId10"/>
    <p:sldId id="1376" r:id="rId11"/>
    <p:sldId id="1395" r:id="rId12"/>
    <p:sldId id="1396" r:id="rId13"/>
    <p:sldId id="1397" r:id="rId14"/>
    <p:sldId id="2308" r:id="rId15"/>
    <p:sldId id="2307" r:id="rId16"/>
    <p:sldId id="2309" r:id="rId17"/>
    <p:sldId id="2310" r:id="rId18"/>
    <p:sldId id="2311" r:id="rId19"/>
    <p:sldId id="2312" r:id="rId20"/>
    <p:sldId id="2313" r:id="rId21"/>
    <p:sldId id="2314" r:id="rId22"/>
    <p:sldId id="2315" r:id="rId23"/>
    <p:sldId id="1892" r:id="rId24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CC"/>
    <a:srgbClr val="00CC00"/>
    <a:srgbClr val="00FF00"/>
    <a:srgbClr val="FFFFFF"/>
    <a:srgbClr val="FF99FF"/>
    <a:srgbClr val="FF66FF"/>
    <a:srgbClr val="FF00FF"/>
    <a:srgbClr val="6600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415" autoAdjust="0"/>
    <p:restoredTop sz="93315" autoAdjust="0"/>
  </p:normalViewPr>
  <p:slideViewPr>
    <p:cSldViewPr>
      <p:cViewPr varScale="1">
        <p:scale>
          <a:sx n="59" d="100"/>
          <a:sy n="59" d="100"/>
        </p:scale>
        <p:origin x="12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49658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2036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6144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1004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5726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8179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3310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781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6054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928238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430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611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八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言談試驗人格</a:t>
            </a:r>
            <a:endParaRPr lang="en-US" altLang="zh-TW" sz="80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中黑體" pitchFamily="49" charset="-120"/>
                <a:cs typeface="華康中黑體" pitchFamily="49" charset="-120"/>
              </a:rPr>
              <a:t>——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人的成熟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,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道德的成熟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,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信仰的成熟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中黑體" pitchFamily="49" charset="-120"/>
                <a:cs typeface="華康中黑體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54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396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言談試驗人的人格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人的好壞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從言談中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才可見到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巧言令色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鮮矣仁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孔子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一日不讀書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言語無味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三日不讀書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面目可憎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黃庭堅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腹有詩書氣自華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蘇東坡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適時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良言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可興家國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三姑六婆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實淫盜之媒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朱子治家格言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蝴蝶效應</a:t>
            </a:r>
            <a:r>
              <a:rPr lang="zh-TW" altLang="en-US" sz="1000" dirty="0">
                <a:solidFill>
                  <a:srgbClr val="00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集體改造歷史</a:t>
            </a:r>
            <a:r>
              <a:rPr lang="en-US" altLang="zh-TW" sz="1000" dirty="0">
                <a:solidFill>
                  <a:srgbClr val="FF00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28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  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家庭教育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無可取代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一家仁</a:t>
            </a:r>
            <a:r>
              <a:rPr lang="en-US" altLang="zh-TW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一國興仁</a:t>
            </a:r>
            <a:r>
              <a:rPr lang="zh-TW" altLang="en-US" sz="1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大學</a:t>
            </a:r>
            <a:endParaRPr lang="en-US" altLang="zh-TW" sz="18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</a:pPr>
            <a:r>
              <a:rPr lang="en-US" altLang="zh-TW" sz="2800" dirty="0">
                <a:solidFill>
                  <a:srgbClr val="FF00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 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大同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自小教孩子「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地球是我家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我和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xx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建設她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28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499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死亡</a:t>
            </a:r>
            <a:r>
              <a:rPr lang="en-US" altLang="zh-TW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你的勝利在哪裡</a:t>
            </a:r>
            <a:r>
              <a:rPr lang="en-US" altLang="zh-TW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死亡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你的刺在哪裡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該時常發奮勉力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你們的勤勞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在主內決不會落空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死亡是生命的改變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不是毀滅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回歸父家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天詔須來咸返其本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靈魂歸去長依厥親</a:t>
            </a:r>
            <a:endParaRPr lang="en-US" altLang="zh-TW" sz="40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給近人和世界帶來「天堂」者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進天堂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給後輩鄰人帶來「地獄」者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下地獄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我願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出生時哭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人人笑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死時笑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人人哭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聖德在努力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進天堂也在努力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決不落空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407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瞎子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豈能給瞎子帶路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怎麼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你看見你兄弟眼中的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木屑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不理會你眼中的大樑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呢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善人從自己心中的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善庫</a:t>
            </a:r>
            <a:r>
              <a:rPr lang="en-US" altLang="zh-TW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發出善來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你怎知自己不是瞎子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你眼中的是大樑或木屑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行善源自「善庫」</a:t>
            </a:r>
            <a:r>
              <a:rPr lang="en-US" altLang="zh-TW" sz="2800" i="1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i="1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惡庫</a:t>
            </a:r>
            <a:r>
              <a:rPr lang="en-US" altLang="zh-TW" sz="2800" i="1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C2744F0-0090-4C6E-840B-1DFA1A736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23" y="3356992"/>
            <a:ext cx="5858853" cy="3384376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BE3C0489-306E-47B2-8512-E79B9B2FA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124672"/>
            <a:ext cx="2622473" cy="240067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E825D968-86D9-41F5-BA55-3410049B3821}"/>
              </a:ext>
            </a:extLst>
          </p:cNvPr>
          <p:cNvSpPr txBox="1"/>
          <p:nvPr/>
        </p:nvSpPr>
        <p:spPr>
          <a:xfrm>
            <a:off x="6660232" y="3564305"/>
            <a:ext cx="1872208" cy="58477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儷楷書" panose="03000509000000000000" pitchFamily="65" charset="-120"/>
                <a:ea typeface="華康儷楷書" panose="03000509000000000000" pitchFamily="65" charset="-120"/>
                <a:cs typeface="華康儷楷書" panose="03000509000000000000" pitchFamily="65" charset="-120"/>
              </a:rPr>
              <a:t>求同存異</a:t>
            </a:r>
          </a:p>
        </p:txBody>
      </p:sp>
    </p:spTree>
    <p:extLst>
      <p:ext uri="{BB962C8B-B14F-4D97-AF65-F5344CB8AC3E}">
        <p14:creationId xmlns:p14="http://schemas.microsoft.com/office/powerpoint/2010/main" val="295647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1112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大概三十多年前</a:t>
            </a:r>
            <a:r>
              <a:rPr lang="en-US" altLang="zh-TW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我在台灣一個國際研討會中</a:t>
            </a:r>
            <a:r>
              <a:rPr lang="en-US" altLang="zh-TW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作我的第一次公開講話</a:t>
            </a:r>
            <a:r>
              <a:rPr lang="en-US" altLang="zh-TW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題目是</a:t>
            </a:r>
            <a:endParaRPr lang="en-US" altLang="zh-TW" sz="4200" dirty="0">
              <a:latin typeface="華康儷粗宋(P)" panose="02020700000000000000" pitchFamily="18" charset="-120"/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「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人</a:t>
            </a:r>
            <a:r>
              <a:rPr lang="zh-TW" altLang="en-US" sz="42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的成熟</a:t>
            </a:r>
            <a:r>
              <a:rPr lang="en-US" altLang="zh-TW" sz="42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道德</a:t>
            </a:r>
            <a:r>
              <a:rPr lang="zh-TW" altLang="en-US" sz="42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的成熟</a:t>
            </a:r>
            <a:r>
              <a:rPr lang="en-US" altLang="zh-TW" sz="42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信仰</a:t>
            </a:r>
            <a:r>
              <a:rPr lang="zh-TW" altLang="en-US" sz="42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的成熟</a:t>
            </a: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」</a:t>
            </a:r>
            <a:r>
              <a:rPr lang="en-US" altLang="zh-TW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好長的題目</a:t>
            </a:r>
            <a:r>
              <a:rPr lang="en-US" altLang="zh-TW" sz="4200" dirty="0">
                <a:latin typeface="華康儷粗宋(P)" panose="02020700000000000000" pitchFamily="18" charset="-120"/>
                <a:ea typeface="華康儷粗宋(P)" panose="02020700000000000000" pitchFamily="18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200" dirty="0">
                <a:ea typeface="華康儷中宋" panose="02020509000000000000" pitchFamily="49" charset="-120"/>
              </a:rPr>
              <a:t>Thirty years ago, I delivered my first public speech at an international symposium in Taiwan. The topic was: “</a:t>
            </a:r>
            <a:r>
              <a:rPr lang="en-US" altLang="zh-TW" sz="4200" dirty="0">
                <a:solidFill>
                  <a:srgbClr val="FF0000"/>
                </a:solidFill>
                <a:ea typeface="華康儷中宋" panose="02020509000000000000" pitchFamily="49" charset="-120"/>
              </a:rPr>
              <a:t>Personal Maturity, Moral Maturity, Religious Maturity</a:t>
            </a:r>
            <a:r>
              <a:rPr lang="en-US" altLang="zh-TW" sz="4200" dirty="0">
                <a:ea typeface="華康儷中宋" panose="02020509000000000000" pitchFamily="49" charset="-120"/>
              </a:rPr>
              <a:t>”. Such a long title!</a:t>
            </a:r>
          </a:p>
        </p:txBody>
      </p:sp>
    </p:spTree>
    <p:extLst>
      <p:ext uri="{BB962C8B-B14F-4D97-AF65-F5344CB8AC3E}">
        <p14:creationId xmlns:p14="http://schemas.microsoft.com/office/powerpoint/2010/main" val="308527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我本來有點認為這麼長的題目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真像</a:t>
            </a:r>
            <a:endParaRPr lang="en-US" altLang="zh-TW" sz="40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「老太婆的裹腳布」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又臭又長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但當我仔細思量如何下筆時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才發覺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這題目有很深的哲理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Initially, I thought the lengthy title sounded like the long, smelly cloth that bound the feet of old Chinese women in yester years. But as I pondered how to put pen to paper, I realized the topic held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profound and philosophical depth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257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「人格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道德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信仰」三者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必須互為表裡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互相提昇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  <a:r>
              <a:rPr lang="zh-TW" altLang="en-US" sz="3600" dirty="0">
                <a:ea typeface="華康儷粗宋(P)" panose="02020700000000000000" pitchFamily="18" charset="-120"/>
              </a:rPr>
              <a:t>沒有人的成熟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ea typeface="華康儷粗宋(P)" panose="02020700000000000000" pitchFamily="18" charset="-120"/>
              </a:rPr>
              <a:t>便沒有道德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沒有道德的成熟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便沒有信仰</a:t>
            </a:r>
            <a:r>
              <a:rPr lang="en-US" altLang="zh-TW" sz="3600" dirty="0"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ea typeface="華康儷粗宋(P)" panose="02020700000000000000" pitchFamily="18" charset="-120"/>
              </a:rPr>
              <a:t>沒有信仰的成熟</a:t>
            </a:r>
            <a:r>
              <a:rPr lang="en-US" altLang="zh-TW" sz="3600" dirty="0"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粗宋(P)" panose="02020700000000000000" pitchFamily="18" charset="-120"/>
              </a:rPr>
              <a:t>人格和道德也像沒有靈魂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ea typeface="華康儷粗宋(P)" panose="02020700000000000000" pitchFamily="18" charset="-120"/>
              </a:rPr>
              <a:t>Personal character, morality and religious faith all must be intrinsically consistent and intertwined, and mutually reinforcing in spirit. Without maturity in personal character, there can be no morality; without moral maturity, there can be no religious faith; 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without maturity of faith,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character and morality would be soulless</a:t>
            </a:r>
            <a:r>
              <a:rPr lang="en-US" altLang="zh-TW" sz="3600" dirty="0"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064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法國啟蒙思想家孟德斯鳩說的</a:t>
            </a:r>
            <a:r>
              <a:rPr lang="zh-TW" altLang="zh-TW" sz="3900" kern="100" dirty="0">
                <a:solidFill>
                  <a:srgbClr val="0000FF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十惡論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其中的三惡是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: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「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沒有人性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的政治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沒有人文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的科學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沒有道德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的商業」</a:t>
            </a:r>
            <a:r>
              <a:rPr lang="zh-TW" altLang="en-US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等如沒有靈魂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endParaRPr lang="zh-TW" altLang="zh-TW" sz="3900" kern="100" dirty="0">
              <a:effectLst/>
              <a:ea typeface="華康儷粗宋(P)" panose="020207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Montesquieu, a great political philosopher of the Enlightenment and who propounded “The Theory of 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Ten Evils 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in Human Societies”, listed three of these as “</a:t>
            </a:r>
            <a:r>
              <a:rPr lang="en-US" altLang="zh-TW" sz="3900" kern="100" dirty="0">
                <a:solidFill>
                  <a:srgbClr val="0000FF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Politics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without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 humanity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en-US" altLang="zh-TW" sz="3900" kern="100" dirty="0">
                <a:solidFill>
                  <a:srgbClr val="0000FF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Science 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without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 humanism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, </a:t>
            </a:r>
            <a:r>
              <a:rPr lang="en-US" altLang="zh-TW" sz="3900" kern="100" dirty="0">
                <a:solidFill>
                  <a:srgbClr val="0000FF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Business</a:t>
            </a:r>
            <a:r>
              <a:rPr lang="en-US" altLang="zh-TW" sz="3900" kern="100" dirty="0">
                <a:solidFill>
                  <a:srgbClr val="9900CC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 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without 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ethics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”.</a:t>
            </a:r>
            <a:r>
              <a:rPr lang="en-US" altLang="zh-TW" sz="3900" kern="100" dirty="0">
                <a:effectLst/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 They are all soulless.</a:t>
            </a:r>
            <a:endParaRPr lang="zh-TW" altLang="zh-TW" sz="3900" kern="100" dirty="0">
              <a:effectLst/>
              <a:highlight>
                <a:srgbClr val="FFFF00"/>
              </a:highlight>
              <a:ea typeface="華康儷粗宋(P)" panose="020207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24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粗宋(P)" panose="02020700000000000000" pitchFamily="18" charset="-120"/>
              </a:rPr>
              <a:t>他也講過</a:t>
            </a:r>
            <a:r>
              <a:rPr lang="en-US" altLang="zh-TW" sz="4800" dirty="0">
                <a:ea typeface="華康儷粗宋(P)" panose="02020700000000000000" pitchFamily="18" charset="-120"/>
              </a:rPr>
              <a:t>:</a:t>
            </a:r>
            <a:r>
              <a:rPr lang="zh-TW" altLang="en-US" sz="4800" dirty="0">
                <a:ea typeface="華康儷粗宋(P)" panose="02020700000000000000" pitchFamily="18" charset="-120"/>
              </a:rPr>
              <a:t>「有益於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身</a:t>
            </a:r>
            <a:r>
              <a:rPr lang="zh-TW" altLang="en-US" sz="4800" dirty="0">
                <a:ea typeface="華康儷粗宋(P)" panose="02020700000000000000" pitchFamily="18" charset="-120"/>
              </a:rPr>
              <a:t>而有害於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家</a:t>
            </a:r>
            <a:r>
              <a:rPr lang="zh-TW" altLang="en-US" sz="4800" dirty="0">
                <a:ea typeface="華康儷粗宋(P)" panose="02020700000000000000" pitchFamily="18" charset="-120"/>
              </a:rPr>
              <a:t>的事情</a:t>
            </a:r>
            <a:r>
              <a:rPr lang="en-US" altLang="zh-TW" sz="4800" dirty="0"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ea typeface="華康儷粗宋(P)" panose="02020700000000000000" pitchFamily="18" charset="-120"/>
              </a:rPr>
              <a:t>我不幹</a:t>
            </a:r>
            <a:r>
              <a:rPr lang="en-US" altLang="zh-TW" sz="4800" dirty="0">
                <a:ea typeface="華康儷粗宋(P)" panose="02020700000000000000" pitchFamily="18" charset="-120"/>
              </a:rPr>
              <a:t>;</a:t>
            </a:r>
            <a:r>
              <a:rPr lang="zh-TW" altLang="en-US" sz="4800" dirty="0">
                <a:ea typeface="華康儷粗宋(P)" panose="02020700000000000000" pitchFamily="18" charset="-120"/>
              </a:rPr>
              <a:t>有益於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家</a:t>
            </a:r>
            <a:r>
              <a:rPr lang="zh-TW" altLang="en-US" sz="4800" dirty="0">
                <a:ea typeface="華康儷粗宋(P)" panose="02020700000000000000" pitchFamily="18" charset="-120"/>
              </a:rPr>
              <a:t>而</a:t>
            </a:r>
            <a:endParaRPr lang="en-US" altLang="zh-TW" sz="48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ea typeface="華康儷粗宋(P)" panose="02020700000000000000" pitchFamily="18" charset="-120"/>
              </a:rPr>
              <a:t>有害於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國</a:t>
            </a:r>
            <a:r>
              <a:rPr lang="zh-TW" altLang="en-US" sz="4800" dirty="0">
                <a:ea typeface="華康儷粗宋(P)" panose="02020700000000000000" pitchFamily="18" charset="-120"/>
              </a:rPr>
              <a:t>的事情</a:t>
            </a:r>
            <a:r>
              <a:rPr lang="en-US" altLang="zh-TW" sz="4800" dirty="0"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ea typeface="華康儷粗宋(P)" panose="02020700000000000000" pitchFamily="18" charset="-120"/>
              </a:rPr>
              <a:t>我不幹」</a:t>
            </a:r>
            <a:endParaRPr lang="en-US" altLang="zh-TW" sz="4800" dirty="0"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粗宋(P)" panose="02020700000000000000" pitchFamily="18" charset="-120"/>
              </a:rPr>
              <a:t>He also said: “I will not do what is beneficial to me but harmful to my family.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I will not do what is good for my family but harmful to my country</a:t>
            </a:r>
            <a:r>
              <a:rPr lang="en-US" altLang="zh-TW" sz="4800" dirty="0">
                <a:ea typeface="華康儷粗宋(P)" panose="02020700000000000000" pitchFamily="18" charset="-12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31062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推而廣之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我會加上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「有益於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國</a:t>
            </a:r>
            <a:r>
              <a:rPr lang="zh-TW" altLang="en-US" sz="4000" dirty="0">
                <a:ea typeface="華康儷粗宋(P)" panose="02020700000000000000" pitchFamily="18" charset="-120"/>
              </a:rPr>
              <a:t>而有害於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人類</a:t>
            </a:r>
            <a:r>
              <a:rPr lang="zh-TW" altLang="en-US" sz="4000" dirty="0">
                <a:ea typeface="華康儷粗宋(P)" panose="02020700000000000000" pitchFamily="18" charset="-120"/>
              </a:rPr>
              <a:t>的事情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我不幹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有益於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教會</a:t>
            </a:r>
            <a:r>
              <a:rPr lang="zh-TW" altLang="en-US" sz="4000" dirty="0">
                <a:ea typeface="華康儷粗宋(P)" panose="02020700000000000000" pitchFamily="18" charset="-120"/>
              </a:rPr>
              <a:t>而有害於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世界大同</a:t>
            </a:r>
            <a:r>
              <a:rPr lang="zh-TW" altLang="en-US" sz="4000" dirty="0">
                <a:ea typeface="華康儷粗宋(P)" panose="02020700000000000000" pitchFamily="18" charset="-120"/>
              </a:rPr>
              <a:t>的事情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我也不幹」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因為耶穌也不會容許我幹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By extension, I would add: “I will not do what is beneficial to my country but harmful to humanity. 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I also will not do what is good for my Church but harmful to the unity of the universal world</a:t>
            </a:r>
            <a:r>
              <a:rPr lang="en-US" altLang="zh-TW" sz="4000" dirty="0">
                <a:ea typeface="華康儷粗宋(P)" panose="02020700000000000000" pitchFamily="18" charset="-120"/>
              </a:rPr>
              <a:t>”,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粗宋(P)" panose="02020700000000000000" pitchFamily="18" charset="-120"/>
              </a:rPr>
              <a:t>for Jesus would not allow me to do so.</a:t>
            </a:r>
          </a:p>
        </p:txBody>
      </p:sp>
    </p:spTree>
    <p:extLst>
      <p:ext uri="{BB962C8B-B14F-4D97-AF65-F5344CB8AC3E}">
        <p14:creationId xmlns:p14="http://schemas.microsoft.com/office/powerpoint/2010/main" val="1449197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3264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同樣的孟德斯鳩也認為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「一個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真正熱愛祖國的人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,(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或一個真正熱愛教會的人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在各個方面都應是一個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真正的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『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人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』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一個對得起天地良心和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對得起創造他的天主的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『</a:t>
            </a:r>
            <a:r>
              <a:rPr lang="zh-TW" altLang="en-US" sz="4000" dirty="0">
                <a:latin typeface="Calibri" panose="020F0502020204030204" pitchFamily="34" charset="0"/>
                <a:ea typeface="華康儷粗宋(P)" panose="02020700000000000000" pitchFamily="18" charset="-120"/>
                <a:cs typeface="Calibri" panose="020F0502020204030204" pitchFamily="34" charset="0"/>
              </a:rPr>
              <a:t>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』.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same Montesquieu considered: “A man who truly loves his country or his Church,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every aspect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true man </a:t>
            </a: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 man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is worthy of his conscience and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God who created him.</a:t>
            </a:r>
          </a:p>
        </p:txBody>
      </p:sp>
    </p:spTree>
    <p:extLst>
      <p:ext uri="{BB962C8B-B14F-4D97-AF65-F5344CB8AC3E}">
        <p14:creationId xmlns:p14="http://schemas.microsoft.com/office/powerpoint/2010/main" val="123675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恭讀德訓篇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27:5-8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篩篩子，總留下一些渣滓；人的言談，也總有一些不乾不淨。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爐火試煉陶匠的陶器；言談試驗人的人格。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一棵樹的栽培，可由它所結的果實看出來；同樣，一個人的心意，也可從他思想後，所說的話看出來。一個人沒有發言以前，不要讚美他，因為人的好壞，從言談中，才可見到。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CC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眾：感謝天主     </a:t>
            </a:r>
            <a:r>
              <a:rPr lang="zh-TW" altLang="en-US" sz="2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靜默片刻 默想聖言</a:t>
            </a:r>
            <a:endParaRPr lang="en-US" altLang="zh-TW" sz="2400" dirty="0">
              <a:solidFill>
                <a:srgbClr val="FFFF00"/>
              </a:solidFill>
              <a:highlight>
                <a:srgbClr val="FF00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粗宋(P)" panose="02020700000000000000" pitchFamily="18" charset="-120"/>
              </a:rPr>
              <a:t>這種人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一如今天讀經所說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言談合乎道德</a:t>
            </a:r>
            <a:r>
              <a:rPr lang="en-US" altLang="zh-TW" dirty="0">
                <a:ea typeface="華康儷粗宋(P)" panose="02020700000000000000" pitchFamily="18" charset="-120"/>
              </a:rPr>
              <a:t>(</a:t>
            </a:r>
            <a:r>
              <a:rPr lang="zh-TW" altLang="en-US" dirty="0">
                <a:ea typeface="華康儷粗宋(P)" panose="02020700000000000000" pitchFamily="18" charset="-120"/>
              </a:rPr>
              <a:t>德</a:t>
            </a:r>
            <a:r>
              <a:rPr lang="en-US" altLang="zh-TW" dirty="0">
                <a:ea typeface="華康儷粗宋(P)" panose="02020700000000000000" pitchFamily="18" charset="-120"/>
              </a:rPr>
              <a:t>27)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全守耶穌的「山中聖訓」</a:t>
            </a:r>
            <a:r>
              <a:rPr lang="en-US" altLang="zh-TW" dirty="0">
                <a:ea typeface="華康儷粗宋(P)" panose="02020700000000000000" pitchFamily="18" charset="-120"/>
              </a:rPr>
              <a:t>(</a:t>
            </a:r>
            <a:r>
              <a:rPr lang="zh-TW" altLang="en-US" dirty="0">
                <a:ea typeface="華康儷粗宋(P)" panose="02020700000000000000" pitchFamily="18" charset="-120"/>
              </a:rPr>
              <a:t>路</a:t>
            </a:r>
            <a:r>
              <a:rPr lang="en-US" altLang="zh-TW" dirty="0">
                <a:ea typeface="華康儷粗宋(P)" panose="02020700000000000000" pitchFamily="18" charset="-120"/>
              </a:rPr>
              <a:t>6)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所以他能傲然面對死亡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並相信自己的「勤勞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在主內決不會落空」</a:t>
            </a:r>
            <a:r>
              <a:rPr lang="en-US" altLang="zh-TW" dirty="0">
                <a:ea typeface="華康儷粗宋(P)" panose="02020700000000000000" pitchFamily="18" charset="-120"/>
              </a:rPr>
              <a:t>(</a:t>
            </a:r>
            <a:r>
              <a:rPr lang="zh-TW" altLang="en-US" dirty="0">
                <a:ea typeface="華康儷粗宋(P)" panose="02020700000000000000" pitchFamily="18" charset="-120"/>
              </a:rPr>
              <a:t>格前</a:t>
            </a:r>
            <a:r>
              <a:rPr lang="en-US" altLang="zh-TW" dirty="0">
                <a:ea typeface="華康儷粗宋(P)" panose="02020700000000000000" pitchFamily="18" charset="-120"/>
              </a:rPr>
              <a:t>15).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ea typeface="華康儷粗宋(P)" panose="02020700000000000000" pitchFamily="18" charset="-120"/>
              </a:rPr>
              <a:t>This kind of man, as the Bible says: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abides by morality even when he speaks </a:t>
            </a:r>
            <a:r>
              <a:rPr lang="en-US" altLang="zh-TW" spc="-100" dirty="0">
                <a:ea typeface="華康儷粗宋(P)" panose="02020700000000000000" pitchFamily="18" charset="-120"/>
              </a:rPr>
              <a:t>(Si 27); 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observes Jesus’s Teachings on the Mount </a:t>
            </a:r>
            <a:r>
              <a:rPr lang="en-US" altLang="zh-TW" spc="-100" dirty="0">
                <a:ea typeface="華康儷粗宋(P)" panose="02020700000000000000" pitchFamily="18" charset="-120"/>
              </a:rPr>
              <a:t>(Lk 6); 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when faced with death, he places his faith in the Lord and believes that “his </a:t>
            </a:r>
            <a:r>
              <a:rPr lang="en-US" altLang="zh-TW" sz="4000" spc="-100" dirty="0" err="1">
                <a:ea typeface="華康儷粗宋(P)" panose="02020700000000000000" pitchFamily="18" charset="-120"/>
              </a:rPr>
              <a:t>labour</a:t>
            </a:r>
            <a:r>
              <a:rPr lang="en-US" altLang="zh-TW" sz="4000" spc="-100" dirty="0">
                <a:ea typeface="華康儷粗宋(P)" panose="02020700000000000000" pitchFamily="18" charset="-120"/>
              </a:rPr>
              <a:t> is not in vain”. </a:t>
            </a:r>
            <a:r>
              <a:rPr lang="en-US" altLang="zh-TW" spc="-100" dirty="0">
                <a:ea typeface="華康儷粗宋(P)" panose="02020700000000000000" pitchFamily="18" charset="-120"/>
              </a:rPr>
              <a:t>(1Cor 15)</a:t>
            </a:r>
          </a:p>
        </p:txBody>
      </p:sp>
    </p:spTree>
    <p:extLst>
      <p:ext uri="{BB962C8B-B14F-4D97-AF65-F5344CB8AC3E}">
        <p14:creationId xmlns:p14="http://schemas.microsoft.com/office/powerpoint/2010/main" val="1999130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DE0C1FD-974F-484B-BFEA-7881BB0FF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r>
              <a:rPr lang="zh-TW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成熟的信仰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必須以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人格</a:t>
            </a:r>
            <a:r>
              <a:rPr lang="en-US" altLang="zh-TW" sz="39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粗宋(P)" panose="02020700000000000000" pitchFamily="18" charset="-120"/>
                <a:cs typeface="Calibri" panose="020F0502020204030204" pitchFamily="34" charset="0"/>
              </a:rPr>
              <a:t>道德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為基礎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;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人格和道德必須有信仰的滋潤</a:t>
            </a:r>
            <a:r>
              <a:rPr lang="en-US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.</a:t>
            </a:r>
            <a:r>
              <a:rPr lang="zh-TW" altLang="zh-TW" sz="3900" kern="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這是我三十多年前準備我的第一篇公開講話時所學到的</a:t>
            </a:r>
            <a:endParaRPr lang="zh-TW" altLang="zh-TW" sz="3900" kern="100" dirty="0">
              <a:effectLst/>
              <a:ea typeface="華康儷粗宋(P)" panose="020207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900" kern="100" spc="-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A mature faith must rest on the foundation of personal character and morality. </a:t>
            </a:r>
            <a:r>
              <a:rPr lang="en-US" altLang="zh-TW" sz="3900" kern="100" spc="-100" dirty="0">
                <a:solidFill>
                  <a:srgbClr val="FF0000"/>
                </a:solidFill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Personal character and morality must also be nourished by faith</a:t>
            </a:r>
            <a:r>
              <a:rPr lang="en-US" altLang="zh-TW" sz="3900" kern="100" spc="-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. This is what I learnt when drafting my first public speech </a:t>
            </a:r>
          </a:p>
          <a:p>
            <a:r>
              <a:rPr lang="en-US" altLang="zh-TW" sz="3900" kern="100" spc="-100" dirty="0">
                <a:effectLst/>
                <a:ea typeface="華康儷粗宋(P)" panose="02020700000000000000" pitchFamily="18" charset="-120"/>
                <a:cs typeface="Calibri" panose="020F0502020204030204" pitchFamily="34" charset="0"/>
              </a:rPr>
              <a:t>more than thirty years ago.</a:t>
            </a:r>
            <a:endParaRPr lang="zh-TW" altLang="zh-TW" sz="3900" kern="100" spc="-100" dirty="0">
              <a:effectLst/>
              <a:ea typeface="華康儷粗宋(P)" panose="020207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zh-TW" altLang="en-US" sz="3900" dirty="0">
              <a:ea typeface="華康儷粗宋(P)" panose="02020700000000000000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555512B-607B-400A-A83C-5EC8C4F97E43}"/>
              </a:ext>
            </a:extLst>
          </p:cNvPr>
          <p:cNvSpPr txBox="1"/>
          <p:nvPr/>
        </p:nvSpPr>
        <p:spPr>
          <a:xfrm>
            <a:off x="2699792" y="6093296"/>
            <a:ext cx="3888432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</a:t>
            </a:r>
            <a:r>
              <a:rPr lang="zh-TW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福傳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lang="en-US" altLang="zh-HK" sz="28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792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47466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15:54-58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幾時這可朽壞的，穿上了不可朽壞的；這可死的，穿上了不可死的，那時，就要應驗經上所記載的：「在勝利中，死亡被吞滅了。」「死亡！你的勝利在那裡？死亡！你的刺在那裡？」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死亡的刺，就是罪過；罪過的權勢，就是</a:t>
            </a:r>
            <a:r>
              <a:rPr lang="zh-TW" altLang="en-US" sz="4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法律。</a:t>
            </a:r>
            <a:endParaRPr lang="en-US" altLang="zh-TW" sz="3600" dirty="0">
              <a:solidFill>
                <a:srgbClr val="FFFFFF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70204" y="63930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1784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感謝天主，他賜給了我們，因我們的主耶穌基督，所獲得的勝利。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所以，我親愛的弟兄，你們要堅定不移，在主的工程上，該時常發奮勉力，因為你們知道，你們的勤勞，在主內決不會落空。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ctr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靜默片刻 默想聖言</a:t>
            </a:r>
            <a:endParaRPr lang="zh-TW" altLang="en-US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53312" y="6334362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453336"/>
          </a:xfrm>
        </p:spPr>
        <p:txBody>
          <a:bodyPr/>
          <a:lstStyle/>
          <a:p>
            <a:pPr marL="0" marR="0" lvl="0" indent="0" algn="just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6:39-45</a:t>
            </a: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just" defTabSz="914400" rtl="0" eaLnBrk="1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那時候，耶穌對門徒講了這個比喻：「瞎子豈能給瞎子帶路？不是兩人都跌在坑裡嗎？</a:t>
            </a:r>
          </a:p>
          <a:p>
            <a:pPr marL="0" marR="0" lvl="0" indent="0" algn="just" defTabSz="914400" rtl="0" eaLnBrk="1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「沒有徒弟勝過師父；凡受過完備教育的，僅相似自己的師父而已。</a:t>
            </a:r>
          </a:p>
          <a:p>
            <a:pPr marL="0" marR="0" lvl="0" indent="0" algn="just" defTabSz="914400" rtl="0" eaLnBrk="1" fontAlgn="base" latinLnBrk="0" hangingPunct="0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「怎麼，你看見你兄弟眼中的木屑，而不理會你眼中的大樑呢？你怎能對你的兄弟說：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8208664" y="641326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332656"/>
            <a:ext cx="9082321" cy="6258644"/>
          </a:xfrm>
        </p:spPr>
        <p:txBody>
          <a:bodyPr/>
          <a:lstStyle/>
          <a:p>
            <a:pPr marL="0" lvl="0" indent="0" algn="just" eaLnBrk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兄弟，讓我取出你眼中的木屑吧！而你竟看不見自己眼中的大樑呢？假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善人啊！先取出你眼中的大樑，然後才看得清楚，以便取出你兄弟眼中的木屑。</a:t>
            </a:r>
          </a:p>
          <a:p>
            <a:pPr marL="0" marR="0" lvl="0" indent="0" algn="just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「沒有好樹結壞果子的，也沒有壞樹結好果子的。每一棵樹的好壞，憑它的果子，就可認出來。人從荊棘上，收不到無花果；從茨藤上，也摘不到葡萄。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920632" y="63676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188640"/>
            <a:ext cx="9082321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善人從自己心中的善庫，發出善來；惡人從惡庫中，發出惡來；因為心裡充滿什麼，口裡就說什麼。」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ctr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2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靜默片刻 默想聖言</a:t>
            </a:r>
            <a:endParaRPr lang="zh-TW" altLang="en-US" sz="24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48624" y="63676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6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八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言談試驗人格</a:t>
            </a:r>
            <a:endParaRPr lang="en-US" altLang="zh-TW" sz="80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中黑體" pitchFamily="49" charset="-120"/>
                <a:cs typeface="華康中黑體" pitchFamily="49" charset="-120"/>
              </a:rPr>
              <a:t>——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人的成熟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,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道德的成熟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,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中黑體" pitchFamily="49" charset="-120"/>
              </a:rPr>
              <a:t>信仰的成熟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華康中黑體" pitchFamily="49" charset="-120"/>
                <a:cs typeface="華康中黑體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54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633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indent="-457200" algn="l">
              <a:lnSpc>
                <a:spcPts val="5200"/>
              </a:lnSpc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言談試驗人的人格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人的好壞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從言談中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才可見到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死亡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你的勝利在哪裡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死亡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你的刺在哪裡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該時常發奮勉力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你們的勤勞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在主內決不會落空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瞎子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豈能給瞎子帶路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怎麼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你看見你兄弟眼中的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木屑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而不理會你眼中的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大樑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呢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善人從自己心中的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善庫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發出善來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8505230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32850</TotalTime>
  <Words>1801</Words>
  <Application>Microsoft Office PowerPoint</Application>
  <PresentationFormat>如螢幕大小 (4:3)</PresentationFormat>
  <Paragraphs>105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39" baseType="lpstr">
      <vt:lpstr>華康中黑體</vt:lpstr>
      <vt:lpstr>華康中黑體(P)</vt:lpstr>
      <vt:lpstr>華康正顏楷體W5</vt:lpstr>
      <vt:lpstr>華康正顏楷體W7</vt:lpstr>
      <vt:lpstr>華康正顏楷體W7(P)</vt:lpstr>
      <vt:lpstr>華康粗黑體</vt:lpstr>
      <vt:lpstr>華康儷中宋</vt:lpstr>
      <vt:lpstr>華康儷中黑</vt:lpstr>
      <vt:lpstr>華康儷粗宋(P)</vt:lpstr>
      <vt:lpstr>華康儷楷書</vt:lpstr>
      <vt:lpstr>新細明體</vt:lpstr>
      <vt:lpstr>Arial</vt:lpstr>
      <vt:lpstr>Calibri</vt:lpstr>
      <vt:lpstr>Times New Roman</vt:lpstr>
      <vt:lpstr>Wingdings</vt:lpstr>
      <vt:lpstr>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1776</cp:revision>
  <dcterms:created xsi:type="dcterms:W3CDTF">2006-09-26T01:05:23Z</dcterms:created>
  <dcterms:modified xsi:type="dcterms:W3CDTF">2025-02-24T05:00:20Z</dcterms:modified>
</cp:coreProperties>
</file>