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60" r:id="rId3"/>
    <p:sldMasterId id="2147489984" r:id="rId4"/>
  </p:sldMasterIdLst>
  <p:notesMasterIdLst>
    <p:notesMasterId r:id="rId39"/>
  </p:notesMasterIdLst>
  <p:handoutMasterIdLst>
    <p:handoutMasterId r:id="rId40"/>
  </p:handoutMasterIdLst>
  <p:sldIdLst>
    <p:sldId id="2311" r:id="rId5"/>
    <p:sldId id="2119" r:id="rId6"/>
    <p:sldId id="2120" r:id="rId7"/>
    <p:sldId id="2307" r:id="rId8"/>
    <p:sldId id="2122" r:id="rId9"/>
    <p:sldId id="2123" r:id="rId10"/>
    <p:sldId id="2130" r:id="rId11"/>
    <p:sldId id="2131" r:id="rId12"/>
    <p:sldId id="2308" r:id="rId13"/>
    <p:sldId id="2309" r:id="rId14"/>
    <p:sldId id="2306" r:id="rId15"/>
    <p:sldId id="1392" r:id="rId16"/>
    <p:sldId id="1393" r:id="rId17"/>
    <p:sldId id="1394" r:id="rId18"/>
    <p:sldId id="1395" r:id="rId19"/>
    <p:sldId id="1396" r:id="rId20"/>
    <p:sldId id="1405" r:id="rId21"/>
    <p:sldId id="1406" r:id="rId22"/>
    <p:sldId id="2237" r:id="rId23"/>
    <p:sldId id="1954" r:id="rId24"/>
    <p:sldId id="2313" r:id="rId25"/>
    <p:sldId id="2315" r:id="rId26"/>
    <p:sldId id="2316" r:id="rId27"/>
    <p:sldId id="2317" r:id="rId28"/>
    <p:sldId id="2318" r:id="rId29"/>
    <p:sldId id="2319" r:id="rId30"/>
    <p:sldId id="2320" r:id="rId31"/>
    <p:sldId id="2321" r:id="rId32"/>
    <p:sldId id="2322" r:id="rId33"/>
    <p:sldId id="2323" r:id="rId34"/>
    <p:sldId id="2324" r:id="rId35"/>
    <p:sldId id="2325" r:id="rId36"/>
    <p:sldId id="2326" r:id="rId37"/>
    <p:sldId id="2305" r:id="rId38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  <a:srgbClr val="FF99FF"/>
    <a:srgbClr val="00FF00"/>
    <a:srgbClr val="FF00FF"/>
    <a:srgbClr val="660066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875" autoAdjust="0"/>
    <p:restoredTop sz="93315" autoAdjust="0"/>
  </p:normalViewPr>
  <p:slideViewPr>
    <p:cSldViewPr>
      <p:cViewPr varScale="1">
        <p:scale>
          <a:sx n="59" d="100"/>
          <a:sy n="59" d="100"/>
        </p:scale>
        <p:origin x="134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40579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07307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20519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62783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6566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24517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62110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76438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28417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67221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15778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4037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293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08624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597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8771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17696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73276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89048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55641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31086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2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FAC3-E849-4CF9-A42A-E098B4C536A8}" type="datetimeFigureOut">
              <a:rPr lang="zh-HK" altLang="en-US" smtClean="0"/>
              <a:t>17/2/2025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043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61" r:id="rId1"/>
    <p:sldLayoutId id="2147489962" r:id="rId2"/>
    <p:sldLayoutId id="2147489963" r:id="rId3"/>
    <p:sldLayoutId id="2147489964" r:id="rId4"/>
    <p:sldLayoutId id="2147489965" r:id="rId5"/>
    <p:sldLayoutId id="2147489966" r:id="rId6"/>
    <p:sldLayoutId id="2147489967" r:id="rId7"/>
    <p:sldLayoutId id="2147489968" r:id="rId8"/>
    <p:sldLayoutId id="2147489969" r:id="rId9"/>
    <p:sldLayoutId id="2147489970" r:id="rId10"/>
    <p:sldLayoutId id="2147489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15043-2EFE-4BA8-9E3D-276CC0900B49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033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85" r:id="rId1"/>
    <p:sldLayoutId id="2147489986" r:id="rId2"/>
    <p:sldLayoutId id="2147489987" r:id="rId3"/>
    <p:sldLayoutId id="2147489988" r:id="rId4"/>
    <p:sldLayoutId id="2147489989" r:id="rId5"/>
    <p:sldLayoutId id="2147489990" r:id="rId6"/>
    <p:sldLayoutId id="2147489991" r:id="rId7"/>
    <p:sldLayoutId id="2147489992" r:id="rId8"/>
    <p:sldLayoutId id="2147489993" r:id="rId9"/>
    <p:sldLayoutId id="2147489994" r:id="rId10"/>
    <p:sldLayoutId id="21474899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3"/>
            <a:ext cx="9144000" cy="6624736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常年期第七主日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23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zh-TW" altLang="en-US" sz="7200" dirty="0">
                <a:solidFill>
                  <a:srgbClr val="FFFF00"/>
                </a:solidFill>
                <a:ea typeface="華康粗黑體" panose="020B0709000000000000" pitchFamily="49" charset="-120"/>
              </a:rPr>
              <a:t>基督徒比別人優勝嗎</a:t>
            </a:r>
            <a:r>
              <a:rPr lang="en-US" altLang="zh-TW" sz="5400" dirty="0">
                <a:solidFill>
                  <a:srgbClr val="FFFF00"/>
                </a:solidFill>
                <a:ea typeface="華康粗黑體" panose="020B0709000000000000" pitchFamily="49" charset="-12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思想更全面更深入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?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 道德更高一線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?——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841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" y="188640"/>
            <a:ext cx="9082321" cy="65527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倒在你們懷裡，因為你們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用什麼升斗量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給人，也用什麼升斗量給你們。」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524328" y="6340211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4/4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53D2922-7ACF-47C1-BA4E-DE6E5E41FCCF}"/>
              </a:ext>
            </a:extLst>
          </p:cNvPr>
          <p:cNvSpPr txBox="1"/>
          <p:nvPr/>
        </p:nvSpPr>
        <p:spPr>
          <a:xfrm>
            <a:off x="1475656" y="4005064"/>
            <a:ext cx="6192688" cy="646331"/>
          </a:xfrm>
          <a:prstGeom prst="rect">
            <a:avLst/>
          </a:prstGeom>
          <a:solidFill>
            <a:srgbClr val="FF99FF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rgbClr val="9900CC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靜默片刻  默想上主對</a:t>
            </a:r>
            <a:r>
              <a:rPr lang="zh-TW" altLang="en-US" sz="3600" dirty="0">
                <a:solidFill>
                  <a:srgbClr val="FF00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我</a:t>
            </a:r>
            <a:r>
              <a:rPr lang="zh-TW" altLang="en-US" sz="3200" dirty="0">
                <a:solidFill>
                  <a:srgbClr val="9900CC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762570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3"/>
            <a:ext cx="9144000" cy="6624736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常年期第七主日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23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zh-TW" altLang="en-US" sz="7200" dirty="0">
                <a:solidFill>
                  <a:srgbClr val="FFFF00"/>
                </a:solidFill>
                <a:ea typeface="華康粗黑體" panose="020B0709000000000000" pitchFamily="49" charset="-120"/>
              </a:rPr>
              <a:t>基督徒比別人優勝嗎</a:t>
            </a:r>
            <a:r>
              <a:rPr lang="en-US" altLang="zh-TW" sz="5400" dirty="0">
                <a:solidFill>
                  <a:srgbClr val="FFFF00"/>
                </a:solidFill>
                <a:ea typeface="華康粗黑體" panose="020B0709000000000000" pitchFamily="49" charset="-12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思想更全面更深入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?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 道德更高一線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?——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0143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indent="-457200" algn="l"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今天上主把你交在我手中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我卻不願伸手加害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上主的受傅者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第一個人亞當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成了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生靈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最後的亞當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成了使人生活的神</a:t>
            </a:r>
            <a:r>
              <a:rPr lang="en-US" altLang="zh-TW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我們怎樣帶著那屬於土的肖像</a:t>
            </a:r>
            <a:r>
              <a:rPr lang="en-US" altLang="zh-TW" sz="36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也要怎樣帶著那屬於天上的肖像</a:t>
            </a:r>
            <a:r>
              <a:rPr lang="en-US" altLang="zh-TW" sz="36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just" eaLnBrk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應愛你們的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仇人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你們願意人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怎樣對待你們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也要怎樣對待人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如果你們愛那愛你們的人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還算什麼功德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有人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打你的面頰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也把另一面轉給他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你們應當慈悲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就像你們的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父那樣慈悲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不要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判斷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也就不受判斷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你們用什麼升斗量給人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也用什麼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升斗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量給你們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72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indent="-457200" algn="l">
              <a:lnSpc>
                <a:spcPts val="48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今天上主把你交在我手中</a:t>
            </a:r>
            <a:r>
              <a:rPr lang="en-US" altLang="zh-TW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但我卻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不願伸手加害上主的受傅者</a:t>
            </a:r>
            <a:r>
              <a:rPr lang="en-US" altLang="zh-TW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8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撒烏耳追殺達味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達味有機會殺撒烏耳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卻選擇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寬恕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. </a:t>
            </a:r>
          </a:p>
          <a:p>
            <a:pPr marL="360000" indent="-457200" algn="l">
              <a:lnSpc>
                <a:spcPts val="48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壞表樣很可怕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沒有好表樣更可怕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幸好有達味這個好表樣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8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對子女和青年人來說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今天的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父母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宗教領袖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教師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社會賢達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各色議員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G7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代表文明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民主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平等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自由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博愛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基督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又是什麼表樣</a:t>
            </a:r>
            <a:r>
              <a:rPr lang="en-US" altLang="zh-TW" sz="2800" dirty="0"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他們說什麼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做什麼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8752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indent="-457200" algn="l">
              <a:lnSpc>
                <a:spcPts val="48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第一個人亞當</a:t>
            </a:r>
            <a:r>
              <a:rPr lang="en-US" altLang="zh-TW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成了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生靈</a:t>
            </a:r>
            <a:r>
              <a:rPr lang="en-US" altLang="zh-TW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最後的亞當</a:t>
            </a:r>
            <a:r>
              <a:rPr lang="en-US" altLang="zh-TW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成了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使人生活的神</a:t>
            </a:r>
            <a:r>
              <a:rPr lang="en-US" altLang="zh-TW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3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我們怎樣帶著那屬於土的肖像</a:t>
            </a:r>
            <a:r>
              <a:rPr lang="en-US" altLang="zh-TW" sz="4000" spc="3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也要怎樣帶著那</a:t>
            </a:r>
            <a:r>
              <a:rPr lang="zh-TW" altLang="en-US" sz="4000" spc="3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屬於天上的肖像</a:t>
            </a:r>
            <a:r>
              <a:rPr lang="en-US" altLang="zh-TW" sz="4000" spc="3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8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3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舊亞當</a:t>
            </a: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生靈</a:t>
            </a: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有靈魂的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動物人</a:t>
            </a:r>
            <a:endParaRPr lang="en-US" altLang="zh-TW" sz="4000" spc="3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lnSpc>
                <a:spcPts val="48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000" spc="3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新亞當</a:t>
            </a:r>
            <a:r>
              <a:rPr lang="en-US" altLang="zh-TW" sz="2800" spc="3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spc="3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耶穌</a:t>
            </a:r>
            <a:r>
              <a:rPr lang="en-US" altLang="zh-TW" sz="2800" spc="3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有靈性</a:t>
            </a: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屬靈</a:t>
            </a: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屬神</a:t>
            </a: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在世而不屬世</a:t>
            </a: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spc="3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使人生活的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靈性人</a:t>
            </a:r>
            <a:endParaRPr lang="en-US" altLang="zh-TW" sz="4000" spc="3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lnSpc>
                <a:spcPts val="48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300" dirty="0"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基督徒特色</a:t>
            </a: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是真人</a:t>
            </a: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也是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靈性人</a:t>
            </a:r>
            <a:r>
              <a:rPr lang="en-US" altLang="zh-TW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屬靈人</a:t>
            </a:r>
            <a:endParaRPr lang="en-US" altLang="zh-TW" sz="4000" spc="3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lnSpc>
                <a:spcPts val="48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不要躺平</a:t>
            </a: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en-US" altLang="zh-TW" i="1" spc="300" dirty="0">
                <a:solidFill>
                  <a:srgbClr val="0000FF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HEA</a:t>
            </a:r>
            <a:r>
              <a:rPr lang="zh-TW" altLang="en-US" sz="4000" spc="300" dirty="0">
                <a:solidFill>
                  <a:srgbClr val="0000FF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盡一生</a:t>
            </a:r>
            <a:r>
              <a:rPr lang="en-US" altLang="zh-TW" sz="40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400" spc="3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平凡中的不平凡</a:t>
            </a:r>
            <a:endParaRPr lang="en-US" altLang="zh-TW" sz="3400" spc="300" dirty="0"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045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indent="-457200" algn="just" eaLnBrk="1">
              <a:lnSpc>
                <a:spcPts val="42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應愛你們的</a:t>
            </a:r>
            <a:r>
              <a:rPr lang="zh-TW" altLang="en-US" sz="36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仇人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你們願意人</a:t>
            </a:r>
            <a:r>
              <a:rPr lang="zh-TW" altLang="en-US" sz="36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怎樣對待你們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也要怎樣對待人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如果你們愛那愛你們的人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還算什麼功德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?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有人</a:t>
            </a:r>
            <a:r>
              <a:rPr lang="zh-TW" altLang="en-US" sz="36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打你的面頰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也把另一面轉給他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你們應當慈悲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就像你們的</a:t>
            </a:r>
            <a:r>
              <a:rPr lang="zh-TW" altLang="en-US" sz="36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父那樣慈悲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不要</a:t>
            </a:r>
            <a:r>
              <a:rPr lang="zh-TW" altLang="en-US" sz="36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判斷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也就不受判斷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你們用什麼升斗量給人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也用什麼</a:t>
            </a:r>
            <a:r>
              <a:rPr lang="zh-TW" altLang="en-US" sz="36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升斗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量給你們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635000" indent="-455613" algn="just" eaLnBrk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TW" sz="14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天國的視野</a:t>
            </a:r>
            <a:r>
              <a:rPr lang="zh-TW" altLang="en-US" sz="36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中</a:t>
            </a:r>
            <a:r>
              <a:rPr lang="en-US" altLang="zh-TW" sz="2400" b="1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才能透徹山中聖訓的精神</a:t>
            </a:r>
            <a:r>
              <a:rPr lang="en-US" altLang="zh-TW" sz="10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endParaRPr lang="zh-TW" altLang="en-US" sz="36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99E1CC6-EA77-4A8B-BEEE-1DA660289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33969"/>
            <a:ext cx="4536504" cy="2535391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2F8E8543-1A1B-456C-A2F2-4BDA7E2C7B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520" y="4123629"/>
            <a:ext cx="4196211" cy="254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3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635000" indent="-455613" algn="just" eaLnBrk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在天國的視野中</a:t>
            </a:r>
            <a:r>
              <a:rPr lang="en-US" altLang="zh-TW" sz="2400" b="1" dirty="0"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我們提昇世界的生命水平</a:t>
            </a:r>
            <a:r>
              <a:rPr lang="en-US" altLang="zh-TW" sz="1000" dirty="0"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endParaRPr lang="en-US" altLang="zh-TW" sz="3600" dirty="0"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635000" indent="-635000" algn="l" eaLnBrk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寬恕仇人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消滅仇人的方法是和他交朋友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</a:rPr>
              <a:t>收</a:t>
            </a:r>
            <a:br>
              <a:rPr lang="en-US" altLang="zh-TW" sz="3600" dirty="0">
                <a:ea typeface="華康儷中黑" panose="020B0509000000000000" pitchFamily="49" charset="-120"/>
              </a:rPr>
            </a:br>
            <a:r>
              <a:rPr lang="zh-TW" altLang="en-US" sz="3600" dirty="0">
                <a:ea typeface="華康儷中黑" panose="020B0509000000000000" pitchFamily="49" charset="-120"/>
              </a:rPr>
              <a:t>獲的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心安理得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永久平安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千個朋友太少</a:t>
            </a:r>
            <a:r>
              <a:rPr lang="en-US" altLang="zh-TW" sz="2800" dirty="0">
                <a:ea typeface="華康儷中黑" panose="020B0509000000000000" pitchFamily="49" charset="-120"/>
              </a:rPr>
              <a:t>/</a:t>
            </a:r>
            <a:r>
              <a:rPr lang="zh-TW" altLang="en-US" sz="2800" dirty="0">
                <a:ea typeface="華康儷中黑" panose="020B0509000000000000" pitchFamily="49" charset="-120"/>
              </a:rPr>
              <a:t>一敵</a:t>
            </a:r>
            <a:r>
              <a:rPr lang="en-US" altLang="zh-TW" sz="2800" dirty="0">
                <a:ea typeface="華康儷中黑" panose="020B0509000000000000" pitchFamily="49" charset="-120"/>
              </a:rPr>
              <a:t>)</a:t>
            </a:r>
            <a:endParaRPr lang="en-US" altLang="zh-TW" sz="2800" dirty="0">
              <a:highlight>
                <a:srgbClr val="00FFFF"/>
              </a:highlight>
              <a:ea typeface="華康儷中黑" panose="020B0509000000000000" pitchFamily="49" charset="-120"/>
            </a:endParaRPr>
          </a:p>
          <a:p>
            <a:pPr marL="635000" indent="-635000" algn="l" eaLnBrk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己所不欲勿施於人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不判斷</a:t>
            </a:r>
            <a:r>
              <a:rPr lang="en-US" altLang="zh-TW" sz="2400" dirty="0">
                <a:ea typeface="華康儷中黑" panose="020B0509000000000000" pitchFamily="49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ea typeface="華康儷中黑" panose="020B0509000000000000" pitchFamily="49" charset="-120"/>
              </a:rPr>
              <a:t>有七分證據</a:t>
            </a:r>
            <a:r>
              <a:rPr lang="en-US" altLang="zh-TW" sz="2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2400" dirty="0">
                <a:solidFill>
                  <a:srgbClr val="FF0000"/>
                </a:solidFill>
                <a:ea typeface="華康儷中黑" panose="020B0509000000000000" pitchFamily="49" charset="-120"/>
              </a:rPr>
              <a:t>不講八分話</a:t>
            </a:r>
            <a:r>
              <a:rPr lang="en-US" altLang="zh-TW" sz="2400" dirty="0">
                <a:ea typeface="華康儷中黑" panose="020B0509000000000000" pitchFamily="49" charset="-120"/>
              </a:rPr>
              <a:t>)</a:t>
            </a:r>
            <a:r>
              <a:rPr lang="en-US" altLang="zh-TW" sz="3600" dirty="0">
                <a:ea typeface="華康儷中黑" panose="020B0509000000000000" pitchFamily="49" charset="-120"/>
              </a:rPr>
              <a:t>; </a:t>
            </a:r>
            <a:r>
              <a:rPr lang="zh-TW" altLang="en-US" sz="3600" dirty="0">
                <a:ea typeface="華康儷中黑" panose="020B0509000000000000" pitchFamily="49" charset="-120"/>
              </a:rPr>
              <a:t>互惠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互相影響</a:t>
            </a:r>
            <a:r>
              <a:rPr lang="en-US" altLang="zh-TW" sz="3600" dirty="0">
                <a:ea typeface="華康儷中黑" panose="020B0509000000000000" pitchFamily="49" charset="-120"/>
              </a:rPr>
              <a:t>; 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廻力鏢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boomerang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br>
              <a:rPr lang="en-US" altLang="zh-TW" sz="3600" dirty="0">
                <a:ea typeface="華康儷中黑" panose="020B0509000000000000" pitchFamily="49" charset="-120"/>
              </a:rPr>
            </a:br>
            <a:r>
              <a:rPr lang="zh-TW" altLang="en-US" sz="3600" dirty="0">
                <a:ea typeface="華康儷中黑" panose="020B0509000000000000" pitchFamily="49" charset="-120"/>
              </a:rPr>
              <a:t>如何量人</a:t>
            </a:r>
            <a:r>
              <a:rPr lang="en-US" altLang="zh-TW" sz="3600" dirty="0">
                <a:ea typeface="華康儷中黑" panose="020B0509000000000000" pitchFamily="49" charset="-120"/>
              </a:rPr>
              <a:t>=</a:t>
            </a:r>
            <a:r>
              <a:rPr lang="zh-TW" altLang="en-US" sz="3600" dirty="0">
                <a:ea typeface="華康儷中黑" panose="020B0509000000000000" pitchFamily="49" charset="-120"/>
              </a:rPr>
              <a:t>如何量自己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highlight>
                  <a:srgbClr val="00FFFF"/>
                </a:highlight>
                <a:ea typeface="華康儷中黑" panose="020B0509000000000000" pitchFamily="49" charset="-120"/>
              </a:rPr>
              <a:t>對人好</a:t>
            </a:r>
            <a:r>
              <a:rPr lang="en-US" altLang="zh-TW" sz="3600" dirty="0">
                <a:highlight>
                  <a:srgbClr val="00FFFF"/>
                </a:highlight>
                <a:ea typeface="華康儷中黑" panose="020B0509000000000000" pitchFamily="49" charset="-120"/>
              </a:rPr>
              <a:t>=</a:t>
            </a:r>
            <a:r>
              <a:rPr lang="zh-TW" altLang="en-US" sz="3600" dirty="0">
                <a:highlight>
                  <a:srgbClr val="00FFFF"/>
                </a:highlight>
                <a:ea typeface="華康儷中黑" panose="020B0509000000000000" pitchFamily="49" charset="-120"/>
              </a:rPr>
              <a:t>對自己好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</a:p>
          <a:p>
            <a:pPr marL="635000" indent="-635000" algn="l" eaLnBrk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ea typeface="華康儷中黑" panose="020B0509000000000000" pitchFamily="49" charset="-120"/>
              </a:rPr>
              <a:t>「打面」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highlight>
                  <a:srgbClr val="FFFF00"/>
                </a:highlight>
                <a:ea typeface="華康儷中黑" panose="020B0509000000000000" pitchFamily="49" charset="-120"/>
              </a:rPr>
              <a:t>不計較</a:t>
            </a:r>
            <a:r>
              <a:rPr lang="en-US" altLang="zh-TW" sz="3600" dirty="0">
                <a:ea typeface="華康儷中黑" panose="020B0509000000000000" pitchFamily="49" charset="-120"/>
              </a:rPr>
              <a:t>; </a:t>
            </a:r>
            <a:r>
              <a:rPr lang="zh-TW" altLang="en-US" sz="3600" dirty="0">
                <a:ea typeface="華康儷中黑" panose="020B0509000000000000" pitchFamily="49" charset="-120"/>
              </a:rPr>
              <a:t>耶穌自己不讓人無故打他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endParaRPr lang="zh-TW" altLang="en-US" sz="3600" dirty="0">
              <a:ea typeface="華康儷中黑" panose="020B0509000000000000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99E1CC6-EA77-4A8B-BEEE-1DA660289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509120"/>
            <a:ext cx="4536504" cy="2232248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2F8E8543-1A1B-456C-A2F2-4BDA7E2C7B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520" y="4509120"/>
            <a:ext cx="4196211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87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635000" indent="-455613" algn="just" eaLnBrk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TW" sz="1400" dirty="0">
                <a:solidFill>
                  <a:srgbClr val="FFFF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在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天國視野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中</a:t>
            </a:r>
            <a:r>
              <a:rPr lang="en-US" altLang="zh-TW" sz="2400" b="1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我們和世界成了命運共同體</a:t>
            </a:r>
            <a:r>
              <a:rPr lang="en-US" altLang="zh-TW" sz="1000" dirty="0">
                <a:solidFill>
                  <a:srgbClr val="FFFF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endParaRPr lang="en-US" altLang="zh-TW" sz="3600" dirty="0">
              <a:solidFill>
                <a:srgbClr val="FF00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99E1CC6-EA77-4A8B-BEEE-1DA660289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509120"/>
            <a:ext cx="4536504" cy="2232248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2F8E8543-1A1B-456C-A2F2-4BDA7E2C7B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520" y="4509120"/>
            <a:ext cx="4196211" cy="2232248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8EB2CAA8-4556-484D-BF9E-D73CF63DB931}"/>
              </a:ext>
            </a:extLst>
          </p:cNvPr>
          <p:cNvSpPr txBox="1"/>
          <p:nvPr/>
        </p:nvSpPr>
        <p:spPr>
          <a:xfrm>
            <a:off x="286009" y="836712"/>
            <a:ext cx="8571981" cy="3477875"/>
          </a:xfrm>
          <a:prstGeom prst="rect">
            <a:avLst/>
          </a:prstGeom>
          <a:solidFill>
            <a:srgbClr val="FFCCFF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600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1.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私產的運用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：私有權應能使人與人之間自然的連帶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00FFFF"/>
                </a:highlight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責任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顯示出來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.(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天主教教理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2402)</a:t>
            </a:r>
          </a:p>
          <a:p>
            <a:pPr marL="3600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2.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人使用合法的財富時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,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不應看成自己專有的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,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要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00FFFF"/>
                </a:highlight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惠及他人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,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並與他人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00FFFF"/>
                </a:highlight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共享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.(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仝上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2404)</a:t>
            </a:r>
          </a:p>
          <a:p>
            <a:pPr marL="3600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3.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企業負責人</a:t>
            </a:r>
            <a:r>
              <a:rPr kumimoji="1" lang="en-US" altLang="zh-TW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(</a:t>
            </a:r>
            <a:r>
              <a:rPr kumimoji="1" lang="zh-TW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大財團</a:t>
            </a:r>
            <a:r>
              <a:rPr kumimoji="1" lang="en-US" altLang="zh-TW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)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: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承擔社會應負的經濟與環保的責任</a:t>
            </a:r>
            <a:r>
              <a:rPr kumimoji="1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;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00FFFF"/>
                </a:highlight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不應只顧利潤的增加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7" panose="03000709000000000000" pitchFamily="65" charset="-120"/>
                <a:cs typeface="+mn-cs"/>
              </a:rPr>
              <a:t>.(2432)</a:t>
            </a:r>
            <a:endParaRPr kumimoji="1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華康正顏楷體W7" panose="030007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204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635000" indent="-455613" algn="just" eaLnBrk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TW" sz="1400" dirty="0">
                <a:solidFill>
                  <a:srgbClr val="FFFF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.     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在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天國的視野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中</a:t>
            </a:r>
            <a:r>
              <a:rPr lang="en-US" altLang="zh-TW" sz="2400" b="1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我們和世界走向未來</a:t>
            </a:r>
            <a:r>
              <a:rPr lang="en-US" altLang="zh-TW" sz="1000" dirty="0">
                <a:solidFill>
                  <a:srgbClr val="FFFF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endParaRPr lang="zh-TW" altLang="en-US" sz="3600" dirty="0">
              <a:solidFill>
                <a:schemeClr val="bg1"/>
              </a:solidFill>
              <a:ea typeface="華康儷中黑" panose="020B0509000000000000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99E1CC6-EA77-4A8B-BEEE-1DA660289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509120"/>
            <a:ext cx="4536504" cy="2232248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2F8E8543-1A1B-456C-A2F2-4BDA7E2C7B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520" y="4509120"/>
            <a:ext cx="4196211" cy="2232248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8EB2CAA8-4556-484D-BF9E-D73CF63DB931}"/>
              </a:ext>
            </a:extLst>
          </p:cNvPr>
          <p:cNvSpPr txBox="1"/>
          <p:nvPr/>
        </p:nvSpPr>
        <p:spPr>
          <a:xfrm rot="21440135">
            <a:off x="299413" y="986712"/>
            <a:ext cx="8571981" cy="5486374"/>
          </a:xfrm>
          <a:prstGeom prst="rect">
            <a:avLst/>
          </a:prstGeom>
          <a:solidFill>
            <a:srgbClr val="A7FFAB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60000" marR="0" lvl="0" indent="-457200" algn="ctr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marL="360000" marR="0" lvl="0" indent="-457200" algn="ctr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人類的未來：不治已病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治未病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,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不治已亂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治未亂</a:t>
            </a:r>
            <a:endParaRPr kumimoji="1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marL="3600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1.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按基督精神徹底改變信徒「三觀」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: 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自小開始</a:t>
            </a:r>
            <a:b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</a:b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(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由零歲到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12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歲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——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家庭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,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幼稚園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,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小學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)</a:t>
            </a:r>
            <a:b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</a:b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                    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手機</a:t>
            </a:r>
            <a:r>
              <a:rPr kumimoji="1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8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分鐘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?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由第一次開始！</a:t>
            </a:r>
            <a:endParaRPr kumimoji="1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marL="3600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2.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接受聖經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/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福音的道德訓示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,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特別是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山中聖訓</a:t>
            </a:r>
            <a:endParaRPr kumimoji="1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00FFFF"/>
              </a:highlight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marL="3600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3.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用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梵二的「視角」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看聖經</a:t>
            </a:r>
            <a:r>
              <a:rPr kumimoji="1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(</a:t>
            </a:r>
            <a:r>
              <a:rPr kumimoji="1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天國</a:t>
            </a:r>
            <a:r>
              <a:rPr kumimoji="1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,</a:t>
            </a:r>
            <a:r>
              <a:rPr kumimoji="1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大同</a:t>
            </a:r>
            <a:r>
              <a:rPr kumimoji="1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,</a:t>
            </a:r>
            <a:r>
              <a:rPr kumimoji="1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愛</a:t>
            </a:r>
            <a:r>
              <a:rPr kumimoji="1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,</a:t>
            </a:r>
            <a:r>
              <a:rPr kumimoji="1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分享</a:t>
            </a:r>
            <a:r>
              <a:rPr kumimoji="1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)</a:t>
            </a:r>
          </a:p>
          <a:p>
            <a:pPr marL="3600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4.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只有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FF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彌撒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能感染最多的教友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,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所以要強調基督的兩性一位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: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屬神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加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屬人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(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兩條腿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,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別單腿跳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)</a:t>
            </a:r>
          </a:p>
          <a:p>
            <a:pPr marL="360000" marR="0" lvl="0" indent="-4572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5.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在主內愛人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,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在愛人時愛主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(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一種愛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;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同樣</a:t>
            </a:r>
            <a:r>
              <a:rPr lang="zh-TW" altLang="en-US" sz="2800" dirty="0">
                <a:solidFill>
                  <a:srgbClr val="0000FF"/>
                </a:solidFill>
                <a:latin typeface="Arial"/>
                <a:ea typeface="華康儷中黑" panose="020B0509000000000000" pitchFamily="49" charset="-120"/>
              </a:rPr>
              <a:t>的愛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)</a:t>
            </a:r>
          </a:p>
          <a:p>
            <a:pPr marL="3600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875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>
            <a:extLst>
              <a:ext uri="{FF2B5EF4-FFF2-40B4-BE49-F238E27FC236}">
                <a16:creationId xmlns:a16="http://schemas.microsoft.com/office/drawing/2014/main" id="{673BFEDA-47D1-475E-9364-B90D514276C6}"/>
              </a:ext>
            </a:extLst>
          </p:cNvPr>
          <p:cNvSpPr>
            <a:spLocks noGrp="1"/>
          </p:cNvSpPr>
          <p:nvPr/>
        </p:nvSpPr>
        <p:spPr>
          <a:xfrm>
            <a:off x="179512" y="260648"/>
            <a:ext cx="8784976" cy="4608512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公教教研中心周年籌款</a:t>
            </a:r>
            <a:endParaRPr kumimoji="1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</a:t>
            </a:r>
            <a:r>
              <a:rPr kumimoji="1" lang="zh-TW" altLang="en-US" sz="14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是項籌款活動已獲香港天主教教區批准</a:t>
            </a:r>
            <a:r>
              <a:rPr kumimoji="1" lang="en-US" sz="14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  <a:r>
              <a:rPr kumimoji="1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endParaRPr kumimoji="1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目的：發揚梵二精神，為基督天國和世界大同而努力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  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我們在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YouTube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上用兩文三語講道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因為我們主張世界大同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內容：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聖經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中國文化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更豐盛生命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天國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世界大同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用途：籌募本中心為香港及華人地區的福傳及培育經費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請在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教研中心網址填寫捐款人資料或下載捐款表格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2.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把捐款存入本中心戶口：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anose="020B0A040201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恒生銀行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anose="020B0A040201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233-0-052156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或以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劃線支票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抬頭：公教教研中心有限公司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3.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將存款收條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/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劃線支票連同填妥的捐款表格郵寄至本中心</a:t>
            </a: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地址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香港 新界 上水鄉 興仁村 第一巷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16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號 公教教研中心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網址：</a:t>
            </a: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www.cirs.org.hk/support.asp </a:t>
            </a: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查詢請電：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852) 2336-1205</a:t>
            </a:r>
          </a:p>
          <a:p>
            <a:pPr marL="2667000" marR="0" lvl="0" indent="-266700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(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註：捐款達港幣</a:t>
            </a: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100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元或以上，憑收據可於香港本地申請免稅</a:t>
            </a: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我們過去一向嚴格實踐梵二精神的三結合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信仰與生活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聖經與中國文化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教會與社會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 並要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移風易俗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請支持我們的籌款活動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轉發我們的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網上講道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傳播梵二的基督精神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給世界一個永久和平的機會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endParaRPr kumimoji="1" lang="zh-TW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0000"/>
              </a:highligh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6" name="圖片 5" descr="C:\Users\user\Desktop\捐助教研及中國福傳 QRCODE.jpeg">
            <a:extLst>
              <a:ext uri="{FF2B5EF4-FFF2-40B4-BE49-F238E27FC236}">
                <a16:creationId xmlns:a16="http://schemas.microsoft.com/office/drawing/2014/main" id="{95C80023-7777-4249-99F0-417BC8A028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113" y="3645024"/>
            <a:ext cx="882650" cy="882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800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恭讀撒慕爾紀上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26:2,7-9,12-13,22-23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那時候，撒烏耳動身下到齊弗曠野，同他去的，有三千以色列精兵，在齊弗曠野，搜捕達味。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達味和阿彼瑟，在夜間深入敵營，見撒烏耳睡在軍營中央，他的槍插在他頭部旁邊的地上；阿貝乃爾和部隊，睡在他四周。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阿彼瑟對達味說：「今天，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305763" y="6341258"/>
            <a:ext cx="140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3D59604-30E1-4F0E-A012-AFAA16C32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02332"/>
            <a:ext cx="9144000" cy="645333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n-US" altLang="zh-TW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CATHOLIC INSTITUTE FOR RELIGION AND SOCIETY LTD.</a:t>
            </a:r>
            <a:endParaRPr lang="en-US" altLang="zh-TW" b="1" kern="100" dirty="0">
              <a:solidFill>
                <a:srgbClr val="0000FF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2400"/>
              </a:lnSpc>
            </a:pPr>
            <a:r>
              <a:rPr lang="en-US" altLang="zh-TW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Account No.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024-233-0-052156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Hang Seng Bank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San Fung Avenue Branch</a:t>
            </a:r>
            <a:endParaRPr lang="en-US" altLang="zh-TW" b="1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53 San Fung Avenue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Sheung Shui N.T.  HONG KONG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Name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Hang Seng Bank Ltd Head Office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Address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83 Des Voeux Road Central Hong Kong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Swift Code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HASE HKHH   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Code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24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Acct Name: </a:t>
            </a:r>
            <a:r>
              <a:rPr lang="en-US" altLang="zh-TW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CATHOLIC INSTITUTE FOR RELIGION AND SOCIETY LTD.</a:t>
            </a:r>
            <a:endParaRPr lang="en-US" altLang="zh-TW" b="1" kern="100" dirty="0">
              <a:solidFill>
                <a:srgbClr val="0000FF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2100"/>
              </a:lnSpc>
            </a:pPr>
            <a:r>
              <a:rPr lang="en-US" altLang="zh-TW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Account No. </a:t>
            </a:r>
            <a:r>
              <a:rPr lang="en-US" altLang="zh-TW" b="1" u="sng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024-233-0-052156</a:t>
            </a:r>
            <a:endParaRPr lang="zh-TW" altLang="zh-TW" b="1" kern="100" dirty="0">
              <a:solidFill>
                <a:srgbClr val="9900CC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 Catholic Institute for Religion and Society Limited</a:t>
            </a:r>
            <a:endParaRPr lang="en-US" altLang="zh-TW" sz="2000" b="1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266700" algn="l">
              <a:lnSpc>
                <a:spcPct val="100000"/>
              </a:lnSpc>
              <a:spcBef>
                <a:spcPts val="1200"/>
              </a:spcBef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Our Address: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sz="20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16, 1st Lane, Hing Yan Tsuen, Sheung Shui Village,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sz="20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New Territories, Hong Kong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b="1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Our Website:</a:t>
            </a:r>
            <a:r>
              <a:rPr lang="en-US" altLang="zh-TW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www.cirs.org.</a:t>
            </a:r>
            <a:r>
              <a:rPr lang="en-US" altLang="zh-TW" sz="2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hk/support.asp </a:t>
            </a:r>
          </a:p>
          <a:p>
            <a:pPr marL="177800">
              <a:lnSpc>
                <a:spcPts val="2400"/>
              </a:lnSpc>
              <a:spcBef>
                <a:spcPts val="1200"/>
              </a:spcBef>
            </a:pPr>
            <a:r>
              <a:rPr lang="en-US" altLang="zh-TW" b="1" kern="10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For enquires please contact us:</a:t>
            </a:r>
          </a:p>
          <a:p>
            <a:pPr marL="177800">
              <a:lnSpc>
                <a:spcPts val="2400"/>
              </a:lnSpc>
              <a:spcBef>
                <a:spcPts val="0"/>
              </a:spcBef>
            </a:pPr>
            <a:r>
              <a:rPr lang="en-US" altLang="zh-TW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Tel: (852)23361205 / Email: cirshk@netvigator.com</a:t>
            </a:r>
            <a:endParaRPr lang="zh-TW" altLang="zh-TW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7141194" y="962599"/>
            <a:ext cx="1751286" cy="1170257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1800" b="1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Fund Raising</a:t>
            </a:r>
          </a:p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Approved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by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HK Catholic Diocese</a:t>
            </a:r>
            <a:endParaRPr kumimoji="1" lang="zh-HK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4" name="圖片 3" descr="C:\Users\user\Desktop\捐助教研及中國福傳 QRCODE.jpeg">
            <a:extLst>
              <a:ext uri="{FF2B5EF4-FFF2-40B4-BE49-F238E27FC236}">
                <a16:creationId xmlns:a16="http://schemas.microsoft.com/office/drawing/2014/main" id="{695B604F-A95D-467B-85A2-52EFE7D1AD1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97152"/>
            <a:ext cx="882650" cy="882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515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基督徒最大的特點是藉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聖經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獲得更廣的視野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藉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祈禱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和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聖事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獲得實踐信仰所要求的理想的力量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活出更豐盛的生命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特別是聖經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她能讓我們明白以下真理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endParaRPr lang="zh-TW" altLang="en-US" sz="36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As Christians, the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Bible 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provides the credence of a broad perspective;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prayers and the Holy Sacraments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 provide the strength to achieve our ideals by living in faith; and through faith to experience a rich meaningful life. The Bible in particular, can help us understand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following very important “secret”.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1923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聖人不治已病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治未病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不治已亂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治未亂</a:t>
            </a:r>
            <a:endParaRPr lang="en-US" altLang="zh-TW" sz="3600" dirty="0">
              <a:solidFill>
                <a:srgbClr val="FF0000"/>
              </a:solidFill>
              <a:highlight>
                <a:srgbClr val="FFFF00"/>
              </a:highlight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2800" dirty="0">
                <a:solidFill>
                  <a:schemeClr val="tx1"/>
                </a:solidFill>
                <a:ea typeface="華康儷中黑(P)" panose="020B0500000000000000" pitchFamily="34" charset="-120"/>
              </a:rPr>
              <a:t>因為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夫病已成而後藥之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亂已成而後治之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譬猶渴而穿井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鬥而鑄錐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不亦晚乎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」</a:t>
            </a:r>
            <a:r>
              <a:rPr lang="en-US" altLang="zh-TW" sz="2400" dirty="0">
                <a:solidFill>
                  <a:schemeClr val="tx1"/>
                </a:solidFill>
                <a:ea typeface="華康儷中黑(P)" panose="020B0500000000000000" pitchFamily="34" charset="-120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皇帝內經</a:t>
            </a:r>
            <a:r>
              <a:rPr lang="en-US" altLang="zh-TW" sz="2400" dirty="0">
                <a:solidFill>
                  <a:schemeClr val="tx1"/>
                </a:solidFill>
                <a:ea typeface="華康儷中黑(P)" panose="020B0500000000000000" pitchFamily="34" charset="-120"/>
              </a:rPr>
              <a:t>)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Sages with great wisdom do not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treat 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illness, they 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prevent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 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illness; they do not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suppress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 chaos, but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prevent 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chaos from arising. </a:t>
            </a:r>
            <a:r>
              <a:rPr lang="en-US" altLang="zh-TW" sz="36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(P)" panose="020B0500000000000000" pitchFamily="34" charset="-120"/>
                <a:cs typeface="Arial" panose="020B0604020202020204" pitchFamily="34" charset="0"/>
              </a:rPr>
              <a:t>I</a:t>
            </a:r>
            <a:r>
              <a:rPr lang="en-US" altLang="zh-TW" sz="3600" dirty="0">
                <a:solidFill>
                  <a:srgbClr val="FFFF00"/>
                </a:solidFill>
                <a:highlight>
                  <a:srgbClr val="FF0000"/>
                </a:highlight>
                <a:ea typeface="華康儷中黑(P)" panose="020B0500000000000000" pitchFamily="34" charset="-120"/>
              </a:rPr>
              <a:t>s it not too late 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to administer medication when one is already sick? to suppress chaos when it has happened?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to dig a well when one is already thirsty? and to make weapons when the fighting has started?   </a:t>
            </a:r>
            <a:b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</a:b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                                                         </a:t>
            </a:r>
            <a:r>
              <a:rPr lang="en-US" altLang="zh-TW" sz="2800" dirty="0">
                <a:solidFill>
                  <a:schemeClr val="tx1"/>
                </a:solidFill>
                <a:ea typeface="華康儷中黑(P)" panose="020B0500000000000000" pitchFamily="34" charset="-120"/>
              </a:rPr>
              <a:t>(</a:t>
            </a:r>
            <a:r>
              <a:rPr lang="en-US" altLang="zh-TW" sz="2800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Huang Di </a:t>
            </a:r>
            <a:r>
              <a:rPr lang="en-US" altLang="zh-TW" sz="2800" dirty="0" err="1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Nei</a:t>
            </a:r>
            <a:r>
              <a:rPr lang="en-US" altLang="zh-TW" sz="2800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 Jing</a:t>
            </a:r>
            <a:r>
              <a:rPr lang="en-US" altLang="zh-TW" sz="2800" dirty="0">
                <a:solidFill>
                  <a:schemeClr val="tx1"/>
                </a:solidFill>
                <a:ea typeface="華康儷中黑(P)" panose="020B0500000000000000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269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我們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不應等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病發生再去治療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而是治療要提早在疾病發生之前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不要等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到亂事發生後再去治理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而是治理在它發生之前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如果疾病已發生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再去治療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亂局已成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再去治理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那就如同</a:t>
            </a:r>
            <a:endParaRPr lang="en-US" altLang="zh-TW" sz="36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臨渴而掘井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那不是太晚了嗎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?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In short, we should advocate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prevention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 before illness sets in, before chaos erupts. Similarly, one does not dig a well for water when already thirsty.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It is too late!</a:t>
            </a:r>
          </a:p>
        </p:txBody>
      </p:sp>
    </p:spTree>
    <p:extLst>
      <p:ext uri="{BB962C8B-B14F-4D97-AF65-F5344CB8AC3E}">
        <p14:creationId xmlns:p14="http://schemas.microsoft.com/office/powerpoint/2010/main" val="1192679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這就是俗語說的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防患於未然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或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未雨綢繆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即使病已至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亂已成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也要記住</a:t>
            </a:r>
            <a:endParaRPr lang="en-US" altLang="zh-TW" sz="36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做後續工作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亡羊補牢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總之是</a:t>
            </a:r>
            <a:endParaRPr lang="en-US" altLang="zh-TW" sz="36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未病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先防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 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既病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防變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 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病後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防復</a:t>
            </a:r>
            <a:r>
              <a:rPr lang="en-US" altLang="zh-TW" sz="2400" dirty="0">
                <a:solidFill>
                  <a:srgbClr val="FF0000"/>
                </a:solidFill>
                <a:ea typeface="華康儷中黑(P)" panose="020B0500000000000000" pitchFamily="34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ea typeface="華康儷中黑(P)" panose="020B0500000000000000" pitchFamily="34" charset="-120"/>
              </a:rPr>
              <a:t>復發</a:t>
            </a:r>
            <a:r>
              <a:rPr lang="en-US" altLang="zh-TW" sz="2400" dirty="0">
                <a:solidFill>
                  <a:srgbClr val="FF0000"/>
                </a:solidFill>
                <a:ea typeface="華康儷中黑(P)" panose="020B0500000000000000" pitchFamily="34" charset="-120"/>
              </a:rPr>
              <a:t>)</a:t>
            </a:r>
            <a:endParaRPr lang="zh-TW" altLang="en-US" sz="24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It is commonly accepted that prevention is better than cure, or 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make hay while the sun shines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. Should illness have surfaced or chaos resulted, remedial work must be done to remedy the consequence.  The order of importance is to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PREVENT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 illness,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TREAT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 illness, then to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INHIBIT 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recurrence.</a:t>
            </a:r>
          </a:p>
        </p:txBody>
      </p:sp>
    </p:spTree>
    <p:extLst>
      <p:ext uri="{BB962C8B-B14F-4D97-AF65-F5344CB8AC3E}">
        <p14:creationId xmlns:p14="http://schemas.microsoft.com/office/powerpoint/2010/main" val="2881530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誰可治未病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父母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教師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神職人員都要做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2400" dirty="0">
                <a:solidFill>
                  <a:schemeClr val="tx1"/>
                </a:solidFill>
                <a:ea typeface="華康儷中黑(P)" panose="020B0500000000000000" pitchFamily="34" charset="-120"/>
              </a:rPr>
              <a:t>所以</a:t>
            </a:r>
            <a:r>
              <a:rPr lang="zh-TW" altLang="en-US" dirty="0">
                <a:solidFill>
                  <a:schemeClr val="tx1"/>
                </a:solidFill>
                <a:ea typeface="華康儷中黑(P)" panose="020B0500000000000000" pitchFamily="34" charset="-120"/>
              </a:rPr>
              <a:t>要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常常講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家中講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在主日彌撒中講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在學校的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隨機教育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中講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Who can prevent illness</a:t>
            </a:r>
            <a:r>
              <a:rPr lang="en-US" altLang="zh-TW" sz="4400" spc="-100" dirty="0">
                <a:solidFill>
                  <a:schemeClr val="tx1"/>
                </a:solidFill>
                <a:ea typeface="華康儷中黑(P)" panose="020B0500000000000000" pitchFamily="34" charset="-120"/>
              </a:rPr>
              <a:t>: Parents, teachers, priests and nuns. How? They must keep educating. Where? At home and during Sunday Masses, and in school, </a:t>
            </a:r>
          </a:p>
          <a:p>
            <a:pPr>
              <a:spcBef>
                <a:spcPts val="0"/>
              </a:spcBef>
            </a:pPr>
            <a:r>
              <a:rPr lang="en-US" altLang="zh-TW" sz="4400" spc="-100" dirty="0">
                <a:solidFill>
                  <a:schemeClr val="tx1"/>
                </a:solidFill>
                <a:ea typeface="華康儷中黑(P)" panose="020B0500000000000000" pitchFamily="34" charset="-120"/>
              </a:rPr>
              <a:t>and on-the-spot </a:t>
            </a:r>
            <a:r>
              <a:rPr lang="en-US" altLang="zh-TW" sz="44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(incidental) teaching</a:t>
            </a:r>
            <a:r>
              <a:rPr lang="en-US" altLang="zh-TW" sz="4400" spc="-1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0848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隨機教育的例子</a:t>
            </a:r>
            <a:r>
              <a:rPr lang="en-US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「各位同學</a:t>
            </a:r>
            <a:r>
              <a:rPr lang="en-US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有沒有看過</a:t>
            </a:r>
            <a:r>
              <a:rPr lang="en-US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2022</a:t>
            </a: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年中國主辦的</a:t>
            </a:r>
            <a:r>
              <a:rPr lang="zh-TW" altLang="zh-TW" sz="36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冬季奧運會開幕</a:t>
            </a:r>
            <a:r>
              <a:rPr lang="en-US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圍繞著聖火的那朵大雪花裡</a:t>
            </a:r>
            <a:r>
              <a:rPr lang="en-US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有許多小雪花</a:t>
            </a:r>
            <a:r>
              <a:rPr lang="en-US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每朵雪花</a:t>
            </a:r>
            <a:r>
              <a:rPr lang="en-US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都有不同參賽國的名字</a:t>
            </a:r>
            <a:r>
              <a:rPr lang="en-US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好一個</a:t>
            </a:r>
            <a:endParaRPr lang="en-US" altLang="zh-TW" sz="3600" kern="100" dirty="0">
              <a:solidFill>
                <a:schemeClr val="tx1"/>
              </a:solidFill>
              <a:effectLst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雪白晶瑩的世界</a:t>
            </a:r>
            <a:r>
              <a:rPr lang="en-US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!</a:t>
            </a: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好一幅世界大同的圖畫</a:t>
            </a:r>
            <a:r>
              <a:rPr lang="en-US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!</a:t>
            </a:r>
            <a:r>
              <a:rPr lang="zh-TW" altLang="zh-TW" sz="3600" kern="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」</a:t>
            </a:r>
            <a:endParaRPr lang="zh-TW" altLang="zh-TW" sz="3600" kern="100" dirty="0">
              <a:solidFill>
                <a:schemeClr val="tx1"/>
              </a:solidFill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kern="100" spc="-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Examples of incidental teaching: “Hello class, did you watch the 2022 opening ceremony of the </a:t>
            </a:r>
            <a:r>
              <a:rPr lang="en-US" altLang="zh-TW" sz="3600" kern="100" spc="-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Winter Olympics</a:t>
            </a:r>
            <a:r>
              <a:rPr lang="en-US" altLang="zh-TW" sz="3600" kern="100" spc="-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? Inside the big snowflake atop the Olympic gym were many small snowflakes, each with the name of a participating country. What a beautiful flawless world it represents, </a:t>
            </a:r>
            <a:br>
              <a:rPr lang="en-US" altLang="zh-TW" sz="3600" kern="100" spc="-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en-US" altLang="zh-TW" sz="3600" kern="100" spc="-100" dirty="0">
                <a:solidFill>
                  <a:schemeClr val="tx1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and </a:t>
            </a:r>
            <a:r>
              <a:rPr lang="en-US" altLang="zh-TW" sz="3600" kern="10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a strong message that THE WORLD IS </a:t>
            </a:r>
            <a:r>
              <a:rPr lang="en-US" altLang="zh-TW" sz="3600" b="1" kern="10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ONE</a:t>
            </a:r>
            <a:r>
              <a:rPr lang="en-US" altLang="zh-TW" sz="3600" kern="100" spc="-100" dirty="0">
                <a:solidFill>
                  <a:schemeClr val="tx1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endParaRPr lang="zh-TW" altLang="zh-TW" sz="3600" kern="100" spc="-100" dirty="0">
              <a:solidFill>
                <a:schemeClr val="tx1"/>
              </a:solidFill>
              <a:effectLst/>
              <a:highlight>
                <a:srgbClr val="FFFF00"/>
              </a:highlight>
              <a:ea typeface="華康儷中黑(P)" panose="020B0500000000000000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694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父母和教師的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一聲讚賞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或一個肯定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就是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一次道德教育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或信仰的培育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或父母和教師對孩子正確人生觀的傳遞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Every praise or affirmation that comes from parents and teachers presents an opportunity for moral education, spiritual formation, and a chance to inculcate correct personal values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in the children.</a:t>
            </a:r>
          </a:p>
        </p:txBody>
      </p:sp>
    </p:spTree>
    <p:extLst>
      <p:ext uri="{BB962C8B-B14F-4D97-AF65-F5344CB8AC3E}">
        <p14:creationId xmlns:p14="http://schemas.microsoft.com/office/powerpoint/2010/main" val="3669946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治未病的內容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山中聖訓的全部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solidFill>
                  <a:schemeClr val="tx1"/>
                </a:solidFill>
                <a:ea typeface="華康儷中黑(P)" panose="020B0500000000000000" pitchFamily="34" charset="-120"/>
              </a:rPr>
              <a:t>或信仰的全部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)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亦即生命的全部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治未病的對象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是所有人和每一個人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What is preventing illness about?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It is all about the </a:t>
            </a:r>
            <a:r>
              <a:rPr lang="en-US" altLang="zh-TW" sz="4400" b="1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Sermon on the Mount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; it is about everything in religious faith; it is all about life;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and it is meant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for each and everyone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4876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教育的重點要包括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教導孩子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放眼全球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奮鬥當下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 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或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心存千秋</a:t>
            </a:r>
            <a:r>
              <a:rPr lang="en-US" altLang="zh-TW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以面對目前</a:t>
            </a:r>
            <a:r>
              <a:rPr lang="en-US" altLang="zh-TW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;</a:t>
            </a:r>
            <a:endParaRPr lang="en-US" altLang="zh-TW" sz="4000" spc="300" dirty="0">
              <a:solidFill>
                <a:schemeClr val="tx1"/>
              </a:solidFill>
              <a:highlight>
                <a:srgbClr val="FFFF00"/>
              </a:highlight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告訴孩子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善盡本分的目的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是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建設世界成天國</a:t>
            </a:r>
            <a:r>
              <a:rPr lang="en-US" altLang="zh-TW" sz="2800" dirty="0">
                <a:solidFill>
                  <a:schemeClr val="tx1"/>
                </a:solidFill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solidFill>
                  <a:schemeClr val="tx1"/>
                </a:solidFill>
                <a:ea typeface="華康儷中黑(P)" panose="020B0500000000000000" pitchFamily="34" charset="-120"/>
              </a:rPr>
              <a:t>真家庭</a:t>
            </a:r>
            <a:r>
              <a:rPr lang="en-US" altLang="zh-TW" sz="2800" dirty="0">
                <a:solidFill>
                  <a:schemeClr val="tx1"/>
                </a:solidFill>
                <a:ea typeface="華康儷中黑(P)" panose="020B0500000000000000" pitchFamily="34" charset="-120"/>
              </a:rPr>
              <a:t>).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Priorities: teach children to set their views on the whole world, and work hard in this moment (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think globally, act locally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) or “an eye to eternity and a view in the present”. Do one’s best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to build our world a real HOME 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(the Kingdom of God).</a:t>
            </a:r>
          </a:p>
        </p:txBody>
      </p:sp>
    </p:spTree>
    <p:extLst>
      <p:ext uri="{BB962C8B-B14F-4D97-AF65-F5344CB8AC3E}">
        <p14:creationId xmlns:p14="http://schemas.microsoft.com/office/powerpoint/2010/main" val="343703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天主將你的仇人，交在你手裡了！現在，讓我用他的槍，把他釘在地上，只要一下，不需要第二下。」達味卻對阿彼瑟說：「不可殺他！因為誰敢伸手加害上主的受傅者，而能無罪呢？」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達味於是從撒烏耳頭部旁邊，拿走了槍和水壺，兩人就走了。誰也沒有看見，誰也沒有理會，誰也沒有醒來，都沉睡了，因為上主使他們呼呼大睡。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380312" y="6352633"/>
            <a:ext cx="1331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小結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我們不必追求基督徒要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比別人優勝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但我們必須在信仰的光照下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思想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要更全面和更深入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道德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也應比別人更高一線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In summary, Christians need not strive to be superior to others. But illuminated by the light of our faith, our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thoughts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 must be deep and encompassing to benefit all; and we must strive to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higher level of virtue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96401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個人的幸福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甚至人類的未來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都要注意一個極重要的原則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不治已病治未病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不治已亂治未亂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For the wellbeing of the individual and the posterity of mankind, we must be mindful of the imperative: “Treat not the illness but its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prevention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 suppress not the chaos but its resolution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before the event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36545792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我們要教導子女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正確的「三觀」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(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價值觀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人性觀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宇宙觀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):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從三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四歲開始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 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和他們一起接受</a:t>
            </a:r>
            <a:endParaRPr lang="en-US" altLang="zh-TW" sz="36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福音對生活的訓示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特別是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全部的</a:t>
            </a:r>
            <a:r>
              <a:rPr lang="en-US" altLang="zh-TW" sz="2800" dirty="0">
                <a:solidFill>
                  <a:srgbClr val="FF0000"/>
                </a:solidFill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不是局部的</a:t>
            </a:r>
            <a:r>
              <a:rPr lang="en-US" altLang="zh-TW" sz="2800" dirty="0">
                <a:solidFill>
                  <a:srgbClr val="FF0000"/>
                </a:solidFill>
                <a:ea typeface="華康儷中黑(P)" panose="020B0500000000000000" pitchFamily="34" charset="-120"/>
              </a:rPr>
              <a:t>)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山中聖訓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From a tender age of three or four, we must instill in our children the correct “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Three Perspectives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” – on values, on humanity and on a vision that embraces the world in its totality. We must guide them to accept Bible teachings on living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a godly life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 particularly 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to accept the teachings of the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 ‘</a:t>
            </a:r>
            <a:r>
              <a:rPr lang="en-US" altLang="zh-TW" sz="3600" b="1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Sermon on the Mount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’ in its entirety.</a:t>
            </a:r>
          </a:p>
        </p:txBody>
      </p:sp>
    </p:spTree>
    <p:extLst>
      <p:ext uri="{BB962C8B-B14F-4D97-AF65-F5344CB8AC3E}">
        <p14:creationId xmlns:p14="http://schemas.microsoft.com/office/powerpoint/2010/main" val="8359408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EB485AD-A25C-48AC-B6AD-6A530F690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讀聖經很重要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但懂得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用梵二的視角</a:t>
            </a:r>
            <a:r>
              <a:rPr lang="zh-TW" altLang="en-US" sz="3600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去看聖經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提倡的天國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大同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愛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分享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是更加的重要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如果你暫時無法以言語和生活去傳揚上述理想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你可以不斷推廣這個視頻</a:t>
            </a:r>
            <a:r>
              <a:rPr lang="en-US" altLang="zh-TW" sz="2800" dirty="0">
                <a:solidFill>
                  <a:schemeClr val="tx1"/>
                </a:solidFill>
                <a:ea typeface="華康儷中黑(P)" panose="020B0500000000000000" pitchFamily="34" charset="-120"/>
              </a:rPr>
              <a:t>(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CIRS HK YouTube</a:t>
            </a:r>
            <a:r>
              <a:rPr lang="zh-TW" altLang="en-US" sz="2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徐錦堯</a:t>
            </a:r>
            <a:r>
              <a:rPr lang="en-US" altLang="zh-TW" sz="2800" dirty="0">
                <a:solidFill>
                  <a:schemeClr val="tx1"/>
                </a:solidFill>
                <a:ea typeface="華康儷中黑(P)" panose="020B0500000000000000" pitchFamily="34" charset="-120"/>
              </a:rPr>
              <a:t>)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讓這個視頻自己「替你」說話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endParaRPr lang="zh-TW" altLang="en-US" sz="36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900" spc="-100" dirty="0">
                <a:solidFill>
                  <a:schemeClr val="tx1"/>
                </a:solidFill>
                <a:ea typeface="華康儷中黑(P)" panose="020B0500000000000000" pitchFamily="34" charset="-120"/>
              </a:rPr>
              <a:t>It is important to read the Bible, but </a:t>
            </a:r>
            <a:r>
              <a:rPr lang="en-US" altLang="zh-TW" sz="39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more so to apply the vision of Vatican II council to the understanding</a:t>
            </a:r>
            <a:r>
              <a:rPr lang="en-US" altLang="zh-TW" sz="3900" spc="-100" dirty="0">
                <a:solidFill>
                  <a:schemeClr val="tx1"/>
                </a:solidFill>
                <a:ea typeface="華康儷中黑(P)" panose="020B0500000000000000" pitchFamily="34" charset="-120"/>
              </a:rPr>
              <a:t> of the Heavenly Kingdom, the Great Unity, Love, sharing and not least that if you are at this point unable to vocalize the ideals expressed above, you might promote the </a:t>
            </a:r>
            <a:r>
              <a:rPr lang="en-US" altLang="zh-TW" sz="38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CIRS HK YouTube </a:t>
            </a:r>
            <a:r>
              <a:rPr lang="en-US" altLang="zh-TW" sz="39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channel</a:t>
            </a:r>
            <a:r>
              <a:rPr lang="en-US" altLang="zh-TW" sz="3900" spc="-100" dirty="0">
                <a:solidFill>
                  <a:schemeClr val="tx1"/>
                </a:solidFill>
                <a:ea typeface="華康儷中黑(P)" panose="020B0500000000000000" pitchFamily="34" charset="-120"/>
              </a:rPr>
              <a:t> to speak for you.</a:t>
            </a:r>
          </a:p>
        </p:txBody>
      </p:sp>
    </p:spTree>
    <p:extLst>
      <p:ext uri="{BB962C8B-B14F-4D97-AF65-F5344CB8AC3E}">
        <p14:creationId xmlns:p14="http://schemas.microsoft.com/office/powerpoint/2010/main" val="14589992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達味走到對面，站在離撒烏耳相距很遠的山頭上，大聲喊說：「大王的槍在這裡，叫一個僕人過來拿回去吧！願上主報答各人的正義和忠誠！因為今天上主把你交在我手中，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但我卻不願伸手加害上主的受傅者。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380312" y="6352633"/>
            <a:ext cx="1331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2000" b="1" dirty="0">
                <a:solidFill>
                  <a:srgbClr val="FFFFFF"/>
                </a:solidFill>
              </a:rPr>
              <a:t>3</a:t>
            </a: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/3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2B45923-DBC3-4A50-9CAC-E2F0243F45C0}"/>
              </a:ext>
            </a:extLst>
          </p:cNvPr>
          <p:cNvSpPr txBox="1"/>
          <p:nvPr/>
        </p:nvSpPr>
        <p:spPr>
          <a:xfrm>
            <a:off x="467544" y="5013176"/>
            <a:ext cx="8064896" cy="707886"/>
          </a:xfrm>
          <a:prstGeom prst="rect">
            <a:avLst/>
          </a:prstGeom>
          <a:solidFill>
            <a:srgbClr val="FF99FF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9900CC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靜默片刻  默想上主對</a:t>
            </a:r>
            <a:r>
              <a:rPr lang="zh-TW" altLang="en-US" sz="4000" dirty="0">
                <a:solidFill>
                  <a:srgbClr val="FF00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我</a:t>
            </a:r>
            <a:r>
              <a:rPr lang="zh-TW" altLang="en-US" sz="4000" dirty="0">
                <a:solidFill>
                  <a:srgbClr val="9900CC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4044284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恭讀聖保祿宗徒致格林多人前書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15:45-49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弟兄姊妹們：經上這樣記載：「第一個人亞當，成了生靈」，最後的亞當，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成了使人生活的神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但屬神的不是在先，而是屬生靈的，然後才是屬神的。第一個人出於地、屬於土，第二個人出於天。那屬於土的怎樣，凡屬於土的也怎樣；那屬於天上的怎樣，凡屬於天上的也怎樣。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452320" y="637454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08504" cy="61866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我們怎樣帶著那屬於土的肖像，也要怎樣帶著那屬於天上的肖像。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452320" y="631315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0EEBDC9-3A68-4B6F-BF5F-439513DE4485}"/>
              </a:ext>
            </a:extLst>
          </p:cNvPr>
          <p:cNvSpPr txBox="1"/>
          <p:nvPr/>
        </p:nvSpPr>
        <p:spPr>
          <a:xfrm>
            <a:off x="467544" y="3861048"/>
            <a:ext cx="8064896" cy="707886"/>
          </a:xfrm>
          <a:prstGeom prst="rect">
            <a:avLst/>
          </a:prstGeom>
          <a:solidFill>
            <a:srgbClr val="FF99FF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9900CC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靜默片刻  默想上主對</a:t>
            </a:r>
            <a:r>
              <a:rPr lang="zh-TW" altLang="en-US" sz="4000" dirty="0">
                <a:solidFill>
                  <a:srgbClr val="FF00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我</a:t>
            </a:r>
            <a:r>
              <a:rPr lang="zh-TW" altLang="en-US" sz="4000" dirty="0">
                <a:solidFill>
                  <a:srgbClr val="9900CC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6:27-38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那時候，耶穌向門徒說：「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應愛你們的仇人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，善待那惱恨你們的人；應祝福那詛咒你們的人；為毀謗你們的人祈禱。有人打你的面頰，也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把另一面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轉給他；有人拿去你的外衣，也不要阻擋他拿你的內衣。凡求你的，就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給他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；有人拿去你的東西，別再索回。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「你們願意人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怎樣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對待你們，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也要怎樣</a:t>
            </a: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524328" y="6391245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" y="188640"/>
            <a:ext cx="9082321" cy="65527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對待人。如果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你們愛那愛你們的人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為你們還算什麼功德？因為連罪人也愛那愛他們的人。你們善待那善待你們的人，為你們還算什麼功德？因為連罪人也這樣做。你們若借給那些有希望償還的人，為你們還算什麼功德？就是罪人也借給罪人，為能如數收回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「但是，你們當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愛你們的仇人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，善待他們；借出去，不要再指望收回。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524328" y="6340211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" y="188640"/>
            <a:ext cx="9082321" cy="65527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如此，你們的賞報必是豐厚的，且要成為至高者的子女，因為他對待忘恩負義的人和惡人，也是仁慈的。你們應當慈悲，就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像你們的父那樣慈悲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不要判斷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，你們也就不受判斷；不要定罪，也就不被定罪；你們要赦免，也就蒙赦免。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你們給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，也就給你們；並且還要用好的，連按帶搖，以致外溢的升斗，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524328" y="6340211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2000" b="1" dirty="0">
                <a:solidFill>
                  <a:srgbClr val="FFFFFF"/>
                </a:solidFill>
              </a:rPr>
              <a:t>3</a:t>
            </a: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/4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7331138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31798</TotalTime>
  <Words>3418</Words>
  <Application>Microsoft Office PowerPoint</Application>
  <PresentationFormat>如螢幕大小 (4:3)</PresentationFormat>
  <Paragraphs>180</Paragraphs>
  <Slides>34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34</vt:i4>
      </vt:variant>
    </vt:vector>
  </HeadingPairs>
  <TitlesOfParts>
    <vt:vector size="52" baseType="lpstr">
      <vt:lpstr>華康中黑體</vt:lpstr>
      <vt:lpstr>華康中黑體(P)</vt:lpstr>
      <vt:lpstr>華康正顏楷體W7</vt:lpstr>
      <vt:lpstr>華康正顏楷體W7(P)</vt:lpstr>
      <vt:lpstr>華康粗黑體</vt:lpstr>
      <vt:lpstr>華康魏碑體(P)</vt:lpstr>
      <vt:lpstr>華康儷中黑</vt:lpstr>
      <vt:lpstr>華康儷中黑(P)</vt:lpstr>
      <vt:lpstr>新細明體</vt:lpstr>
      <vt:lpstr>Arial</vt:lpstr>
      <vt:lpstr>Arial Black</vt:lpstr>
      <vt:lpstr>Calibri</vt:lpstr>
      <vt:lpstr>Calibri Light</vt:lpstr>
      <vt:lpstr>Times New Roman</vt:lpstr>
      <vt:lpstr>預設簡報設計</vt:lpstr>
      <vt:lpstr>3_預設簡報設計</vt:lpstr>
      <vt:lpstr>Office 佈景主題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1758</cp:revision>
  <dcterms:created xsi:type="dcterms:W3CDTF">2006-09-26T01:05:23Z</dcterms:created>
  <dcterms:modified xsi:type="dcterms:W3CDTF">2025-02-17T07:49:53Z</dcterms:modified>
</cp:coreProperties>
</file>