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30"/>
  </p:notesMasterIdLst>
  <p:handoutMasterIdLst>
    <p:handoutMasterId r:id="rId31"/>
  </p:handoutMasterIdLst>
  <p:sldIdLst>
    <p:sldId id="1218" r:id="rId3"/>
    <p:sldId id="1050" r:id="rId4"/>
    <p:sldId id="1391" r:id="rId5"/>
    <p:sldId id="1178" r:id="rId6"/>
    <p:sldId id="1370" r:id="rId7"/>
    <p:sldId id="1372" r:id="rId8"/>
    <p:sldId id="1054" r:id="rId9"/>
    <p:sldId id="1349" r:id="rId10"/>
    <p:sldId id="1181" r:id="rId11"/>
    <p:sldId id="930" r:id="rId12"/>
    <p:sldId id="1392" r:id="rId13"/>
    <p:sldId id="1393" r:id="rId14"/>
    <p:sldId id="1394" r:id="rId15"/>
    <p:sldId id="1395" r:id="rId16"/>
    <p:sldId id="1396" r:id="rId17"/>
    <p:sldId id="1405" r:id="rId18"/>
    <p:sldId id="1406" r:id="rId19"/>
    <p:sldId id="1397" r:id="rId20"/>
    <p:sldId id="1398" r:id="rId21"/>
    <p:sldId id="1399" r:id="rId22"/>
    <p:sldId id="1400" r:id="rId23"/>
    <p:sldId id="1401" r:id="rId24"/>
    <p:sldId id="1402" r:id="rId25"/>
    <p:sldId id="1403" r:id="rId26"/>
    <p:sldId id="1404" r:id="rId27"/>
    <p:sldId id="1407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A7FFAB"/>
    <a:srgbClr val="3BFF3B"/>
    <a:srgbClr val="00FF00"/>
    <a:srgbClr val="FFCCFF"/>
    <a:srgbClr val="9900CC"/>
    <a:srgbClr val="7C00A8"/>
    <a:srgbClr val="99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392" autoAdjust="0"/>
    <p:restoredTop sz="94660"/>
  </p:normalViewPr>
  <p:slideViewPr>
    <p:cSldViewPr>
      <p:cViewPr varScale="1">
        <p:scale>
          <a:sx n="81" d="100"/>
          <a:sy n="81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288751"/>
            <a:ext cx="9144000" cy="652462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4800" dirty="0">
                <a:solidFill>
                  <a:srgbClr val="FFFF00"/>
                </a:solidFill>
                <a:ea typeface="華康正顏楷體W7" pitchFamily="65" charset="-120"/>
              </a:rPr>
              <a:t>感 恩 祭 </a:t>
            </a: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治未病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與 </a:t>
            </a: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治未亂</a:t>
            </a:r>
            <a:endParaRPr lang="en-US" altLang="zh-TW" sz="5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5400"/>
              </a:spcAft>
              <a:buNone/>
            </a:pPr>
            <a:r>
              <a:rPr lang="en-US" altLang="zh-TW" sz="2800" dirty="0">
                <a:solidFill>
                  <a:schemeClr val="bg1"/>
                </a:solidFill>
                <a:ea typeface="華康正顏楷體W7" panose="03000709000000000000" pitchFamily="65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自幼由學習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山中聖訓</a:t>
            </a:r>
            <a:r>
              <a:rPr lang="zh-TW" altLang="en-US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開始</a:t>
            </a:r>
            <a:r>
              <a:rPr lang="en-US" altLang="zh-TW" sz="2800" dirty="0">
                <a:solidFill>
                  <a:schemeClr val="bg1"/>
                </a:solidFill>
                <a:ea typeface="華康正顏楷體W7" panose="03000709000000000000" pitchFamily="65" charset="-120"/>
              </a:rPr>
              <a:t>——</a:t>
            </a:r>
          </a:p>
          <a:p>
            <a:pPr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</a:t>
            </a:r>
            <a:r>
              <a:rPr lang="zh-TW" altLang="en-US" dirty="0">
                <a:solidFill>
                  <a:srgbClr val="0000FF"/>
                </a:solidFill>
                <a:highlight>
                  <a:srgbClr val="00FFFF"/>
                </a:highlight>
                <a:ea typeface="華康粗黑體" pitchFamily="49" charset="-120"/>
              </a:rPr>
              <a:t>天地人和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624736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20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rgbClr val="FFFFFF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治</a:t>
            </a: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未病</a:t>
            </a: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</a:rPr>
              <a:t>與 </a:t>
            </a: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治</a:t>
            </a: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未亂</a:t>
            </a:r>
            <a:endParaRPr lang="en-US" altLang="zh-TW" sz="54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00"/>
                </a:highlight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聖人不治已病治未病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00"/>
                </a:highlight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00"/>
                </a:highlight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不治已亂治未亂</a:t>
            </a:r>
            <a:endParaRPr kumimoji="1" lang="en-US" altLang="zh-TW" sz="4000" b="0" i="0" u="none" strike="noStrike" kern="0" cap="none" spc="-150" normalizeH="0" baseline="0" noProof="0" dirty="0">
              <a:ln>
                <a:noFill/>
              </a:ln>
              <a:solidFill>
                <a:srgbClr val="0000FF"/>
              </a:solidFill>
              <a:effectLst/>
              <a:highlight>
                <a:srgbClr val="00FF00"/>
              </a:highlight>
              <a:uLnTx/>
              <a:uFillTx/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自幼由學習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山中聖訓</a:t>
            </a:r>
            <a:r>
              <a:rPr lang="zh-TW" altLang="en-US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開始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粗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粗黑體" pitchFamily="49" charset="-120"/>
                <a:cs typeface="+mn-cs"/>
              </a:rPr>
              <a:t>彌撒也是一個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/>
                <a:ea typeface="華康粗黑體" pitchFamily="49" charset="-120"/>
                <a:cs typeface="+mn-cs"/>
              </a:rPr>
              <a:t>宴會</a:t>
            </a:r>
            <a:r>
              <a:rPr kumimoji="1" lang="en-US" altLang="zh-TW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粗黑體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粗黑體" pitchFamily="49" charset="-120"/>
                <a:cs typeface="+mn-cs"/>
              </a:rPr>
              <a:t>是「</a:t>
            </a:r>
            <a:r>
              <a:rPr kumimoji="1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粗黑體" pitchFamily="49" charset="-120"/>
                <a:cs typeface="+mn-cs"/>
              </a:rPr>
              <a:t>天地人和</a:t>
            </a:r>
            <a:r>
              <a:rPr kumimoji="1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粗黑體" pitchFamily="49" charset="-120"/>
                <a:cs typeface="+mn-cs"/>
              </a:rPr>
              <a:t>」的大共融</a:t>
            </a:r>
            <a:endParaRPr kumimoji="1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粗黑體" pitchFamily="49" charset="-12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今天上主把你交在我手中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我卻不願伸手加害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上主的受傅者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第一個人亞當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成了生靈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最後的亞當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成了使人生活的神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我們怎樣帶著那屬於土的肖像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也要怎樣帶著那屬於天上的肖像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應愛你們的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仇人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你們願意人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怎樣對待你們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也要怎樣對待人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如果你們愛那愛你們的人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還算什麼功德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打你的面頰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也把另一面轉給他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就像你們的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父那樣慈悲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也就不受判斷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你們用什麼升斗量給人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也用什麼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升斗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量給你們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7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今天上主把你交在我手中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我卻不願伸手加害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上主的受傅者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撒烏耳追殺達味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有機會殺撒烏耳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卻選擇寬恕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壞表樣很可怕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沒有好表樣更可怕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幸好有達味這個好表樣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對子女和青年人來說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宗教領袖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社會賢達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專欄作家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各色各樣的議員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又是什麼表樣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5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第一個人亞當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成了生靈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最後的亞當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成了使人生活的神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我們怎樣帶著那屬於土的肖像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帶著那屬於天上的肖像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舊亞當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生靈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靈魂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動物人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新亞當</a:t>
            </a:r>
            <a:r>
              <a:rPr lang="en-US" altLang="zh-TW" sz="2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en-US" altLang="zh-TW" sz="2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40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靈性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屬靈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屬神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具基督的肖像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在世而不屬世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物物而不物於物的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靈性人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不要躺平</a:t>
            </a:r>
            <a:r>
              <a:rPr lang="en-US" altLang="zh-TW" sz="4000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/HEA/</a:t>
            </a:r>
            <a:r>
              <a:rPr lang="zh-TW" altLang="en-US" sz="4000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平凡</a:t>
            </a:r>
            <a:r>
              <a:rPr lang="en-US" altLang="zh-TW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平凡中的</a:t>
            </a:r>
            <a:r>
              <a:rPr lang="zh-TW" altLang="en-US" spc="300" dirty="0">
                <a:solidFill>
                  <a:srgbClr val="FF0000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不平凡</a:t>
            </a:r>
            <a:r>
              <a:rPr lang="en-US" altLang="zh-TW" spc="300" dirty="0">
                <a:solidFill>
                  <a:srgbClr val="0000FF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4000" spc="300" dirty="0">
              <a:solidFill>
                <a:srgbClr val="0000FF"/>
              </a:solidFill>
              <a:highlight>
                <a:srgbClr val="00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45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just" eaLnBrk="1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應愛你們的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仇人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你們願意人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怎樣對待你們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也要怎樣對待人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如果你們愛那愛你們的人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還算什麼功德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打你的面頰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也把另一面轉給他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就像你們的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父那樣慈悲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也就不受判斷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你們用什麼升斗量給人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也用什麼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升斗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量給你們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才能透徹山中聖訓的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33969"/>
            <a:ext cx="4536504" cy="2535391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123629"/>
            <a:ext cx="4196211" cy="25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才能透徹山中聖訓的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寬恕仇人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消滅仇人的好方法是和他交朋友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自己心安理得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同情受害者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真開心</a:t>
            </a:r>
            <a:endParaRPr lang="en-US" altLang="zh-TW" sz="36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己所不欲勿施於人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不判斷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有幾分證據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互相影響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廻力鏢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boomerang;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如何量自己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對人好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對自己好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打另一面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不計較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耶穌自己不讓人無故打他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才能透徹山中聖訓的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寬恕仇人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消滅仇人的好方法是和他交朋友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自己心安理得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同情受害者    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真開心</a:t>
            </a:r>
            <a:endParaRPr lang="en-US" altLang="zh-TW" sz="36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己所不欲勿施於人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不判斷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有幾分證據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互相影響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廻力鏢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boomerang;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如何量自己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對人好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對自己好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打另一面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不計較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耶穌自己不讓人無故打他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EB2CAA8-4556-484D-BF9E-D73CF63DB931}"/>
              </a:ext>
            </a:extLst>
          </p:cNvPr>
          <p:cNvSpPr txBox="1"/>
          <p:nvPr/>
        </p:nvSpPr>
        <p:spPr>
          <a:xfrm rot="21440135">
            <a:off x="299413" y="989791"/>
            <a:ext cx="8571981" cy="3477875"/>
          </a:xfrm>
          <a:prstGeom prst="rect">
            <a:avLst/>
          </a:prstGeom>
          <a:solidFill>
            <a:srgbClr val="FFCC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indent="-457200">
              <a:lnSpc>
                <a:spcPts val="4000"/>
              </a:lnSpc>
              <a:spcAft>
                <a:spcPts val="1200"/>
              </a:spcAft>
            </a:pP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1.</a:t>
            </a:r>
            <a:r>
              <a:rPr lang="zh-TW" altLang="en-US" sz="3600" dirty="0">
                <a:solidFill>
                  <a:srgbClr val="FF0000"/>
                </a:solidFill>
                <a:latin typeface="+mn-lt"/>
                <a:ea typeface="華康正顏楷體W7" panose="03000709000000000000" pitchFamily="65" charset="-120"/>
              </a:rPr>
              <a:t>私產的運用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：私有權應能使人與人之間自然的連帶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+mn-lt"/>
                <a:ea typeface="華康正顏楷體W7" panose="03000709000000000000" pitchFamily="65" charset="-120"/>
              </a:rPr>
              <a:t>責任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顯示出來</a:t>
            </a:r>
            <a:r>
              <a:rPr lang="en-US" altLang="zh-TW" sz="2400" dirty="0">
                <a:latin typeface="+mn-lt"/>
                <a:ea typeface="華康正顏楷體W7" panose="03000709000000000000" pitchFamily="65" charset="-120"/>
              </a:rPr>
              <a:t>.(</a:t>
            </a:r>
            <a:r>
              <a:rPr lang="zh-TW" altLang="en-US" sz="2400" dirty="0">
                <a:latin typeface="+mn-lt"/>
                <a:ea typeface="華康正顏楷體W7" panose="03000709000000000000" pitchFamily="65" charset="-120"/>
              </a:rPr>
              <a:t>天主教教理</a:t>
            </a:r>
            <a:r>
              <a:rPr lang="en-US" altLang="zh-TW" sz="2400" dirty="0">
                <a:latin typeface="+mn-lt"/>
                <a:ea typeface="華康正顏楷體W7" panose="03000709000000000000" pitchFamily="65" charset="-120"/>
              </a:rPr>
              <a:t>2402)</a:t>
            </a:r>
          </a:p>
          <a:p>
            <a:pPr marL="360000" indent="-457200">
              <a:lnSpc>
                <a:spcPts val="4000"/>
              </a:lnSpc>
              <a:spcAft>
                <a:spcPts val="1200"/>
              </a:spcAft>
            </a:pP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2.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人使用合法的財富時</a:t>
            </a: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,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不應看成自己專有的</a:t>
            </a: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,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要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00FFFF"/>
                </a:highlight>
                <a:latin typeface="+mn-lt"/>
                <a:ea typeface="華康正顏楷體W7" panose="03000709000000000000" pitchFamily="65" charset="-120"/>
              </a:rPr>
              <a:t>惠及他人</a:t>
            </a: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,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並與他人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+mn-lt"/>
                <a:ea typeface="華康正顏楷體W7" panose="03000709000000000000" pitchFamily="65" charset="-120"/>
              </a:rPr>
              <a:t>共享</a:t>
            </a:r>
            <a:r>
              <a:rPr lang="en-US" altLang="zh-TW" sz="2400" dirty="0">
                <a:latin typeface="+mn-lt"/>
                <a:ea typeface="華康正顏楷體W7" panose="03000709000000000000" pitchFamily="65" charset="-120"/>
              </a:rPr>
              <a:t>.(</a:t>
            </a:r>
            <a:r>
              <a:rPr lang="zh-TW" altLang="en-US" sz="2400" dirty="0">
                <a:latin typeface="+mn-lt"/>
                <a:ea typeface="華康正顏楷體W7" panose="03000709000000000000" pitchFamily="65" charset="-120"/>
              </a:rPr>
              <a:t>仝上</a:t>
            </a:r>
            <a:r>
              <a:rPr lang="en-US" altLang="zh-TW" sz="2400" dirty="0">
                <a:latin typeface="+mn-lt"/>
                <a:ea typeface="華康正顏楷體W7" panose="03000709000000000000" pitchFamily="65" charset="-120"/>
              </a:rPr>
              <a:t>2404)</a:t>
            </a:r>
          </a:p>
          <a:p>
            <a:pPr marL="360000" indent="-457200">
              <a:lnSpc>
                <a:spcPts val="4000"/>
              </a:lnSpc>
              <a:spcAft>
                <a:spcPts val="1200"/>
              </a:spcAft>
            </a:pP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3.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企業負責人</a:t>
            </a:r>
            <a:r>
              <a:rPr lang="en-US" altLang="zh-TW" sz="2400" i="1" dirty="0">
                <a:latin typeface="+mn-lt"/>
                <a:ea typeface="華康正顏楷體W7" panose="03000709000000000000" pitchFamily="65" charset="-120"/>
              </a:rPr>
              <a:t>(</a:t>
            </a:r>
            <a:r>
              <a:rPr lang="zh-TW" altLang="en-US" sz="2400" i="1" dirty="0">
                <a:latin typeface="+mn-lt"/>
                <a:ea typeface="華康正顏楷體W7" panose="03000709000000000000" pitchFamily="65" charset="-120"/>
              </a:rPr>
              <a:t>大財團</a:t>
            </a:r>
            <a:r>
              <a:rPr lang="en-US" altLang="zh-TW" sz="2400" i="1" dirty="0">
                <a:latin typeface="+mn-lt"/>
                <a:ea typeface="華康正顏楷體W7" panose="03000709000000000000" pitchFamily="65" charset="-120"/>
              </a:rPr>
              <a:t>)</a:t>
            </a: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:</a:t>
            </a:r>
            <a:r>
              <a:rPr lang="zh-TW" altLang="en-US" sz="3600" dirty="0">
                <a:latin typeface="+mn-lt"/>
                <a:ea typeface="華康正顏楷體W7" panose="03000709000000000000" pitchFamily="65" charset="-120"/>
              </a:rPr>
              <a:t>承擔社會應負的經濟與環保的責任</a:t>
            </a:r>
            <a:r>
              <a:rPr lang="en-US" altLang="zh-TW" sz="3600" dirty="0">
                <a:latin typeface="+mn-lt"/>
                <a:ea typeface="華康正顏楷體W7" panose="03000709000000000000" pitchFamily="65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+mn-lt"/>
                <a:ea typeface="華康正顏楷體W7" panose="03000709000000000000" pitchFamily="65" charset="-120"/>
              </a:rPr>
              <a:t>不應只顧利潤的增加</a:t>
            </a:r>
            <a:r>
              <a:rPr lang="en-US" altLang="zh-TW" sz="2400" dirty="0">
                <a:latin typeface="+mn-lt"/>
                <a:ea typeface="華康正顏楷體W7" panose="03000709000000000000" pitchFamily="65" charset="-120"/>
              </a:rPr>
              <a:t>.(2432)</a:t>
            </a:r>
            <a:endParaRPr lang="zh-TW" altLang="en-US" sz="2400" dirty="0">
              <a:latin typeface="+mn-lt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04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35000" indent="-455613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TW" sz="14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天國的視野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2400" b="1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才能透徹山中聖訓的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寬恕仇人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消滅仇人的好方法是和他交朋友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自己心安理得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同情受害者    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真開心</a:t>
            </a:r>
            <a:endParaRPr lang="en-US" altLang="zh-TW" sz="36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己所不欲勿施於人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不判斷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有幾分證據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互相影響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廻力鏢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boomerang;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如何量自己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對人好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對自己好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635000" indent="-635000" algn="l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打另一面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不計較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耶穌自己不讓人無故打他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9E1CC6-EA77-4A8B-BEEE-1DA660289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36504" cy="22322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8E8543-1A1B-456C-A2F2-4BDA7E2C7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09120"/>
            <a:ext cx="4196211" cy="223224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EB2CAA8-4556-484D-BF9E-D73CF63DB931}"/>
              </a:ext>
            </a:extLst>
          </p:cNvPr>
          <p:cNvSpPr txBox="1"/>
          <p:nvPr/>
        </p:nvSpPr>
        <p:spPr>
          <a:xfrm rot="21440135">
            <a:off x="299413" y="810868"/>
            <a:ext cx="8571981" cy="5486374"/>
          </a:xfrm>
          <a:prstGeom prst="rect">
            <a:avLst/>
          </a:prstGeom>
          <a:solidFill>
            <a:srgbClr val="A7FFAB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indent="-457200" algn="ctr">
              <a:lnSpc>
                <a:spcPts val="2600"/>
              </a:lnSpc>
              <a:spcAft>
                <a:spcPts val="0"/>
              </a:spcAft>
            </a:pPr>
            <a:endParaRPr lang="en-US" altLang="zh-TW" sz="800" dirty="0">
              <a:solidFill>
                <a:srgbClr val="FF0000"/>
              </a:solidFill>
              <a:latin typeface="+mn-lt"/>
              <a:ea typeface="華康儷中黑" panose="020B0509000000000000" pitchFamily="49" charset="-120"/>
            </a:endParaRPr>
          </a:p>
          <a:p>
            <a:pPr marL="360000" indent="-457200" algn="ctr">
              <a:lnSpc>
                <a:spcPts val="2600"/>
              </a:lnSpc>
              <a:spcAft>
                <a:spcPts val="1200"/>
              </a:spcAft>
            </a:pP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人類的未來：不治已病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治未病</a:t>
            </a:r>
            <a:r>
              <a:rPr lang="en-US" altLang="zh-TW" sz="32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不治已亂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治未亂</a:t>
            </a:r>
            <a:endParaRPr lang="en-US" altLang="zh-TW" sz="3200" dirty="0">
              <a:solidFill>
                <a:srgbClr val="FF0000"/>
              </a:solidFill>
              <a:highlight>
                <a:srgbClr val="FFFF00"/>
              </a:highlight>
              <a:latin typeface="+mn-lt"/>
              <a:ea typeface="華康儷中黑" panose="020B0509000000000000" pitchFamily="49" charset="-120"/>
            </a:endParaRPr>
          </a:p>
          <a:p>
            <a:pPr marL="360000" indent="-457200">
              <a:lnSpc>
                <a:spcPts val="4000"/>
              </a:lnSpc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1.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按基督精神徹底改變信徒「三觀」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: </a:t>
            </a:r>
            <a:r>
              <a:rPr lang="zh-TW" altLang="en-US" sz="3200" dirty="0"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自小開始</a:t>
            </a:r>
            <a:br>
              <a:rPr lang="en-US" altLang="zh-TW" sz="3200" dirty="0">
                <a:latin typeface="+mn-lt"/>
                <a:ea typeface="華康儷中黑" panose="020B0509000000000000" pitchFamily="49" charset="-120"/>
              </a:rPr>
            </a:b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(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由零歲到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12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歲</a:t>
            </a:r>
            <a:r>
              <a:rPr lang="en-US" altLang="zh-TW" sz="2400" dirty="0">
                <a:latin typeface="+mn-lt"/>
                <a:ea typeface="華康儷中黑" panose="020B0509000000000000" pitchFamily="49" charset="-120"/>
              </a:rPr>
              <a:t>——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家庭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幼稚園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小學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)</a:t>
            </a:r>
            <a:br>
              <a:rPr lang="en-US" altLang="zh-TW" sz="3200" dirty="0">
                <a:latin typeface="+mn-lt"/>
                <a:ea typeface="華康儷中黑" panose="020B0509000000000000" pitchFamily="49" charset="-120"/>
              </a:rPr>
            </a:b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                    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手機</a:t>
            </a:r>
            <a:r>
              <a:rPr lang="en-US" altLang="zh-TW" sz="32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8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分鐘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由第一次開始！</a:t>
            </a:r>
            <a:endParaRPr lang="en-US" altLang="zh-TW" sz="3200" dirty="0">
              <a:solidFill>
                <a:srgbClr val="FF0000"/>
              </a:solidFill>
              <a:highlight>
                <a:srgbClr val="FFFF00"/>
              </a:highlight>
              <a:latin typeface="+mn-lt"/>
              <a:ea typeface="華康儷中黑" panose="020B0509000000000000" pitchFamily="49" charset="-120"/>
            </a:endParaRPr>
          </a:p>
          <a:p>
            <a:pPr marL="360000" indent="-457200">
              <a:lnSpc>
                <a:spcPts val="4000"/>
              </a:lnSpc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2.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接受聖經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/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福音的道德訓示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特別是</a:t>
            </a:r>
            <a:r>
              <a:rPr lang="zh-TW" altLang="en-US" sz="3200" dirty="0"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山中聖訓</a:t>
            </a:r>
            <a:endParaRPr lang="en-US" altLang="zh-TW" sz="3200" dirty="0">
              <a:highlight>
                <a:srgbClr val="00FFFF"/>
              </a:highlight>
              <a:latin typeface="+mn-lt"/>
              <a:ea typeface="華康儷中黑" panose="020B0509000000000000" pitchFamily="49" charset="-120"/>
            </a:endParaRPr>
          </a:p>
          <a:p>
            <a:pPr marL="360000" indent="-457200">
              <a:lnSpc>
                <a:spcPts val="4000"/>
              </a:lnSpc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3.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用</a:t>
            </a:r>
            <a:r>
              <a:rPr lang="zh-TW" altLang="en-US" sz="3200" dirty="0"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梵二的「視角」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看聖經</a:t>
            </a:r>
            <a:r>
              <a:rPr lang="en-US" altLang="zh-TW" sz="3000" dirty="0">
                <a:latin typeface="+mn-lt"/>
                <a:ea typeface="華康儷中黑" panose="020B0509000000000000" pitchFamily="49" charset="-120"/>
              </a:rPr>
              <a:t>(</a:t>
            </a:r>
            <a:r>
              <a:rPr lang="zh-TW" altLang="en-US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天國</a:t>
            </a:r>
            <a:r>
              <a:rPr lang="en-US" altLang="zh-TW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大同</a:t>
            </a:r>
            <a:r>
              <a:rPr lang="en-US" altLang="zh-TW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愛</a:t>
            </a:r>
            <a:r>
              <a:rPr lang="en-US" altLang="zh-TW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分享</a:t>
            </a:r>
            <a:r>
              <a:rPr lang="en-US" altLang="zh-TW" sz="3000" dirty="0">
                <a:latin typeface="+mn-lt"/>
                <a:ea typeface="華康儷中黑" panose="020B0509000000000000" pitchFamily="49" charset="-120"/>
              </a:rPr>
              <a:t>)</a:t>
            </a:r>
          </a:p>
          <a:p>
            <a:pPr marL="360000" indent="-457200">
              <a:lnSpc>
                <a:spcPts val="4000"/>
              </a:lnSpc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4.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只有</a:t>
            </a:r>
            <a:r>
              <a:rPr lang="zh-TW" altLang="en-US" sz="3200" dirty="0"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彌撒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能感染最多的教友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所以講道要強調基督的兩性一位</a:t>
            </a: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: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屬神</a:t>
            </a:r>
            <a:r>
              <a:rPr lang="zh-TW" altLang="en-US" sz="3200" dirty="0">
                <a:latin typeface="+mn-lt"/>
                <a:ea typeface="華康儷中黑" panose="020B0509000000000000" pitchFamily="49" charset="-120"/>
              </a:rPr>
              <a:t>加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屬人</a:t>
            </a:r>
            <a:r>
              <a:rPr lang="en-US" altLang="zh-TW" sz="2800" dirty="0">
                <a:latin typeface="+mn-lt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兩條腿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別單腿跳</a:t>
            </a:r>
            <a:r>
              <a:rPr lang="en-US" altLang="zh-TW" sz="2800" dirty="0">
                <a:latin typeface="+mn-lt"/>
                <a:ea typeface="華康儷中黑" panose="020B0509000000000000" pitchFamily="49" charset="-120"/>
              </a:rPr>
              <a:t>)</a:t>
            </a:r>
          </a:p>
          <a:p>
            <a:pPr marL="360000" indent="-45720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>
                <a:latin typeface="+mn-lt"/>
                <a:ea typeface="華康儷中黑" panose="020B0509000000000000" pitchFamily="49" charset="-120"/>
              </a:rPr>
              <a:t>5.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在主內愛人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</a:rPr>
              <a:t>在愛人時愛主</a:t>
            </a:r>
            <a:r>
              <a:rPr lang="en-US" altLang="zh-TW" sz="28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日講夜講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至死方休</a:t>
            </a:r>
            <a:r>
              <a:rPr lang="en-US" altLang="zh-TW" sz="28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)</a:t>
            </a:r>
          </a:p>
          <a:p>
            <a:pPr marL="360000" indent="-457200">
              <a:lnSpc>
                <a:spcPct val="150000"/>
              </a:lnSpc>
              <a:spcAft>
                <a:spcPts val="600"/>
              </a:spcAft>
            </a:pPr>
            <a:endParaRPr lang="zh-TW" altLang="en-US" sz="800" dirty="0">
              <a:solidFill>
                <a:srgbClr val="FF0000"/>
              </a:solidFill>
              <a:highlight>
                <a:srgbClr val="FFFF00"/>
              </a:highlight>
              <a:latin typeface="+mn-lt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87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聖人不治已病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治未病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不治已亂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治未亂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夫病已成而後藥之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亂已成而後治之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譬猶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渴而穿井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鬥而鑄錐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不亦晚乎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皇帝內經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3900"/>
              </a:lnSpc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Sages with great wisdom do not treat illness,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they prevent illness</a:t>
            </a:r>
            <a:r>
              <a:rPr lang="en-US" altLang="zh-TW" sz="3600" dirty="0">
                <a:ea typeface="華康儷中黑" panose="020B0509000000000000" pitchFamily="49" charset="-120"/>
              </a:rPr>
              <a:t>; they do not suppress chaos, but prevent chaos from arising. Is it not too late to administer medication when one is already sick;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to suppress chaos when it has happened;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to dig a well when one is already thirsty; and to make weapons when the fighting has started. Is it not too late? </a:t>
            </a:r>
            <a:r>
              <a:rPr lang="en-US" altLang="zh-TW" sz="2400" dirty="0">
                <a:ea typeface="華康儷中黑" panose="020B0509000000000000" pitchFamily="49" charset="-120"/>
              </a:rPr>
              <a:t>(Huang Di </a:t>
            </a:r>
            <a:r>
              <a:rPr lang="en-US" altLang="zh-TW" sz="2400" dirty="0" err="1">
                <a:ea typeface="華康儷中黑" panose="020B0509000000000000" pitchFamily="49" charset="-120"/>
              </a:rPr>
              <a:t>Nei</a:t>
            </a:r>
            <a:r>
              <a:rPr lang="en-US" altLang="zh-TW" sz="2400" dirty="0">
                <a:ea typeface="華康儷中黑" panose="020B0509000000000000" pitchFamily="49" charset="-120"/>
              </a:rPr>
              <a:t> Jing)</a:t>
            </a:r>
          </a:p>
        </p:txBody>
      </p:sp>
    </p:spTree>
    <p:extLst>
      <p:ext uri="{BB962C8B-B14F-4D97-AF65-F5344CB8AC3E}">
        <p14:creationId xmlns:p14="http://schemas.microsoft.com/office/powerpoint/2010/main" val="2972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聖人不等病發生再去治療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治療在疾病發生之前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不等到亂事發生再去治理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而是治理在它發生之前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如果疾病已發生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再去治療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亂子已成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再去治理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那就如同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臨渴而掘井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戰亂發生了才去製造兵器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那不是太晚了嗎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In short, sages advocate prevention before illness sets in, before chaos erupts. Similarly, one does not dig a well for water when already thirsty, or to prepare weaponry when the battle has started.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It is too late!</a:t>
            </a:r>
          </a:p>
        </p:txBody>
      </p:sp>
    </p:spTree>
    <p:extLst>
      <p:ext uri="{BB962C8B-B14F-4D97-AF65-F5344CB8AC3E}">
        <p14:creationId xmlns:p14="http://schemas.microsoft.com/office/powerpoint/2010/main" val="121298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恭讀撒慕爾紀上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26:2,7-9,12-13,22-23</a:t>
            </a: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那時候，撒烏耳動身下到齊弗曠野，同他去的，有三千以色列精兵，在齊弗曠野，搜捕達味。</a:t>
            </a: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達味和阿彼瑟，在夜間深入敵營，見撒烏耳睡在軍營中央，他的槍插在他頭部旁邊的地上；阿貝乃爾和部隊，睡在他四周。阿彼瑟對達味說：「今天，天主將你的仇人，交在你手裡了！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這就是俗語說的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防患於未然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或未雨綢繆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即使病已至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亂已成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也要記住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做後續工作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亡羊補牢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未病先防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既病防變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病後防復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復發</a:t>
            </a:r>
            <a:r>
              <a:rPr lang="en-US" altLang="zh-TW" dirty="0">
                <a:ea typeface="華康儷中黑" panose="020B0509000000000000" pitchFamily="49" charset="-120"/>
              </a:rPr>
              <a:t>).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This is colloquially known as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prevention is better than cure</a:t>
            </a:r>
            <a:r>
              <a:rPr lang="en-US" altLang="zh-TW" sz="3600" dirty="0">
                <a:ea typeface="華康儷中黑" panose="020B0509000000000000" pitchFamily="49" charset="-120"/>
              </a:rPr>
              <a:t>, or preparing for the rainy days. Should illness have surfaced or chaos resulted, remedial work must be done to remedy the consequence.  The order of importance is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Prevent illness, Treat illness, then to Inhibit recurrence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1519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誰可治未病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父母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教師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神職人員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要常常講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就像教人做好人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做熱心教友一樣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在家中講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在主日彌撒中講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在學校</a:t>
            </a:r>
            <a:r>
              <a:rPr lang="zh-TW" altLang="en-US" sz="4000" dirty="0">
                <a:ea typeface="華康儷中黑" panose="020B0509000000000000" pitchFamily="49" charset="-120"/>
              </a:rPr>
              <a:t>的「隨機教育」中講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Who can prevent illness: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Parents, teachers, priests &amp; nuns</a:t>
            </a:r>
            <a:r>
              <a:rPr lang="en-US" altLang="zh-TW" sz="4000" dirty="0">
                <a:ea typeface="華康儷中黑" panose="020B0509000000000000" pitchFamily="49" charset="-120"/>
              </a:rPr>
              <a:t>; How? They must keep educating, just like teaching people to be good, to be fervent believers;  Where? At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home</a:t>
            </a:r>
            <a:r>
              <a:rPr lang="en-US" altLang="zh-TW" sz="4000" dirty="0">
                <a:ea typeface="華康儷中黑" panose="020B0509000000000000" pitchFamily="49" charset="-120"/>
              </a:rPr>
              <a:t> and during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Sunday Masses</a:t>
            </a:r>
            <a:r>
              <a:rPr lang="en-US" altLang="zh-TW" sz="4000" dirty="0">
                <a:ea typeface="華康儷中黑" panose="020B0509000000000000" pitchFamily="49" charset="-120"/>
              </a:rPr>
              <a:t>, and in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school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and on-the-spot (incidental) teaching</a:t>
            </a:r>
          </a:p>
        </p:txBody>
      </p:sp>
    </p:spTree>
    <p:extLst>
      <p:ext uri="{BB962C8B-B14F-4D97-AF65-F5344CB8AC3E}">
        <p14:creationId xmlns:p14="http://schemas.microsoft.com/office/powerpoint/2010/main" val="3895644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4" y="72008"/>
            <a:ext cx="9144000" cy="6741368"/>
          </a:xfrm>
        </p:spPr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隨機教育的例子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「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各位同學</a:t>
            </a:r>
            <a:r>
              <a:rPr lang="en-US" altLang="zh-TW" sz="2800" dirty="0">
                <a:ea typeface="華康儷中黑" panose="020B0509000000000000" pitchFamily="49" charset="-120"/>
              </a:rPr>
              <a:t>/</a:t>
            </a:r>
            <a:r>
              <a:rPr lang="zh-TW" altLang="en-US" sz="2800" dirty="0">
                <a:ea typeface="華康儷中黑" panose="020B0509000000000000" pitchFamily="49" charset="-120"/>
              </a:rPr>
              <a:t>小明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有沒有看冬季奧運會開幕</a:t>
            </a:r>
            <a:r>
              <a:rPr lang="en-US" altLang="zh-TW" dirty="0">
                <a:ea typeface="華康儷中黑" panose="020B0509000000000000" pitchFamily="49" charset="-120"/>
              </a:rPr>
              <a:t>?</a:t>
            </a:r>
            <a:r>
              <a:rPr lang="zh-TW" altLang="en-US" dirty="0">
                <a:ea typeface="華康儷中黑" panose="020B0509000000000000" pitchFamily="49" charset="-120"/>
              </a:rPr>
              <a:t>圍繞著聖火的那朵大雪花裡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有許多小雪花</a:t>
            </a:r>
            <a:r>
              <a:rPr lang="en-US" altLang="zh-TW" dirty="0"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ea typeface="華康儷中黑" panose="020B0509000000000000" pitchFamily="49" charset="-120"/>
              </a:rPr>
              <a:t>每朵雪花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都有不同參賽國的名字</a:t>
            </a:r>
            <a:r>
              <a:rPr lang="en-US" altLang="zh-TW" dirty="0"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ea typeface="華康儷中黑" panose="020B0509000000000000" pitchFamily="49" charset="-120"/>
              </a:rPr>
              <a:t>好一個雪白晶瑩的世界</a:t>
            </a:r>
            <a:r>
              <a:rPr lang="en-US" altLang="zh-TW" dirty="0">
                <a:ea typeface="華康儷中黑" panose="020B0509000000000000" pitchFamily="49" charset="-120"/>
              </a:rPr>
              <a:t>!</a:t>
            </a:r>
            <a:r>
              <a:rPr lang="zh-TW" altLang="en-US" dirty="0">
                <a:ea typeface="華康儷中黑" panose="020B0509000000000000" pitchFamily="49" charset="-120"/>
              </a:rPr>
              <a:t>好一幅世界大同的圖畫</a:t>
            </a:r>
            <a:r>
              <a:rPr lang="en-US" altLang="zh-TW" dirty="0">
                <a:ea typeface="華康儷中黑" panose="020B0509000000000000" pitchFamily="49" charset="-120"/>
              </a:rPr>
              <a:t>!</a:t>
            </a:r>
            <a:r>
              <a:rPr lang="zh-TW" altLang="en-US" dirty="0">
                <a:ea typeface="華康儷中黑" panose="020B0509000000000000" pitchFamily="49" charset="-120"/>
              </a:rPr>
              <a:t>」</a:t>
            </a:r>
          </a:p>
          <a:p>
            <a:r>
              <a:rPr lang="en-US" altLang="zh-TW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Examples of on-the-spot teaching: </a:t>
            </a:r>
            <a:r>
              <a:rPr lang="en-US" altLang="zh-TW" dirty="0">
                <a:ea typeface="華康儷中黑" panose="020B0509000000000000" pitchFamily="49" charset="-120"/>
              </a:rPr>
              <a:t>“Hello class, did you watch the opening ceremony of the Winter Olympics? Inside the big snowflake that surrounded the Olympic cauldron were many small snowflakes, each containing the name of a participating country. What a crystal clear world it represents, a forceful message that the world is </a:t>
            </a:r>
            <a:r>
              <a:rPr lang="en-US" altLang="zh-TW" b="1" dirty="0">
                <a:solidFill>
                  <a:srgbClr val="FF0000"/>
                </a:solidFill>
                <a:ea typeface="華康儷中黑" panose="020B0509000000000000" pitchFamily="49" charset="-120"/>
              </a:rPr>
              <a:t>ONE</a:t>
            </a:r>
            <a:r>
              <a:rPr lang="en-US" altLang="zh-TW" dirty="0">
                <a:ea typeface="華康儷中黑" panose="020B0509000000000000" pitchFamily="49" charset="-120"/>
              </a:rPr>
              <a:t>, that many countries though separate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make up the integral world (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a HOME for all</a:t>
            </a:r>
            <a:r>
              <a:rPr lang="en-US" altLang="zh-TW" dirty="0">
                <a:ea typeface="華康儷中黑" panose="020B0509000000000000" pitchFamily="49" charset="-120"/>
              </a:rPr>
              <a:t>).</a:t>
            </a:r>
            <a:endParaRPr lang="zh-TW" altLang="en-US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27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父母和教師的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一聲讚賞</a:t>
            </a: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一個肯定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就是一次道德教育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或信仰的培育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或父母和教師對孩子正確人生觀的傳遞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Every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praise</a:t>
            </a:r>
            <a:r>
              <a:rPr lang="en-US" altLang="zh-TW" sz="4000" dirty="0">
                <a:ea typeface="華康儷中黑" panose="020B0509000000000000" pitchFamily="49" charset="-120"/>
              </a:rPr>
              <a:t> or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affirmation</a:t>
            </a:r>
            <a:r>
              <a:rPr lang="en-US" altLang="zh-TW" sz="4000" dirty="0">
                <a:ea typeface="華康儷中黑" panose="020B0509000000000000" pitchFamily="49" charset="-120"/>
              </a:rPr>
              <a:t> that comes from parents and teachers presents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 opportunity for moral education, spiritual formation, and a chance to inculcate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correct personal values 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 the children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8266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治未病的內容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山中聖訓的全部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或信仰的全部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亦即生命的全部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對象是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所有人</a:t>
            </a:r>
            <a:r>
              <a:rPr lang="zh-TW" altLang="en-US" sz="4400" dirty="0"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每一個人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What is preventing illness about?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It is all about the 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Sermon on the Mount</a:t>
            </a:r>
            <a:r>
              <a:rPr lang="en-US" altLang="zh-TW" sz="4400" dirty="0">
                <a:ea typeface="華康儷中黑" panose="020B0509000000000000" pitchFamily="49" charset="-120"/>
              </a:rPr>
              <a:t>; it is about everything in religious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faith</a:t>
            </a:r>
            <a:r>
              <a:rPr lang="en-US" altLang="zh-TW" sz="4400" dirty="0">
                <a:ea typeface="華康儷中黑" panose="020B0509000000000000" pitchFamily="49" charset="-120"/>
              </a:rPr>
              <a:t>; it is all about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life</a:t>
            </a:r>
            <a:r>
              <a:rPr lang="en-US" altLang="zh-TW" sz="4400" dirty="0">
                <a:ea typeface="華康儷中黑" panose="020B0509000000000000" pitchFamily="49" charset="-120"/>
              </a:rPr>
              <a:t>; and it is meant for each and everyone.</a:t>
            </a:r>
          </a:p>
        </p:txBody>
      </p:sp>
    </p:spTree>
    <p:extLst>
      <p:ext uri="{BB962C8B-B14F-4D97-AF65-F5344CB8AC3E}">
        <p14:creationId xmlns:p14="http://schemas.microsoft.com/office/powerpoint/2010/main" val="2025320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輕重和優次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由小到大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也由大到小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教孩子放眼全球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奮鬥當下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或「心存千秋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以面對目前」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善盡本分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以建設世界成天國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真家庭</a:t>
            </a:r>
            <a:r>
              <a:rPr lang="en-US" altLang="zh-TW" sz="3600" dirty="0">
                <a:ea typeface="華康儷中黑" panose="020B0509000000000000" pitchFamily="49" charset="-120"/>
              </a:rPr>
              <a:t>).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Priorities: from small to big, as well as from big to small; teach children to set their views on the whole world, and work hard in the moment (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think globally, act locally</a:t>
            </a:r>
            <a:r>
              <a:rPr lang="en-US" altLang="zh-TW" sz="3600" dirty="0">
                <a:ea typeface="華康儷中黑" panose="020B0509000000000000" pitchFamily="49" charset="-120"/>
              </a:rPr>
              <a:t>) or “an eye to eternity and a view in the present”. Do one’s best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to build our world a real HOME </a:t>
            </a:r>
            <a:r>
              <a:rPr lang="en-US" altLang="zh-TW" sz="3600" dirty="0">
                <a:ea typeface="華康儷中黑" panose="020B0509000000000000" pitchFamily="49" charset="-120"/>
              </a:rPr>
              <a:t>(the Kingdom of God).</a:t>
            </a:r>
          </a:p>
        </p:txBody>
      </p:sp>
    </p:spTree>
    <p:extLst>
      <p:ext uri="{BB962C8B-B14F-4D97-AF65-F5344CB8AC3E}">
        <p14:creationId xmlns:p14="http://schemas.microsoft.com/office/powerpoint/2010/main" val="685084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21D3802-A736-4203-91D0-757401F84B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 rot="21440135">
            <a:off x="284878" y="553332"/>
            <a:ext cx="8622790" cy="5686428"/>
          </a:xfrm>
          <a:prstGeom prst="rect">
            <a:avLst/>
          </a:prstGeom>
          <a:solidFill>
            <a:srgbClr val="A7FFAB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indent="-457200" algn="ctr">
              <a:lnSpc>
                <a:spcPts val="2600"/>
              </a:lnSpc>
              <a:spcAft>
                <a:spcPts val="0"/>
              </a:spcAft>
            </a:pPr>
            <a:endParaRPr lang="en-US" altLang="zh-TW" sz="800" dirty="0">
              <a:solidFill>
                <a:srgbClr val="FF0000"/>
              </a:solidFill>
              <a:latin typeface="+mn-lt"/>
              <a:ea typeface="華康儷中黑" panose="020B0509000000000000" pitchFamily="49" charset="-120"/>
            </a:endParaRPr>
          </a:p>
          <a:p>
            <a:pPr marL="360000" indent="-457200" algn="ctr">
              <a:lnSpc>
                <a:spcPts val="2600"/>
              </a:lnSpc>
              <a:spcAft>
                <a:spcPts val="1200"/>
              </a:spcAft>
            </a:pPr>
            <a:r>
              <a:rPr lang="zh-TW" altLang="en-US" sz="32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人类的未来</a:t>
            </a:r>
            <a:r>
              <a:rPr lang="en-US" altLang="zh-TW" sz="32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32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不治已病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治未病</a:t>
            </a:r>
            <a:r>
              <a:rPr lang="en-US" altLang="zh-TW" sz="32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不治已乱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治未乱</a:t>
            </a:r>
            <a:endParaRPr lang="en-US" altLang="zh-TW" sz="3200" dirty="0">
              <a:solidFill>
                <a:srgbClr val="FF0000"/>
              </a:solidFill>
              <a:highlight>
                <a:srgbClr val="FFFF00"/>
              </a:highlight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按基督精神彻底改变信徒</a:t>
            </a:r>
            <a:r>
              <a:rPr lang="zh-TW" altLang="en-US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的價值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观</a:t>
            </a: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3200" dirty="0">
                <a:highlight>
                  <a:srgbClr val="00FFFF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自小开始</a:t>
            </a:r>
            <a:br>
              <a:rPr lang="en-US" altLang="zh-TW" sz="3200" dirty="0">
                <a:highlight>
                  <a:srgbClr val="00FFFF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由零岁到</a:t>
            </a: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12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岁</a:t>
            </a:r>
            <a:r>
              <a:rPr lang="en-US" altLang="zh-TW" sz="2400" spc="-15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——</a:t>
            </a:r>
            <a:r>
              <a:rPr lang="zh-TW" altLang="en-US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家庭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幼稚园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小学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en-US" altLang="zh-TW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8</a:t>
            </a:r>
            <a:r>
              <a:rPr lang="zh-TW" altLang="en-US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分鐘手機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2.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接受圣经</a:t>
            </a: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福音的道德训示</a:t>
            </a: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特别是</a:t>
            </a:r>
            <a:r>
              <a:rPr lang="zh-TW" altLang="en-US" sz="3200" dirty="0">
                <a:highlight>
                  <a:srgbClr val="00FFFF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山中圣训</a:t>
            </a:r>
            <a:endParaRPr lang="en-US" altLang="zh-TW" sz="3200" dirty="0">
              <a:highlight>
                <a:srgbClr val="00FFFF"/>
              </a:highlight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3.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用</a:t>
            </a:r>
            <a:r>
              <a:rPr lang="zh-TW" altLang="en-US" sz="3200" dirty="0">
                <a:highlight>
                  <a:srgbClr val="00FFFF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梵二的「视角」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看圣经</a:t>
            </a:r>
            <a:r>
              <a:rPr lang="en-US" altLang="zh-TW" sz="30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天国</a:t>
            </a:r>
            <a:r>
              <a:rPr lang="en-US" altLang="zh-TW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大同</a:t>
            </a:r>
            <a:r>
              <a:rPr lang="en-US" altLang="zh-TW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爱</a:t>
            </a:r>
            <a:r>
              <a:rPr lang="en-US" altLang="zh-TW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000" dirty="0"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分享</a:t>
            </a:r>
            <a:r>
              <a:rPr lang="en-US" altLang="zh-TW" sz="30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4.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只有</a:t>
            </a:r>
            <a:r>
              <a:rPr lang="zh-TW" altLang="en-US" sz="3200" dirty="0">
                <a:highlight>
                  <a:srgbClr val="00FFFF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弥撒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能感染最多教友</a:t>
            </a: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所以彌撒讲道要强调属神加属人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要</a:t>
            </a:r>
            <a:r>
              <a:rPr lang="zh-TW" altLang="en-US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两条腿走路</a:t>
            </a:r>
            <a:r>
              <a:rPr lang="en-US" altLang="zh-TW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而不是單腿跳</a:t>
            </a:r>
            <a:r>
              <a:rPr lang="en-US" altLang="zh-TW" sz="28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5.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在主内爱人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在爱人时爱主</a:t>
            </a:r>
            <a:r>
              <a:rPr lang="en-US" altLang="zh-TW" sz="28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日讲夜讲</a:t>
            </a:r>
            <a:r>
              <a:rPr lang="en-US" altLang="zh-TW" sz="2800" dirty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至死方休</a:t>
            </a:r>
            <a:r>
              <a:rPr lang="en-US" altLang="zh-TW" sz="2800" dirty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i="1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6.</a:t>
            </a:r>
            <a:r>
              <a:rPr lang="zh-TW" altLang="en-US" i="1" dirty="0"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不斷推廣這個視頻</a:t>
            </a:r>
            <a:endParaRPr lang="en-US" altLang="zh-TW" i="1" dirty="0"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360000" indent="-457200">
              <a:lnSpc>
                <a:spcPct val="150000"/>
              </a:lnSpc>
              <a:spcAft>
                <a:spcPts val="600"/>
              </a:spcAft>
            </a:pPr>
            <a:endParaRPr lang="zh-TW" altLang="en-US" sz="800" dirty="0">
              <a:solidFill>
                <a:srgbClr val="FF0000"/>
              </a:solidFill>
              <a:highlight>
                <a:srgbClr val="FFFF00"/>
              </a:highlight>
              <a:latin typeface="+mn-lt"/>
              <a:ea typeface="華康儷中黑" panose="020B0509000000000000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743D31-F57A-4E94-83F6-F961CFF78D0A}"/>
              </a:ext>
            </a:extLst>
          </p:cNvPr>
          <p:cNvSpPr txBox="1"/>
          <p:nvPr/>
        </p:nvSpPr>
        <p:spPr>
          <a:xfrm>
            <a:off x="611560" y="181136"/>
            <a:ext cx="1944216" cy="584775"/>
          </a:xfrm>
          <a:prstGeom prst="rect">
            <a:avLst/>
          </a:prstGeom>
          <a:solidFill>
            <a:srgbClr val="A7FFAB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唸信經前</a:t>
            </a:r>
          </a:p>
        </p:txBody>
      </p:sp>
    </p:spTree>
    <p:extLst>
      <p:ext uri="{BB962C8B-B14F-4D97-AF65-F5344CB8AC3E}">
        <p14:creationId xmlns:p14="http://schemas.microsoft.com/office/powerpoint/2010/main" val="2204166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lnSpc>
                <a:spcPts val="3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現在，讓我用他的槍，把他釘在地上，只要一下，不需要第二下。」達味卻對阿彼瑟說：「不可殺他！因為誰敢伸手加害上主的受傅者，而能無罪呢？」</a:t>
            </a:r>
          </a:p>
          <a:p>
            <a:pPr marL="0" indent="0" algn="just" eaLnBrk="1">
              <a:lnSpc>
                <a:spcPts val="53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達味於是從撒烏耳頭部旁邊，拿走了槍和水壺，兩人就走了。誰也沒有看見，誰也沒有理會，誰也沒有醒來，都沉睡了，因為上主使他們呼呼大睡。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957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88032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達味走到對面，站在離撒烏耳相距很遠的山頭上，大聲喊說：「大王的槍在這裡，叫一個僕人過來拿回去吧！願上主報答各人的正義和忠誠！因為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今天上主把你交在我手中，但我卻不願伸手加害上主的受傅者。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8060"/>
            <a:ext cx="9144000" cy="6735316"/>
          </a:xfrm>
        </p:spPr>
        <p:txBody>
          <a:bodyPr/>
          <a:lstStyle/>
          <a:p>
            <a:pPr marL="0" indent="0" eaLnBrk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  </a:t>
            </a:r>
            <a:r>
              <a:rPr lang="en-US" altLang="zh-TW" sz="28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15:45-49</a:t>
            </a:r>
          </a:p>
          <a:p>
            <a:pPr marL="0" indent="0" algn="just" eaLnBrk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經上這樣記載：「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第一個人亞當，成了生靈」，最後的亞當，成了使人生活的神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但屬神的不是在先，而是屬生靈的，然後才是屬神的。第一個人出於地、屬於土，第二個人出於天。那屬於土的怎樣，凡屬於土的也怎樣；那屬於天上的怎樣，凡屬於天上的也怎樣。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211129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73531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我們怎樣帶著那屬於土的肖像，也要怎樣帶著那屬於天上的肖像。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64506" y="56612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 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35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6:27-38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應愛你們的仇人，善待那惱恨你們的人；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應祝福那詛咒你們的人；為毀謗你們的人祈禱。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有人打你的面頰，也把另一面轉給他；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有人拿去你的外衣，也不要阻擋他拿你的內衣。凡求你的，就給他；有人拿去你的東西，別再索回。「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你們願意人怎樣對待你們，也要怎樣對待人。如果你們愛那愛你們的人，為你們還算什麼功德？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1387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因為連罪人也愛那愛他們的人。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你們善待那善待你們的人，為你們還算什麼功德？因為連罪人也這樣做。你們若借給那些有希望償還的人，為你們還算什麼功德？就是罪人也借給罪人，為能如數收回。但是，你們當愛你們的仇人，善待他們；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借出去，不要再指望收回。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如此，你們的賞報必是豐厚的，且要成為至高者的子女，因為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他對待忘恩負義的人和惡人，也是仁慈的。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你們應當慈悲，就像你們的父那樣慈悲。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你們不要判斷，你們也就不受判斷；不要定罪，也就不被定罪；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你們要赦免，也就蒙赦免。你們給，也就給你們；並且還要用好的，連按帶搖，以致外溢的升斗，倒在你們懷裡，因為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你們用什麼升斗量給人，也用什麼升斗量給你們。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  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11516</TotalTime>
  <Words>2896</Words>
  <Application>Microsoft Office PowerPoint</Application>
  <PresentationFormat>如螢幕大小 (4:3)</PresentationFormat>
  <Paragraphs>114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華康粗黑體</vt:lpstr>
      <vt:lpstr>華康黑體-GB5</vt:lpstr>
      <vt:lpstr>華康龍門石碑(P)</vt:lpstr>
      <vt:lpstr>華康儷中黑</vt:lpstr>
      <vt:lpstr>新細明體</vt:lpstr>
      <vt:lpstr>Arial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765</cp:revision>
  <dcterms:created xsi:type="dcterms:W3CDTF">2006-09-26T01:05:23Z</dcterms:created>
  <dcterms:modified xsi:type="dcterms:W3CDTF">2022-02-15T02:32:33Z</dcterms:modified>
</cp:coreProperties>
</file>