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60" r:id="rId3"/>
    <p:sldMasterId id="2147489972" r:id="rId4"/>
  </p:sldMasterIdLst>
  <p:notesMasterIdLst>
    <p:notesMasterId r:id="rId33"/>
  </p:notesMasterIdLst>
  <p:handoutMasterIdLst>
    <p:handoutMasterId r:id="rId34"/>
  </p:handoutMasterIdLst>
  <p:sldIdLst>
    <p:sldId id="2308" r:id="rId5"/>
    <p:sldId id="2119" r:id="rId6"/>
    <p:sldId id="2120" r:id="rId7"/>
    <p:sldId id="2122" r:id="rId8"/>
    <p:sldId id="2123" r:id="rId9"/>
    <p:sldId id="2134" r:id="rId10"/>
    <p:sldId id="2135" r:id="rId11"/>
    <p:sldId id="2307" r:id="rId12"/>
    <p:sldId id="2306" r:id="rId13"/>
    <p:sldId id="2309" r:id="rId14"/>
    <p:sldId id="2325" r:id="rId15"/>
    <p:sldId id="2326" r:id="rId16"/>
    <p:sldId id="2327" r:id="rId17"/>
    <p:sldId id="2310" r:id="rId18"/>
    <p:sldId id="2237" r:id="rId19"/>
    <p:sldId id="1954" r:id="rId20"/>
    <p:sldId id="2311" r:id="rId21"/>
    <p:sldId id="2312" r:id="rId22"/>
    <p:sldId id="2313" r:id="rId23"/>
    <p:sldId id="2314" r:id="rId24"/>
    <p:sldId id="2315" r:id="rId25"/>
    <p:sldId id="2316" r:id="rId26"/>
    <p:sldId id="2317" r:id="rId27"/>
    <p:sldId id="2318" r:id="rId28"/>
    <p:sldId id="2319" r:id="rId29"/>
    <p:sldId id="2320" r:id="rId30"/>
    <p:sldId id="2321" r:id="rId31"/>
    <p:sldId id="2305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9900CC"/>
    <a:srgbClr val="00FF00"/>
    <a:srgbClr val="FF99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735" autoAdjust="0"/>
    <p:restoredTop sz="93315" autoAdjust="0"/>
  </p:normalViewPr>
  <p:slideViewPr>
    <p:cSldViewPr>
      <p:cViewPr varScale="1">
        <p:scale>
          <a:sx n="79" d="100"/>
          <a:sy n="79" d="100"/>
        </p:scale>
        <p:origin x="129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590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592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741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520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2218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5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4504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80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4121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473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5652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5153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5043-2EFE-4BA8-9E3D-276CC0900B49}" type="datetimeFigureOut">
              <a:rPr lang="zh-TW" altLang="en-US" smtClean="0"/>
              <a:t>2025/2/10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23904" cy="6574681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你的靠山是誰</a:t>
            </a:r>
            <a:r>
              <a:rPr lang="en-US" altLang="zh-TW" sz="88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其嗜欲深者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其天機淺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6277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692F962-170F-4ED5-A5B4-5A04CCA58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凡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信賴世人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以血肉的人為自己靠山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決心遠離上主的人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是可咒罵的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凡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信賴上主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以上主為依靠的人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是可祝福的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如果基督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沒有復活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你們的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信仰便是假的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你們還是在罪惡中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那麼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那些在基督內死了的人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就喪亡了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貧窮</a:t>
            </a:r>
            <a:r>
              <a:rPr lang="zh-TW" altLang="en-US" sz="4000" dirty="0">
                <a:ea typeface="華康儷中黑(P)" panose="020B0500000000000000" pitchFamily="34" charset="-120"/>
              </a:rPr>
              <a:t>的人是有福的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因為天主的國是你們的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富有</a:t>
            </a:r>
            <a:r>
              <a:rPr lang="zh-TW" altLang="en-US" sz="4000" dirty="0">
                <a:ea typeface="華康儷中黑(P)" panose="020B0500000000000000" pitchFamily="34" charset="-120"/>
              </a:rPr>
              <a:t>的人是有禍的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因為你們已經得到了你們的安慰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396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692F962-170F-4ED5-A5B4-5A04CCA58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正顏楷體W7(P)" panose="03000700000000000000" pitchFamily="66" charset="-120"/>
              </a:rPr>
              <a:t>凡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信賴世人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以血肉的人為自己靠山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決心遠離上主的人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是可咒罵的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凡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信賴上主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以上主為依靠的人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是可祝福的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上主是真善美</a:t>
            </a:r>
            <a:r>
              <a:rPr lang="zh-TW" altLang="en-US" sz="4000" dirty="0">
                <a:ea typeface="華康儷中黑(P)" panose="020B0500000000000000" pitchFamily="34" charset="-120"/>
              </a:rPr>
              <a:t>的本體與泉源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人不可能完全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明白</a:t>
            </a:r>
            <a:r>
              <a:rPr lang="zh-TW" altLang="en-US" sz="4000" dirty="0">
                <a:ea typeface="華康儷中黑(P)" panose="020B0500000000000000" pitchFamily="34" charset="-120"/>
              </a:rPr>
              <a:t>真善美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無力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活出</a:t>
            </a:r>
            <a:r>
              <a:rPr lang="zh-TW" altLang="en-US" sz="4000" dirty="0">
                <a:ea typeface="華康儷中黑(P)" panose="020B0500000000000000" pitchFamily="34" charset="-120"/>
              </a:rPr>
              <a:t>真善美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人會犯錯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en-US" altLang="zh-TW" dirty="0" err="1">
                <a:ea typeface="華康儷中黑(P)" panose="020B0500000000000000" pitchFamily="34" charset="-120"/>
              </a:rPr>
              <a:t>Errare</a:t>
            </a:r>
            <a:r>
              <a:rPr lang="en-US" altLang="zh-TW" dirty="0">
                <a:ea typeface="華康儷中黑(P)" panose="020B0500000000000000" pitchFamily="34" charset="-120"/>
              </a:rPr>
              <a:t> humanum </a:t>
            </a:r>
            <a:r>
              <a:rPr lang="en-US" altLang="zh-TW" dirty="0" err="1">
                <a:ea typeface="華康儷中黑(P)" panose="020B0500000000000000" pitchFamily="34" charset="-120"/>
              </a:rPr>
              <a:t>est</a:t>
            </a:r>
            <a:r>
              <a:rPr lang="en-US" altLang="zh-TW" sz="3000" dirty="0">
                <a:ea typeface="華康儷中黑(P)" panose="020B0500000000000000" pitchFamily="34" charset="-120"/>
              </a:rPr>
              <a:t>(</a:t>
            </a:r>
            <a:r>
              <a:rPr lang="zh-TW" altLang="en-US" sz="3000" dirty="0">
                <a:ea typeface="華康儷中黑(P)" panose="020B0500000000000000" pitchFamily="34" charset="-120"/>
              </a:rPr>
              <a:t>犯錯是人的本性</a:t>
            </a:r>
            <a:r>
              <a:rPr lang="en-US" altLang="zh-TW" sz="3000" dirty="0">
                <a:ea typeface="華康儷中黑(P)" panose="020B0500000000000000" pitchFamily="34" charset="-120"/>
              </a:rPr>
              <a:t>),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易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受迷惑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b="0" i="0" dirty="0">
                <a:solidFill>
                  <a:srgbClr val="D93025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井蛙</a:t>
            </a:r>
            <a:r>
              <a:rPr lang="zh-TW" altLang="en-US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不可以</a:t>
            </a:r>
            <a:r>
              <a:rPr lang="zh-TW" altLang="en-US" dirty="0">
                <a:solidFill>
                  <a:srgbClr val="474747"/>
                </a:solidFill>
                <a:ea typeface="華康儷中黑(P)" panose="020B0500000000000000" pitchFamily="34" charset="-120"/>
              </a:rPr>
              <a:t>語於海</a:t>
            </a:r>
            <a:r>
              <a:rPr lang="zh-TW" altLang="en-US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者</a:t>
            </a:r>
            <a:r>
              <a:rPr lang="en-US" altLang="zh-TW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拘於墟也</a:t>
            </a:r>
            <a:r>
              <a:rPr lang="en-US" altLang="zh-TW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;</a:t>
            </a:r>
            <a:r>
              <a:rPr lang="zh-TW" altLang="en-US" b="0" i="0" dirty="0">
                <a:solidFill>
                  <a:srgbClr val="D93025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夏蟲</a:t>
            </a:r>
            <a:r>
              <a:rPr lang="zh-TW" altLang="en-US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不可以語於冰者</a:t>
            </a:r>
            <a:r>
              <a:rPr lang="en-US" altLang="zh-TW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篤於時也</a:t>
            </a:r>
            <a:r>
              <a:rPr lang="en-US" altLang="zh-TW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;</a:t>
            </a:r>
            <a:r>
              <a:rPr lang="zh-TW" altLang="en-US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曲士</a:t>
            </a:r>
            <a:r>
              <a:rPr lang="zh-TW" altLang="en-US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不可以語於道者</a:t>
            </a:r>
            <a:r>
              <a:rPr lang="en-US" altLang="zh-TW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b="0" i="0" dirty="0">
                <a:solidFill>
                  <a:srgbClr val="474747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束於教也</a:t>
            </a:r>
            <a:r>
              <a:rPr lang="zh-TW" altLang="en-US" sz="2800" b="0" i="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</a:rPr>
              <a:t>被自己害死</a:t>
            </a:r>
            <a:r>
              <a:rPr lang="en-US" altLang="zh-TW" sz="2400" b="0" i="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</a:rPr>
              <a:t>!</a:t>
            </a:r>
            <a:r>
              <a:rPr lang="en-US" altLang="zh-TW" b="0" i="0" dirty="0">
                <a:solidFill>
                  <a:srgbClr val="474747"/>
                </a:solidFill>
                <a:effectLst/>
                <a:ea typeface="華康儷中黑(P)" panose="020B0500000000000000" pitchFamily="34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2800" dirty="0">
                <a:solidFill>
                  <a:srgbClr val="474747"/>
                </a:solidFill>
                <a:ea typeface="華康儷中黑(P)" panose="020B0500000000000000" pitchFamily="34" charset="-120"/>
              </a:rPr>
              <a:t>所以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信賴天主才能找到真自己</a:t>
            </a:r>
            <a:r>
              <a:rPr lang="en-US" altLang="zh-TW" sz="3600" dirty="0">
                <a:solidFill>
                  <a:srgbClr val="474747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474747"/>
                </a:solidFill>
                <a:ea typeface="華康儷中黑(P)" panose="020B0500000000000000" pitchFamily="34" charset="-120"/>
              </a:rPr>
              <a:t>活出真善美</a:t>
            </a: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313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692F962-170F-4ED5-A5B4-5A04CCA58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正顏楷體W7(P)" panose="03000700000000000000" pitchFamily="66" charset="-120"/>
              </a:rPr>
              <a:t>如果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基督沒有復活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你們的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信仰便是假的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你們還是在罪惡中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那麼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那些在基督內死了的人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就喪亡了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如果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沒有復活</a:t>
            </a:r>
            <a:r>
              <a:rPr lang="en-US" altLang="zh-TW" b="1" spc="-300" dirty="0">
                <a:solidFill>
                  <a:srgbClr val="0000FF"/>
                </a:solidFill>
                <a:ea typeface="華康儷中黑(P)" panose="020B0500000000000000" pitchFamily="34" charset="-120"/>
              </a:rPr>
              <a:t>==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沒有永生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一切都是虛無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如夢如幻如泡如影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虛而又虛萬事皆虛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石碑會斷裂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時間會抹去一切</a:t>
            </a:r>
            <a:r>
              <a:rPr lang="en-US" altLang="zh-TW" sz="2400" dirty="0"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ea typeface="華康儷中黑(P)" panose="020B0500000000000000" pitchFamily="34" charset="-120"/>
              </a:rPr>
              <a:t>聖殿地下石棺</a:t>
            </a:r>
            <a:r>
              <a:rPr lang="en-US" altLang="zh-TW" sz="2400" dirty="0">
                <a:ea typeface="華康儷中黑(P)" panose="020B0500000000000000" pitchFamily="34" charset="-120"/>
              </a:rPr>
              <a:t>?)</a:t>
            </a:r>
            <a:r>
              <a:rPr lang="zh-TW" altLang="en-US" sz="4000" dirty="0">
                <a:ea typeface="華康儷中黑(P)" panose="020B0500000000000000" pitchFamily="34" charset="-120"/>
              </a:rPr>
              <a:t>名譽又值什麼</a:t>
            </a:r>
            <a:r>
              <a:rPr lang="en-US" altLang="zh-TW" sz="4000" dirty="0">
                <a:ea typeface="華康儷中黑(P)" panose="020B0500000000000000" pitchFamily="34" charset="-120"/>
              </a:rPr>
              <a:t>?</a:t>
            </a:r>
            <a:r>
              <a:rPr lang="zh-TW" altLang="en-US" sz="4000" dirty="0">
                <a:ea typeface="華康儷中黑(P)" panose="020B0500000000000000" pitchFamily="34" charset="-120"/>
              </a:rPr>
              <a:t>事了拂衣去</a:t>
            </a:r>
            <a:r>
              <a:rPr lang="zh-TW" altLang="en-US" sz="1400" dirty="0">
                <a:ea typeface="華康儷中黑(P)" panose="020B0500000000000000" pitchFamily="34" charset="-120"/>
              </a:rPr>
              <a:t> </a:t>
            </a:r>
            <a:r>
              <a:rPr lang="zh-TW" altLang="en-US" sz="2800" dirty="0">
                <a:highlight>
                  <a:srgbClr val="FFFF00"/>
                </a:highlight>
                <a:ea typeface="華康儷中黑(P)" panose="020B0500000000000000" pitchFamily="34" charset="-120"/>
              </a:rPr>
              <a:t>人也去</a:t>
            </a:r>
            <a:r>
              <a:rPr lang="en-US" altLang="zh-TW" sz="2400" dirty="0">
                <a:highlight>
                  <a:srgbClr val="FFFF00"/>
                </a:highlight>
                <a:ea typeface="華康儷中黑(P)" panose="020B0500000000000000" pitchFamily="34" charset="-120"/>
              </a:rPr>
              <a:t>!?</a:t>
            </a:r>
            <a:r>
              <a:rPr lang="zh-TW" altLang="en-US" sz="2400" dirty="0">
                <a:highlight>
                  <a:srgbClr val="FFFF00"/>
                </a:highlight>
                <a:ea typeface="華康儷中黑(P)" panose="020B0500000000000000" pitchFamily="34" charset="-120"/>
              </a:rPr>
              <a:t>眼看他</a:t>
            </a:r>
            <a:r>
              <a:rPr lang="en-US" altLang="zh-TW" sz="2400" dirty="0">
                <a:highlight>
                  <a:srgbClr val="FFFF00"/>
                </a:highlight>
                <a:ea typeface="華康儷中黑(P)" panose="020B0500000000000000" pitchFamily="34" charset="-120"/>
              </a:rPr>
              <a:t>…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有復活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有永生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要活得精彩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留在人的心中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立德</a:t>
            </a:r>
            <a:r>
              <a:rPr lang="en-US" altLang="zh-TW" sz="2800" dirty="0"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ea typeface="華康儷中黑(P)" panose="020B0500000000000000" pitchFamily="34" charset="-120"/>
              </a:rPr>
              <a:t>立言</a:t>
            </a:r>
            <a:r>
              <a:rPr lang="en-US" altLang="zh-TW" sz="2800" dirty="0"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ea typeface="華康儷中黑(P)" panose="020B0500000000000000" pitchFamily="34" charset="-120"/>
              </a:rPr>
              <a:t>立功</a:t>
            </a:r>
            <a:r>
              <a:rPr lang="en-US" altLang="zh-TW" sz="2800" dirty="0">
                <a:ea typeface="華康儷中黑(P)" panose="020B0500000000000000" pitchFamily="34" charset="-120"/>
              </a:rPr>
              <a:t>;</a:t>
            </a:r>
            <a:r>
              <a:rPr lang="zh-TW" altLang="en-US" sz="2800" dirty="0">
                <a:ea typeface="華康儷中黑(P)" panose="020B0500000000000000" pitchFamily="34" charset="-120"/>
              </a:rPr>
              <a:t>匹夫而為百世師</a:t>
            </a:r>
            <a:r>
              <a:rPr lang="en-US" altLang="zh-TW" sz="2800" dirty="0"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ea typeface="華康儷中黑(P)" panose="020B0500000000000000" pitchFamily="34" charset="-120"/>
              </a:rPr>
              <a:t>一言而為天下法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永遠活在天國裡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在天父懷中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136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692F962-170F-4ED5-A5B4-5A04CCA58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74476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正顏楷體W7(P)" panose="03000700000000000000" pitchFamily="66" charset="-12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貧窮</a:t>
            </a:r>
            <a:r>
              <a:rPr lang="zh-TW" altLang="en-US" sz="4000" dirty="0">
                <a:ea typeface="華康正顏楷體W7(P)" panose="03000700000000000000" pitchFamily="66" charset="-120"/>
              </a:rPr>
              <a:t>的人是有福的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因為天主的國是你們的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富有</a:t>
            </a:r>
            <a:r>
              <a:rPr lang="zh-TW" altLang="en-US" sz="4000" dirty="0">
                <a:ea typeface="華康正顏楷體W7(P)" panose="03000700000000000000" pitchFamily="66" charset="-120"/>
              </a:rPr>
              <a:t>的人是有禍的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因為你們已經得到了你們的安慰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神貧</a:t>
            </a:r>
            <a:r>
              <a:rPr lang="zh-TW" altLang="en-US" sz="2800" dirty="0">
                <a:ea typeface="華康儷中黑(P)" panose="020B0500000000000000" pitchFamily="34" charset="-120"/>
              </a:rPr>
              <a:t>或</a:t>
            </a:r>
            <a:r>
              <a:rPr lang="zh-TW" altLang="en-US" sz="4000" dirty="0">
                <a:ea typeface="華康儷中黑(P)" panose="020B0500000000000000" pitchFamily="34" charset="-120"/>
              </a:rPr>
              <a:t>貧窮七境界</a:t>
            </a:r>
            <a:r>
              <a:rPr lang="en-US" altLang="zh-TW" sz="2800" dirty="0">
                <a:ea typeface="華康儷中黑(P)" panose="020B0500000000000000" pitchFamily="34" charset="-120"/>
              </a:rPr>
              <a:t>《</a:t>
            </a:r>
            <a:r>
              <a:rPr lang="zh-TW" altLang="en-US" sz="3000" dirty="0">
                <a:ea typeface="華康儷中黑(P)" panose="020B0500000000000000" pitchFamily="34" charset="-120"/>
              </a:rPr>
              <a:t>正視人生的信仰</a:t>
            </a:r>
            <a:r>
              <a:rPr lang="en-US" altLang="zh-TW" sz="2800" dirty="0">
                <a:ea typeface="華康儷中黑(P)" panose="020B0500000000000000" pitchFamily="34" charset="-120"/>
              </a:rPr>
              <a:t>》</a:t>
            </a:r>
            <a:r>
              <a:rPr lang="zh-TW" altLang="en-US" sz="3000" dirty="0">
                <a:ea typeface="華康儷中黑(P)" panose="020B0500000000000000" pitchFamily="34" charset="-120"/>
              </a:rPr>
              <a:t>第</a:t>
            </a:r>
            <a:r>
              <a:rPr lang="en-US" altLang="zh-TW" sz="3000" dirty="0">
                <a:ea typeface="華康儷中黑(P)" panose="020B0500000000000000" pitchFamily="34" charset="-120"/>
              </a:rPr>
              <a:t>18</a:t>
            </a:r>
            <a:r>
              <a:rPr lang="zh-TW" altLang="en-US" sz="3000" dirty="0">
                <a:ea typeface="華康儷中黑(P)" panose="020B0500000000000000" pitchFamily="34" charset="-120"/>
              </a:rPr>
              <a:t>課</a:t>
            </a:r>
            <a:r>
              <a:rPr lang="en-US" altLang="zh-TW" sz="2800" dirty="0">
                <a:ea typeface="華康儷中黑(P)" panose="020B0500000000000000" pitchFamily="34" charset="-120"/>
              </a:rPr>
              <a:t>: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1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簡樸生活</a:t>
            </a:r>
            <a:r>
              <a:rPr lang="en-US" altLang="zh-TW" sz="4000" dirty="0">
                <a:ea typeface="華康儷中黑(P)" panose="020B0500000000000000" pitchFamily="34" charset="-120"/>
              </a:rPr>
              <a:t>; 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2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0000FF"/>
                </a:solidFill>
                <a:ea typeface="華康儷中黑(P)" panose="020B0500000000000000" pitchFamily="34" charset="-120"/>
              </a:rPr>
              <a:t>不貪婪</a:t>
            </a:r>
            <a:r>
              <a:rPr lang="en-US" altLang="zh-TW" sz="4000" dirty="0">
                <a:ea typeface="華康儷中黑(P)" panose="020B0500000000000000" pitchFamily="34" charset="-120"/>
              </a:rPr>
              <a:t>; 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3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9900CC"/>
                </a:solidFill>
                <a:ea typeface="華康儷中黑(P)" panose="020B0500000000000000" pitchFamily="34" charset="-120"/>
              </a:rPr>
              <a:t>善用金錢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4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9900CC"/>
                </a:solidFill>
                <a:ea typeface="華康儷中黑(P)" panose="020B0500000000000000" pitchFamily="34" charset="-120"/>
              </a:rPr>
              <a:t>物物而不物於物</a:t>
            </a:r>
            <a:r>
              <a:rPr lang="en-US" altLang="zh-TW" sz="4000" dirty="0">
                <a:ea typeface="華康儷中黑(P)" panose="020B0500000000000000" pitchFamily="34" charset="-120"/>
              </a:rPr>
              <a:t>; 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5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安貧樂道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6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0000FF"/>
                </a:solidFill>
                <a:ea typeface="華康儷中黑(P)" panose="020B0500000000000000" pitchFamily="34" charset="-120"/>
              </a:rPr>
              <a:t>選擇貧窮實貧</a:t>
            </a:r>
            <a:r>
              <a:rPr lang="en-US" altLang="zh-TW" sz="4000" dirty="0">
                <a:ea typeface="華康儷中黑(P)" panose="020B0500000000000000" pitchFamily="34" charset="-120"/>
              </a:rPr>
              <a:t>; 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7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自空</a:t>
            </a:r>
            <a:r>
              <a:rPr lang="zh-TW" altLang="en-US" sz="2800" dirty="0">
                <a:solidFill>
                  <a:srgbClr val="FF00FF"/>
                </a:solidFill>
                <a:ea typeface="華康儷中黑(P)" panose="020B0500000000000000" pitchFamily="34" charset="-120"/>
              </a:rPr>
              <a:t>倒空自己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莊子</a:t>
            </a:r>
            <a:r>
              <a:rPr lang="zh-TW" altLang="en-US" sz="2800" dirty="0">
                <a:ea typeface="華康儷中黑(P)" panose="020B0500000000000000" pitchFamily="34" charset="-120"/>
              </a:rPr>
              <a:t>大宗師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有真人而後有真知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CN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古之真人</a:t>
            </a:r>
            <a:r>
              <a:rPr lang="en-US" altLang="zh-CN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CN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其寢不夢</a:t>
            </a:r>
            <a:r>
              <a:rPr lang="en-US" altLang="zh-CN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CN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其覺無憂</a:t>
            </a:r>
            <a:r>
              <a:rPr lang="en-US" altLang="zh-CN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 </a:t>
            </a:r>
            <a:r>
              <a:rPr lang="zh-CN" altLang="en-US" sz="36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其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嗜</a:t>
            </a:r>
            <a:r>
              <a:rPr lang="zh-CN" altLang="en-US" sz="36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欲深者</a:t>
            </a:r>
            <a:r>
              <a:rPr lang="en-US" altLang="zh-CN" sz="36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 </a:t>
            </a:r>
            <a:r>
              <a:rPr lang="zh-CN" altLang="en-US" sz="36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其天機淺</a:t>
            </a:r>
            <a:r>
              <a:rPr lang="en-US" altLang="zh-CN" sz="36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br>
              <a:rPr lang="en-US" altLang="zh-CN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最高境界是</a:t>
            </a:r>
            <a:r>
              <a:rPr lang="zh-TW" altLang="en-US" sz="36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顏回</a:t>
            </a:r>
            <a:r>
              <a:rPr lang="zh-TW" altLang="en-US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坐忘</a:t>
            </a:r>
            <a:r>
              <a:rPr lang="en-US" altLang="zh-TW" sz="36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70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zh-TW" altLang="en-US" sz="3000" dirty="0">
                <a:solidFill>
                  <a:srgbClr val="FF00FF"/>
                </a:solidFill>
                <a:ea typeface="華康儷中黑(P)" panose="020B0500000000000000" pitchFamily="34" charset="-120"/>
              </a:rPr>
              <a:t>孔子曾與顏回論道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顏回告知孔子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謂已修到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忘仁義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忘禮樂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即不再刻意講仁義和禮樂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因為仁義和禮樂之道已刻在心中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況如與生俱來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孔子讚賞之餘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仍認為未到最高境界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於是顏回再修練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直到進入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「坐忘」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能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墮肢體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黜聰明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離形去知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同於大通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其中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墮肢體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是指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坐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是一種放鬆身心的狀態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黜聰明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離形去知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是指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忘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即去除自己的耳目感覺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忘掉形體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忘掉所掌握的知識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包括我是三博士的自滿</a:t>
            </a:r>
            <a:r>
              <a:rPr lang="en-US" altLang="zh-TW" sz="2800" dirty="0">
                <a:ea typeface="華康儷中黑(P)" panose="020B0500000000000000" pitchFamily="34" charset="-120"/>
              </a:rPr>
              <a:t>)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清心淨性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排除雜念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與天地間的大道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ea typeface="華康儷中黑(P)" panose="020B0500000000000000" pitchFamily="34" charset="-120"/>
              </a:rPr>
              <a:t>天主</a:t>
            </a:r>
            <a:r>
              <a:rPr lang="en-US" altLang="zh-TW" dirty="0">
                <a:ea typeface="華康儷中黑(P)" panose="020B0500000000000000" pitchFamily="34" charset="-120"/>
              </a:rPr>
              <a:t>)</a:t>
            </a:r>
            <a:r>
              <a:rPr lang="zh-TW" altLang="en-US" sz="3600" dirty="0">
                <a:ea typeface="華康儷中黑(P)" panose="020B0500000000000000" pitchFamily="34" charset="-120"/>
              </a:rPr>
              <a:t>互聯互通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這才是上述</a:t>
            </a:r>
            <a:br>
              <a:rPr lang="en-US" altLang="zh-TW" sz="3600" dirty="0">
                <a:ea typeface="華康儷中黑(P)" panose="020B0500000000000000" pitchFamily="34" charset="-120"/>
              </a:rPr>
            </a:b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神貧第七點</a:t>
            </a:r>
            <a:r>
              <a:rPr lang="en-US" altLang="zh-TW" sz="2400" dirty="0"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ea typeface="華康儷中黑(P)" panose="020B0500000000000000" pitchFamily="34" charset="-120"/>
              </a:rPr>
              <a:t>自空</a:t>
            </a:r>
            <a:r>
              <a:rPr lang="en-US" altLang="zh-TW" sz="2400" dirty="0">
                <a:ea typeface="華康儷中黑(P)" panose="020B0500000000000000" pitchFamily="34" charset="-120"/>
              </a:rPr>
              <a:t>)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的最高境界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0000"/>
                </a:highlight>
                <a:ea typeface="華康儷中黑(P)" panose="020B0500000000000000" pitchFamily="34" charset="-120"/>
              </a:rPr>
              <a:t> 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(P)" panose="020B0500000000000000" pitchFamily="34" charset="-120"/>
              </a:rPr>
              <a:t>讓天主成為靠山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endParaRPr lang="en-US" altLang="zh-TW" sz="28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263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>
            <a:extLst>
              <a:ext uri="{FF2B5EF4-FFF2-40B4-BE49-F238E27FC236}">
                <a16:creationId xmlns:a16="http://schemas.microsoft.com/office/drawing/2014/main" id="{673BFEDA-47D1-475E-9364-B90D514276C6}"/>
              </a:ext>
            </a:extLst>
          </p:cNvPr>
          <p:cNvSpPr>
            <a:spLocks noGrp="1"/>
          </p:cNvSpPr>
          <p:nvPr/>
        </p:nvSpPr>
        <p:spPr>
          <a:xfrm>
            <a:off x="179512" y="260648"/>
            <a:ext cx="8784976" cy="4608512"/>
          </a:xfrm>
          <a:prstGeom prst="rect">
            <a:avLst/>
          </a:prstGeom>
          <a:solidFill>
            <a:srgbClr val="FFFF99"/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公教教研中心周年籌款</a:t>
            </a:r>
            <a:endParaRPr kumimoji="1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zh-TW" altLang="en-US" sz="1400" b="0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是項籌款活動已獲香港天主教教區批准</a:t>
            </a:r>
            <a:r>
              <a:rPr kumimoji="1" 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r>
              <a:rPr kumimoji="1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endParaRPr kumimoji="1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目的：發揚梵二精神，為基督天國和世界大同而努力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 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我們在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YouTube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上用兩文三語講道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因為我們主張世界大同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內容：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中國文化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更豐盛生命 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+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天國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世界大同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4860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用途：籌募本中心為香港及華人地區的福傳及培育經費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請在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教研中心網址填寫捐款人資料或下載捐款表格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把捐款存入本中心戶口：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恒生銀行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anose="020B0A040201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233-0-052156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或以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抬頭：公教教研中心有限公司</a:t>
            </a:r>
          </a:p>
          <a:p>
            <a:pPr marL="177800" marR="0" lvl="0" indent="31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3.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將存款收條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/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劃線支票連同填妥的捐款表格郵寄至本中心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地址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香港 新界 上水鄉 興仁村 第一巷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16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號 公教教研中心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網址：</a:t>
            </a:r>
            <a:r>
              <a:rPr kumimoji="1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www.cirs.org.hk/support.asp </a:t>
            </a:r>
          </a:p>
          <a:p>
            <a:pPr marL="2667000" marR="0" lvl="0" indent="-26670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查詢請電：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852) 2336-1205</a:t>
            </a:r>
          </a:p>
          <a:p>
            <a:pPr marL="2667000" marR="0" lvl="0" indent="-266700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   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註：捐款達港幣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100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元或以上，憑收據可於香港本地申請免稅</a:t>
            </a:r>
            <a:r>
              <a:rPr kumimoji="1" lang="en-US" altLang="zh-HK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我們過去一向嚴格實踐梵二精神的三結合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信仰與生活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聖經與中國文化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教會與社會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結合 並要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移風易俗</a:t>
            </a:r>
            <a:endParaRPr kumimoji="1" lang="en-US" altLang="zh-TW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請支持我們的籌款活動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轉發我們的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網上講道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傳播梵二的基督精神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kumimoji="1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給世界一個永久和平的機會</a:t>
            </a:r>
            <a:r>
              <a:rPr kumimoji="1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0000"/>
                </a:highlight>
                <a:uLnTx/>
                <a:uFillTx/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1</a:t>
            </a:r>
            <a:endParaRPr kumimoji="1" lang="zh-TW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6" name="圖片 5" descr="C:\Users\user\Desktop\捐助教研及中國福傳 QRCODE.jpeg">
            <a:extLst>
              <a:ext uri="{FF2B5EF4-FFF2-40B4-BE49-F238E27FC236}">
                <a16:creationId xmlns:a16="http://schemas.microsoft.com/office/drawing/2014/main" id="{95C80023-7777-4249-99F0-417BC8A028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113" y="3645024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008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3D59604-30E1-4F0E-A012-AFAA16C32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2332"/>
            <a:ext cx="9144000" cy="645333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4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Hang Seng Bank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San Fung Avenue Branch</a:t>
            </a:r>
            <a:endParaRPr lang="en-US" altLang="zh-TW" b="1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53 San Fung Avenue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1968500" algn="l">
              <a:lnSpc>
                <a:spcPts val="1800"/>
              </a:lnSpc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Sheung Shui N.T. 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Name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Hang Seng Bank Ltd Head Office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Address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83 Des Voeux Road Central Hong Kong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18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Swift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HASE HKHH   </a:t>
            </a: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Bank Code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: 24</a:t>
            </a: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Acct Name: </a:t>
            </a:r>
            <a:r>
              <a:rPr lang="en-US" altLang="zh-TW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CATHOLIC INSTITUTE FOR RELIGION AND SOCIETY LTD.</a:t>
            </a:r>
            <a:endParaRPr lang="en-US" altLang="zh-TW" b="1" kern="100" dirty="0">
              <a:solidFill>
                <a:srgbClr val="0000FF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266700" algn="l">
              <a:lnSpc>
                <a:spcPts val="2100"/>
              </a:lnSpc>
            </a:pPr>
            <a:r>
              <a:rPr lang="en-US" altLang="zh-TW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Account No. </a:t>
            </a:r>
            <a:r>
              <a:rPr lang="en-US" altLang="zh-TW" b="1" u="sng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024-233-0-052156</a:t>
            </a:r>
            <a:endParaRPr lang="zh-TW" altLang="zh-TW" b="1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 Catholic Institute for Religion and Society Limited</a:t>
            </a:r>
            <a:endParaRPr lang="en-US" altLang="zh-TW" sz="2000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66700" algn="l">
              <a:lnSpc>
                <a:spcPct val="1000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Address:</a:t>
            </a:r>
            <a:r>
              <a:rPr lang="en-US" altLang="zh-TW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16, 1st Lane, Hing Yan Tsuen, Sheung Shui Village,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sz="2000" b="1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New Territories, Hong Kong</a:t>
            </a:r>
          </a:p>
          <a:p>
            <a:pPr marL="266700" algn="l">
              <a:lnSpc>
                <a:spcPct val="100000"/>
              </a:lnSpc>
              <a:spcBef>
                <a:spcPts val="0"/>
              </a:spcBef>
            </a:pPr>
            <a:r>
              <a:rPr lang="en-US" altLang="zh-TW" b="1" kern="100" dirty="0">
                <a:solidFill>
                  <a:srgbClr val="FF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Our Website:</a:t>
            </a:r>
            <a:r>
              <a:rPr lang="en-US" altLang="zh-TW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www.cirs.org.</a:t>
            </a:r>
            <a:r>
              <a:rPr lang="en-US" altLang="zh-TW" sz="20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hk/support.asp </a:t>
            </a:r>
          </a:p>
          <a:p>
            <a:pPr marL="177800">
              <a:lnSpc>
                <a:spcPts val="2400"/>
              </a:lnSpc>
              <a:spcBef>
                <a:spcPts val="1200"/>
              </a:spcBef>
            </a:pPr>
            <a:r>
              <a:rPr lang="en-US" altLang="zh-TW" b="1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 enquires please contact us:</a:t>
            </a:r>
          </a:p>
          <a:p>
            <a:pPr marL="177800">
              <a:lnSpc>
                <a:spcPts val="2400"/>
              </a:lnSpc>
              <a:spcBef>
                <a:spcPts val="0"/>
              </a:spcBef>
            </a:pPr>
            <a:r>
              <a:rPr lang="en-US" altLang="zh-TW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Tel: (852)23361205 / Email: cirshk@netvigator.com</a:t>
            </a:r>
            <a:endParaRPr lang="zh-TW" altLang="zh-TW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TW" altLang="zh-TW" b="1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7141194" y="962599"/>
            <a:ext cx="1751286" cy="1170257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1800" b="1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Fund Raising</a:t>
            </a: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Approved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by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HK Catholic Diocese</a:t>
            </a:r>
            <a:endParaRPr kumimoji="1" lang="zh-HK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4" name="圖片 3" descr="C:\Users\user\Desktop\捐助教研及中國福傳 QRCODE.jpeg">
            <a:extLst>
              <a:ext uri="{FF2B5EF4-FFF2-40B4-BE49-F238E27FC236}">
                <a16:creationId xmlns:a16="http://schemas.microsoft.com/office/drawing/2014/main" id="{695B604F-A95D-467B-85A2-52EFE7D1AD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882650" cy="882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515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48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(P)" panose="020B0500000000000000" pitchFamily="34" charset="-120"/>
              </a:rPr>
              <a:t>上主是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真善美的本體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人不可能完全明白真善美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也無力活出真善美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God is the essence of truth, goodness and beauty. Humanity can neither fully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grasp</a:t>
            </a:r>
            <a:r>
              <a:rPr lang="en-US" altLang="zh-TW" sz="4800" dirty="0">
                <a:ea typeface="華康儷中黑(P)" panose="020B0500000000000000" pitchFamily="34" charset="-120"/>
              </a:rPr>
              <a:t> these virtues nor wholly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embody</a:t>
            </a:r>
            <a:r>
              <a:rPr lang="en-US" altLang="zh-TW" sz="4800" dirty="0">
                <a:ea typeface="華康儷中黑(P)" panose="020B0500000000000000" pitchFamily="34" charset="-120"/>
              </a:rPr>
              <a:t> them.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914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人會犯錯</a:t>
            </a:r>
            <a:r>
              <a:rPr lang="en-US" altLang="zh-TW" sz="3600" dirty="0">
                <a:ea typeface="華康儷中黑(P)" panose="020B0500000000000000" pitchFamily="34" charset="-120"/>
              </a:rPr>
              <a:t>: </a:t>
            </a:r>
            <a:r>
              <a:rPr lang="en-US" altLang="zh-TW" sz="2800" dirty="0" err="1">
                <a:ea typeface="華康儷中黑(P)" panose="020B0500000000000000" pitchFamily="34" charset="-120"/>
              </a:rPr>
              <a:t>Errare</a:t>
            </a:r>
            <a:r>
              <a:rPr lang="en-US" altLang="zh-TW" sz="2800" dirty="0">
                <a:ea typeface="華康儷中黑(P)" panose="020B0500000000000000" pitchFamily="34" charset="-120"/>
              </a:rPr>
              <a:t> humanum </a:t>
            </a:r>
            <a:r>
              <a:rPr lang="en-US" altLang="zh-TW" sz="2800" dirty="0" err="1">
                <a:ea typeface="華康儷中黑(P)" panose="020B0500000000000000" pitchFamily="34" charset="-120"/>
              </a:rPr>
              <a:t>est</a:t>
            </a:r>
            <a:r>
              <a:rPr lang="en-US" altLang="zh-TW" sz="2800" dirty="0">
                <a:ea typeface="華康儷中黑(P)" panose="020B0500000000000000" pitchFamily="34" charset="-120"/>
              </a:rPr>
              <a:t> 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ea typeface="華康儷中黑(P)" panose="020B0500000000000000" pitchFamily="34" charset="-120"/>
              </a:rPr>
              <a:t>犯錯是人的本性</a:t>
            </a:r>
            <a:r>
              <a:rPr lang="en-US" altLang="zh-TW" dirty="0">
                <a:ea typeface="華康儷中黑(P)" panose="020B0500000000000000" pitchFamily="34" charset="-120"/>
              </a:rPr>
              <a:t>),</a:t>
            </a:r>
            <a:r>
              <a:rPr lang="zh-TW" altLang="en-US" sz="3600" dirty="0">
                <a:ea typeface="華康儷中黑(P)" panose="020B0500000000000000" pitchFamily="34" charset="-120"/>
              </a:rPr>
              <a:t>易受迷惑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井蛙</a:t>
            </a:r>
            <a:r>
              <a:rPr lang="zh-TW" altLang="en-US" sz="3600" dirty="0">
                <a:ea typeface="華康儷中黑(P)" panose="020B0500000000000000" pitchFamily="34" charset="-120"/>
              </a:rPr>
              <a:t>不可以語於海者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拘於墟也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夏蟲</a:t>
            </a:r>
            <a:r>
              <a:rPr lang="zh-TW" altLang="en-US" sz="3600" dirty="0">
                <a:ea typeface="華康儷中黑(P)" panose="020B0500000000000000" pitchFamily="34" charset="-120"/>
              </a:rPr>
              <a:t>不可以語於冰者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篤於時也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曲士</a:t>
            </a:r>
            <a:r>
              <a:rPr lang="zh-TW" altLang="en-US" sz="3600" dirty="0">
                <a:ea typeface="華康儷中黑(P)" panose="020B0500000000000000" pitchFamily="34" charset="-120"/>
              </a:rPr>
              <a:t>不可以語於道者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束於教也</a:t>
            </a:r>
            <a:r>
              <a:rPr lang="en-US" altLang="zh-TW" sz="3600" dirty="0"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被自己的知識害死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  <a:r>
              <a:rPr lang="en-US" altLang="zh-TW" sz="3600" dirty="0">
                <a:ea typeface="華康儷中黑(P)" panose="020B0500000000000000" pitchFamily="34" charset="-120"/>
              </a:rPr>
              <a:t>)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Humans make mistakes: </a:t>
            </a:r>
            <a:r>
              <a:rPr lang="en-US" altLang="zh-TW" sz="3600" spc="-100" dirty="0" err="1">
                <a:ea typeface="華康儷中黑(P)" panose="020B0500000000000000" pitchFamily="34" charset="-120"/>
              </a:rPr>
              <a:t>Errare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humanum </a:t>
            </a:r>
            <a:r>
              <a:rPr lang="en-US" altLang="zh-TW" sz="3600" spc="-100" dirty="0" err="1">
                <a:ea typeface="華康儷中黑(P)" panose="020B0500000000000000" pitchFamily="34" charset="-120"/>
              </a:rPr>
              <a:t>est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</a:t>
            </a:r>
            <a:r>
              <a:rPr lang="en-US" altLang="zh-TW" sz="2800" spc="-100" dirty="0">
                <a:ea typeface="華康儷中黑(P)" panose="020B0500000000000000" pitchFamily="34" charset="-120"/>
              </a:rPr>
              <a:t>(To err is human).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We are easily misled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. Just as a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frog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in a well, confined by its narrow abode, cannot speak of the ocean; a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summer insect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, bound by its fleeting season, cannot speak of ice; so too the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rigid (narrow-minded) scholar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, shackled by dogma, cannot speak of the Dao.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(We are imprisoned by our own knowledge!)</a:t>
            </a:r>
            <a:endParaRPr lang="zh-TW" altLang="en-US" sz="3600" spc="-100" dirty="0">
              <a:solidFill>
                <a:srgbClr val="FF0000"/>
              </a:solidFill>
              <a:highlight>
                <a:srgbClr val="FFFF00"/>
              </a:highlight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4450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ea typeface="華康儷中黑(P)" panose="020B0500000000000000" pitchFamily="34" charset="-120"/>
              </a:rPr>
              <a:t>所以信賴天主才能</a:t>
            </a:r>
            <a:endParaRPr lang="en-US" altLang="zh-TW" sz="54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找到真自己</a:t>
            </a:r>
            <a:r>
              <a:rPr lang="en-US" altLang="zh-TW" sz="5400" dirty="0">
                <a:ea typeface="華康儷中黑(P)" panose="020B0500000000000000" pitchFamily="34" charset="-120"/>
              </a:rPr>
              <a:t>,</a:t>
            </a:r>
            <a:r>
              <a:rPr lang="zh-TW" altLang="en-US" sz="5400" dirty="0">
                <a:ea typeface="華康儷中黑(P)" panose="020B0500000000000000" pitchFamily="34" charset="-120"/>
              </a:rPr>
              <a:t>活出真善美</a:t>
            </a:r>
            <a:r>
              <a:rPr lang="en-US" altLang="zh-TW" sz="5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ea typeface="華康儷中黑(P)" panose="020B0500000000000000" pitchFamily="34" charset="-120"/>
              </a:rPr>
              <a:t>Thus, only through trust in God can we discover our 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true selves </a:t>
            </a:r>
            <a:r>
              <a:rPr lang="en-US" altLang="zh-TW" sz="5400" dirty="0">
                <a:ea typeface="華康儷中黑(P)" panose="020B0500000000000000" pitchFamily="34" charset="-120"/>
              </a:rPr>
              <a:t>and live out truth, goodness and beauty.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280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45884"/>
            <a:ext cx="9108504" cy="6495483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恭讀耶肋米亞先知書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17:5-8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上主這樣說：「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凡信賴世人、以血肉的人為自己靠山、決心遠離上主的人，是可咒罵的：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他必像一株在曠野中的檉柳，住在曠野乾燥之處，無人居住的鹼地，即使幸福來到，一點也不覺察。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凡信賴上主，以上主為依靠的人，是可祝福的：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268814" y="6212006"/>
            <a:ext cx="1344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如果沒有復活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一切都是虛無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一切都是如夢如幻如泡如影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虛而又虛萬事皆虛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時間會抹去一切 </a:t>
            </a:r>
            <a:r>
              <a:rPr lang="en-US" altLang="zh-TW" sz="3600" dirty="0"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聖殿地下室的石棺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en-US" altLang="zh-TW" sz="3600" dirty="0">
                <a:ea typeface="華康儷中黑(P)" panose="020B0500000000000000" pitchFamily="34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Without resurrection, all is meaningless (emptiness). Everything is but a dream, an illusion, a bubble, a shadow —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transient and insubstantial. </a:t>
            </a:r>
            <a:r>
              <a:rPr lang="en-US" altLang="zh-TW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vanitas </a:t>
            </a:r>
            <a:r>
              <a:rPr lang="en-US" altLang="zh-TW" spc="-100" dirty="0" err="1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vanitatum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Time erases all.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(What of the stone coffins beneath the temple/basilica,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silent in the crypt</a:t>
            </a:r>
            <a:r>
              <a:rPr lang="en-US" altLang="zh-TW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en-US" altLang="zh-TW" sz="4000" dirty="0">
                <a:ea typeface="華康儷中黑(P)" panose="020B0500000000000000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7561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除非有復活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有永生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才能有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三不朽</a:t>
            </a:r>
            <a:r>
              <a:rPr lang="zh-TW" altLang="en-US" sz="3600" dirty="0">
                <a:ea typeface="華康儷中黑(P)" panose="020B0500000000000000" pitchFamily="34" charset="-120"/>
              </a:rPr>
              <a:t>「立德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立言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立功」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讓典範留在人間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讓靈魂活在天國裡</a:t>
            </a:r>
            <a:r>
              <a:rPr lang="en-US" altLang="zh-TW" sz="3600" dirty="0">
                <a:ea typeface="華康儷中黑(P)" panose="020B0500000000000000" pitchFamily="34" charset="-120"/>
              </a:rPr>
              <a:t>, </a:t>
            </a:r>
            <a:r>
              <a:rPr lang="zh-TW" altLang="en-US" sz="3600" dirty="0">
                <a:ea typeface="華康儷中黑(P)" panose="020B0500000000000000" pitchFamily="34" charset="-120"/>
              </a:rPr>
              <a:t>在天父懷中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Only through resurrection and eternal life can we attain the “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Three Immortalities</a:t>
            </a:r>
            <a:r>
              <a:rPr lang="en-US" altLang="zh-TW" sz="3600" dirty="0">
                <a:ea typeface="華康儷中黑(P)" panose="020B0500000000000000" pitchFamily="34" charset="-120"/>
              </a:rPr>
              <a:t>”: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1.Virtue, </a:t>
            </a:r>
            <a:r>
              <a:rPr lang="en-US" altLang="zh-TW" sz="2800" dirty="0">
                <a:ea typeface="華康儷中黑(P)" panose="020B0500000000000000" pitchFamily="34" charset="-120"/>
              </a:rPr>
              <a:t> </a:t>
            </a:r>
            <a:r>
              <a:rPr lang="en-US" altLang="zh-TW" sz="3600" dirty="0">
                <a:ea typeface="華康儷中黑(P)" panose="020B0500000000000000" pitchFamily="34" charset="-120"/>
              </a:rPr>
              <a:t>2.Words/Wisdom, 3.Deeds</a:t>
            </a:r>
            <a:endParaRPr lang="en-US" altLang="zh-TW" sz="28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These legacies leave enduring models for the posterity of humankind, allowing our souls to dwell in the Kingdom of Heaven,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cradled in the embrace of the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Heavenly Father.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7188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神貧或貧窮共有七境界</a:t>
            </a:r>
            <a:r>
              <a:rPr lang="en-US" altLang="zh-TW" sz="2800" i="1" dirty="0">
                <a:ea typeface="華康儷中黑(P)" panose="020B0500000000000000" pitchFamily="34" charset="-120"/>
              </a:rPr>
              <a:t>(</a:t>
            </a:r>
            <a:r>
              <a:rPr lang="zh-TW" altLang="en-US" sz="2800" i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正視人生的信仰第</a:t>
            </a:r>
            <a:r>
              <a:rPr lang="en-US" altLang="zh-TW" sz="2800" i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18</a:t>
            </a:r>
            <a:r>
              <a:rPr lang="zh-TW" altLang="en-US" sz="2800" i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課</a:t>
            </a:r>
            <a:r>
              <a:rPr lang="en-US" altLang="zh-TW" sz="2800" i="1" dirty="0">
                <a:ea typeface="華康儷中黑(P)" panose="020B0500000000000000" pitchFamily="34" charset="-120"/>
              </a:rPr>
              <a:t>): </a:t>
            </a:r>
            <a:br>
              <a:rPr lang="en-US" altLang="zh-TW" sz="2800" i="1" dirty="0">
                <a:ea typeface="華康儷中黑(P)" panose="020B0500000000000000" pitchFamily="34" charset="-120"/>
              </a:rPr>
            </a:br>
            <a:r>
              <a:rPr lang="en-US" altLang="zh-TW" sz="2800" i="1" dirty="0">
                <a:ea typeface="華康儷中黑(P)" panose="020B0500000000000000" pitchFamily="34" charset="-120"/>
              </a:rPr>
              <a:t>1.</a:t>
            </a:r>
            <a:r>
              <a:rPr lang="zh-TW" altLang="en-US" sz="3600" dirty="0">
                <a:ea typeface="華康儷中黑(P)" panose="020B0500000000000000" pitchFamily="34" charset="-120"/>
              </a:rPr>
              <a:t>簡樸生活</a:t>
            </a:r>
            <a:r>
              <a:rPr lang="en-US" altLang="zh-TW" sz="3600" dirty="0">
                <a:ea typeface="華康儷中黑(P)" panose="020B0500000000000000" pitchFamily="34" charset="-120"/>
              </a:rPr>
              <a:t>;  </a:t>
            </a:r>
            <a:r>
              <a:rPr lang="en-US" altLang="zh-TW" sz="2800" i="1" dirty="0">
                <a:ea typeface="華康儷中黑(P)" panose="020B0500000000000000" pitchFamily="34" charset="-120"/>
              </a:rPr>
              <a:t>2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不貪婪</a:t>
            </a:r>
            <a:r>
              <a:rPr lang="en-US" altLang="zh-TW" sz="3600" dirty="0">
                <a:ea typeface="華康儷中黑(P)" panose="020B0500000000000000" pitchFamily="34" charset="-120"/>
              </a:rPr>
              <a:t>;  </a:t>
            </a:r>
            <a:r>
              <a:rPr lang="en-US" altLang="zh-TW" sz="2800" i="1" dirty="0">
                <a:ea typeface="華康儷中黑(P)" panose="020B0500000000000000" pitchFamily="34" charset="-120"/>
              </a:rPr>
              <a:t>3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善用金錢</a:t>
            </a:r>
            <a:r>
              <a:rPr lang="en-US" altLang="zh-TW" sz="3600" dirty="0">
                <a:ea typeface="華康儷中黑(P)" panose="020B0500000000000000" pitchFamily="34" charset="-120"/>
              </a:rPr>
              <a:t>; </a:t>
            </a:r>
            <a:br>
              <a:rPr lang="en-US" altLang="zh-TW" sz="3600" dirty="0">
                <a:ea typeface="華康儷中黑(P)" panose="020B0500000000000000" pitchFamily="34" charset="-120"/>
              </a:rPr>
            </a:br>
            <a:r>
              <a:rPr lang="en-US" altLang="zh-TW" sz="2800" i="1" dirty="0">
                <a:ea typeface="華康儷中黑(P)" panose="020B0500000000000000" pitchFamily="34" charset="-120"/>
              </a:rPr>
              <a:t>4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物物而不物於物</a:t>
            </a:r>
            <a:r>
              <a:rPr lang="en-US" altLang="zh-TW" sz="3600" dirty="0">
                <a:ea typeface="華康儷中黑(P)" panose="020B0500000000000000" pitchFamily="34" charset="-120"/>
              </a:rPr>
              <a:t>;  </a:t>
            </a:r>
            <a:r>
              <a:rPr lang="en-US" altLang="zh-TW" sz="2800" i="1" dirty="0">
                <a:ea typeface="華康儷中黑(P)" panose="020B0500000000000000" pitchFamily="34" charset="-120"/>
              </a:rPr>
              <a:t>5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安貧樂道</a:t>
            </a:r>
            <a:r>
              <a:rPr lang="en-US" altLang="zh-TW" sz="3600" dirty="0">
                <a:ea typeface="華康儷中黑(P)" panose="020B0500000000000000" pitchFamily="34" charset="-120"/>
              </a:rPr>
              <a:t>;  </a:t>
            </a:r>
            <a:br>
              <a:rPr lang="en-US" altLang="zh-TW" sz="3600" dirty="0">
                <a:ea typeface="華康儷中黑(P)" panose="020B0500000000000000" pitchFamily="34" charset="-120"/>
              </a:rPr>
            </a:br>
            <a:r>
              <a:rPr lang="en-US" altLang="zh-TW" sz="2800" i="1" dirty="0">
                <a:ea typeface="華康儷中黑(P)" panose="020B0500000000000000" pitchFamily="34" charset="-120"/>
              </a:rPr>
              <a:t>6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選擇貧窮</a:t>
            </a:r>
            <a:r>
              <a:rPr lang="en-US" altLang="zh-TW" sz="3600" dirty="0">
                <a:ea typeface="華康儷中黑(P)" panose="020B0500000000000000" pitchFamily="34" charset="-120"/>
              </a:rPr>
              <a:t>; </a:t>
            </a:r>
            <a:r>
              <a:rPr lang="en-US" altLang="zh-TW" sz="2800" i="1" dirty="0">
                <a:ea typeface="華康儷中黑(P)" panose="020B0500000000000000" pitchFamily="34" charset="-120"/>
              </a:rPr>
              <a:t>7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自空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The 7 Stages of Spiritual Poverty from </a:t>
            </a:r>
          </a:p>
          <a:p>
            <a:pPr>
              <a:spcBef>
                <a:spcPts val="0"/>
              </a:spcBef>
            </a:pPr>
            <a:r>
              <a:rPr lang="en-US" altLang="zh-TW" sz="2800" i="1" dirty="0">
                <a:ea typeface="華康儷中黑(P)" panose="020B0500000000000000" pitchFamily="34" charset="-120"/>
              </a:rPr>
              <a:t>Facing the Demands of Faith for Life, (Lesson 18):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1</a:t>
            </a:r>
            <a:r>
              <a:rPr lang="en-US" altLang="zh-TW" sz="3600" dirty="0">
                <a:ea typeface="華康儷中黑(P)" panose="020B0500000000000000" pitchFamily="34" charset="-120"/>
              </a:rPr>
              <a:t>.Live simply; 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2</a:t>
            </a:r>
            <a:r>
              <a:rPr lang="en-US" altLang="zh-TW" sz="3600" dirty="0">
                <a:ea typeface="華康儷中黑(P)" panose="020B0500000000000000" pitchFamily="34" charset="-120"/>
              </a:rPr>
              <a:t>.Reject greed; 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3</a:t>
            </a:r>
            <a:r>
              <a:rPr lang="en-US" altLang="zh-TW" sz="3600" dirty="0">
                <a:ea typeface="華康儷中黑(P)" panose="020B0500000000000000" pitchFamily="34" charset="-120"/>
              </a:rPr>
              <a:t>.Steward wealth wisely; 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4</a:t>
            </a:r>
            <a:r>
              <a:rPr lang="en-US" altLang="zh-TW" sz="3600" dirty="0">
                <a:ea typeface="華康儷中黑(P)" panose="020B0500000000000000" pitchFamily="34" charset="-120"/>
              </a:rPr>
              <a:t>.Master possessions, never be enslaved by them; 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5</a:t>
            </a:r>
            <a:r>
              <a:rPr lang="en-US" altLang="zh-TW" sz="3600" dirty="0">
                <a:ea typeface="華康儷中黑(P)" panose="020B0500000000000000" pitchFamily="34" charset="-120"/>
              </a:rPr>
              <a:t>.Find joy in poverty;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6</a:t>
            </a:r>
            <a:r>
              <a:rPr lang="en-US" altLang="zh-TW" sz="3600" dirty="0">
                <a:ea typeface="華康儷中黑(P)" panose="020B0500000000000000" pitchFamily="34" charset="-120"/>
              </a:rPr>
              <a:t>.Voluntarily embrace poverty;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7</a:t>
            </a:r>
            <a:r>
              <a:rPr lang="en-US" altLang="zh-TW" sz="3600" dirty="0">
                <a:ea typeface="華康儷中黑(P)" panose="020B0500000000000000" pitchFamily="34" charset="-120"/>
              </a:rPr>
              <a:t>.Empty oneself 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en-US" altLang="zh-TW" dirty="0">
                <a:solidFill>
                  <a:srgbClr val="FF0000"/>
                </a:solidFill>
                <a:ea typeface="華康儷中黑(P)" panose="020B0500000000000000" pitchFamily="34" charset="-120"/>
              </a:rPr>
              <a:t>kenosis </a:t>
            </a:r>
            <a:r>
              <a:rPr lang="zh-TW" altLang="en-US" sz="2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基督放棄神性</a:t>
            </a:r>
            <a:r>
              <a:rPr lang="en-US" altLang="zh-TW" dirty="0">
                <a:ea typeface="華康儷中黑(P)" panose="020B0500000000000000" pitchFamily="34" charset="-120"/>
              </a:rPr>
              <a:t>).</a:t>
            </a:r>
          </a:p>
          <a:p>
            <a:pPr>
              <a:spcBef>
                <a:spcPts val="0"/>
              </a:spcBef>
            </a:pPr>
            <a:endParaRPr lang="zh-TW" altLang="en-US" sz="36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4850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莊子</a:t>
            </a:r>
            <a:r>
              <a:rPr lang="en-US" altLang="zh-TW" sz="3600" dirty="0">
                <a:ea typeface="華康儷中黑(P)" panose="020B0500000000000000" pitchFamily="34" charset="-120"/>
              </a:rPr>
              <a:t>《</a:t>
            </a:r>
            <a:r>
              <a:rPr lang="zh-TW" altLang="en-US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大宗師</a:t>
            </a:r>
            <a:r>
              <a:rPr lang="en-US" altLang="zh-TW" sz="3600" dirty="0">
                <a:ea typeface="華康儷中黑(P)" panose="020B0500000000000000" pitchFamily="34" charset="-120"/>
              </a:rPr>
              <a:t>》:</a:t>
            </a:r>
            <a:r>
              <a:rPr lang="zh-TW" altLang="en-US" sz="3600" dirty="0">
                <a:ea typeface="華康儷中黑(P)" panose="020B0500000000000000" pitchFamily="34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其嗜欲深者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其天機淺</a:t>
            </a:r>
            <a:r>
              <a:rPr lang="zh-TW" altLang="en-US" sz="3600" dirty="0">
                <a:ea typeface="華康儷中黑(P)" panose="020B0500000000000000" pitchFamily="34" charset="-120"/>
              </a:rPr>
              <a:t>」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只有真神貧的人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才有豐富的天機</a:t>
            </a:r>
            <a:r>
              <a:rPr lang="en-US" altLang="zh-TW" sz="3600" dirty="0"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ea typeface="華康儷中黑(P)" panose="020B0500000000000000" pitchFamily="34" charset="-120"/>
              </a:rPr>
              <a:t>神智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智慧</a:t>
            </a:r>
            <a:r>
              <a:rPr lang="en-US" altLang="zh-TW" sz="3600" dirty="0">
                <a:ea typeface="華康儷中黑(P)" panose="020B0500000000000000" pitchFamily="34" charset="-120"/>
              </a:rPr>
              <a:t>),</a:t>
            </a:r>
            <a:r>
              <a:rPr lang="zh-TW" altLang="en-US" sz="3600" dirty="0">
                <a:ea typeface="華康儷中黑(P)" panose="020B0500000000000000" pitchFamily="34" charset="-120"/>
              </a:rPr>
              <a:t>其中最高境界是顏回的「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坐忘</a:t>
            </a:r>
            <a:r>
              <a:rPr lang="zh-TW" altLang="en-US" sz="3600" dirty="0">
                <a:ea typeface="華康儷中黑(P)" panose="020B0500000000000000" pitchFamily="34" charset="-120"/>
              </a:rPr>
              <a:t>」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Zhuangzi’s </a:t>
            </a:r>
            <a:r>
              <a:rPr lang="en-US" altLang="zh-TW" sz="3600" i="1" dirty="0">
                <a:highlight>
                  <a:srgbClr val="FFFF00"/>
                </a:highlight>
                <a:ea typeface="華康儷中黑(P)" panose="020B0500000000000000" pitchFamily="34" charset="-120"/>
              </a:rPr>
              <a:t>Great Master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 </a:t>
            </a:r>
            <a:r>
              <a:rPr lang="en-US" altLang="zh-TW" sz="3600" dirty="0">
                <a:ea typeface="華康儷中黑(P)" panose="020B0500000000000000" pitchFamily="34" charset="-120"/>
              </a:rPr>
              <a:t>declares: “Those with deep insatiable desires are estranged from divine instinct.” Only those who attain true spiritual poverty possess profound heavenly wisdom. The pinnacle of this path is Yan Hui’s “</a:t>
            </a:r>
            <a:r>
              <a:rPr lang="en-US" altLang="zh-TW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sitting in forgetfulness</a:t>
            </a:r>
            <a:r>
              <a:rPr lang="en-US" altLang="zh-TW" sz="3600" dirty="0">
                <a:ea typeface="華康儷中黑(P)" panose="020B0500000000000000" pitchFamily="34" charset="-120"/>
              </a:rPr>
              <a:t>” </a:t>
            </a:r>
            <a:br>
              <a:rPr lang="en-US" altLang="zh-TW" sz="3600" dirty="0">
                <a:ea typeface="華康儷中黑(P)" panose="020B0500000000000000" pitchFamily="34" charset="-120"/>
              </a:rPr>
            </a:br>
            <a:r>
              <a:rPr lang="en-US" altLang="zh-TW" dirty="0">
                <a:ea typeface="華康儷中黑(P)" panose="020B0500000000000000" pitchFamily="34" charset="-120"/>
              </a:rPr>
              <a:t> (</a:t>
            </a:r>
            <a:r>
              <a:rPr lang="zh-TW" altLang="en-US" dirty="0">
                <a:ea typeface="華康儷中黑(P)" panose="020B0500000000000000" pitchFamily="34" charset="-120"/>
              </a:rPr>
              <a:t>「坐忘」</a:t>
            </a:r>
            <a:r>
              <a:rPr lang="en-US" altLang="zh-TW" dirty="0" err="1">
                <a:ea typeface="華康儷中黑(P)" panose="020B0500000000000000" pitchFamily="34" charset="-120"/>
              </a:rPr>
              <a:t>zuowang</a:t>
            </a:r>
            <a:r>
              <a:rPr lang="en-US" altLang="zh-TW" dirty="0">
                <a:ea typeface="華康儷中黑(P)" panose="020B0500000000000000" pitchFamily="34" charset="-120"/>
              </a:rPr>
              <a:t>),</a:t>
            </a:r>
            <a:r>
              <a:rPr lang="en-US" altLang="zh-TW" sz="3600" dirty="0">
                <a:ea typeface="華康儷中黑(P)" panose="020B0500000000000000" pitchFamily="34" charset="-120"/>
              </a:rPr>
              <a:t>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meditative state transcending self and worldly attachment</a:t>
            </a:r>
            <a:r>
              <a:rPr lang="en-US" altLang="zh-TW" sz="3600" dirty="0">
                <a:ea typeface="華康儷中黑(P)" panose="020B0500000000000000" pitchFamily="34" charset="-12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2014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孔子曾與顏回論道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顏回告知孔子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謂已修到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忘仁義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忘禮樂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即不再刻意講仁義和禮樂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因為它們的精神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已刻在心中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況如與生俱來的天性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Confucius once discoursed on the Dao with Yan Hui. The latter claimed he had </a:t>
            </a:r>
            <a:r>
              <a:rPr lang="en-US" altLang="zh-TW" sz="3900" spc="-100" dirty="0">
                <a:ea typeface="華康儷中黑(P)" panose="020B0500000000000000" pitchFamily="34" charset="-120"/>
              </a:rPr>
              <a:t>“forgotten benevolence and righteousness” and “forgotten rituals and music,”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as their essence had become innate, </a:t>
            </a: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etched into his heart like instinct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8666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孔子讚賞之餘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仍認為未到最高境界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於是顏回再修練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直到進入「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坐忘</a:t>
            </a:r>
            <a:r>
              <a:rPr lang="zh-TW" altLang="en-US" sz="4000" dirty="0">
                <a:ea typeface="華康儷中黑(P)" panose="020B0500000000000000" pitchFamily="34" charset="-120"/>
              </a:rPr>
              <a:t>」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能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墮肢體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黜聰明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離形去知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同於大通</a:t>
            </a:r>
            <a:r>
              <a:rPr lang="zh-TW" altLang="en-US" sz="4000" dirty="0">
                <a:ea typeface="華康儷中黑(P)" panose="020B0500000000000000" pitchFamily="34" charset="-120"/>
              </a:rPr>
              <a:t>」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(P)" panose="020B0500000000000000" pitchFamily="34" charset="-120"/>
              </a:rPr>
              <a:t>Though Confucius praised him, he deemed this incomplete. Yan Hui meditated further, ascending to “sitting in forgetfulness”, where he felt relieved of his limbs, removed of his cleverness, detached from a physical form and vacuous of knowledge 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(P)" panose="020B0500000000000000" pitchFamily="34" charset="-120"/>
              </a:rPr>
              <a:t>to become one with the great Unity.</a:t>
            </a:r>
          </a:p>
        </p:txBody>
      </p:sp>
    </p:spTree>
    <p:extLst>
      <p:ext uri="{BB962C8B-B14F-4D97-AF65-F5344CB8AC3E}">
        <p14:creationId xmlns:p14="http://schemas.microsoft.com/office/powerpoint/2010/main" val="3863406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(P)" panose="020B0500000000000000" pitchFamily="34" charset="-120"/>
              </a:rPr>
              <a:t>「墮肢體」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是指「坐」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是放鬆身心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「黜聰明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離形去知」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是指「忘」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即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忘掉形體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忘掉所掌握的知識</a:t>
            </a:r>
            <a:r>
              <a:rPr lang="en-US" altLang="zh-TW" sz="3600" dirty="0"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ea typeface="華康儷中黑(P)" panose="020B0500000000000000" pitchFamily="34" charset="-120"/>
              </a:rPr>
              <a:t>包括我是三博士的自滿</a:t>
            </a:r>
            <a:r>
              <a:rPr lang="en-US" altLang="zh-TW" sz="3600" dirty="0">
                <a:ea typeface="華康儷中黑(P)" panose="020B0500000000000000" pitchFamily="34" charset="-120"/>
              </a:rPr>
              <a:t>).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‘Relieved of limbs’ signifies sitting in a relaxed/serene state of body and mind.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‘Removed of his cleverness (intellect), detached from a physical form, vacuous of knowledge’ means to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forget the self</a:t>
            </a:r>
            <a:r>
              <a:rPr lang="en-US" altLang="zh-TW" sz="3600" dirty="0">
                <a:ea typeface="華康儷中黑(P)" panose="020B0500000000000000" pitchFamily="34" charset="-120"/>
              </a:rPr>
              <a:t>, to 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forget any acquired knowledge</a:t>
            </a:r>
            <a:r>
              <a:rPr lang="en-US" altLang="zh-TW" sz="3600" dirty="0">
                <a:ea typeface="華康儷中黑(P)" panose="020B0500000000000000" pitchFamily="34" charset="-120"/>
              </a:rPr>
              <a:t> to the extent that even a ‘triple-doctorate’ would feel 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ea typeface="華康儷中黑(P)" panose="020B0500000000000000" pitchFamily="34" charset="-120"/>
              </a:rPr>
              <a:t>no pride in his accomplishments.</a:t>
            </a:r>
          </a:p>
        </p:txBody>
      </p:sp>
    </p:spTree>
    <p:extLst>
      <p:ext uri="{BB962C8B-B14F-4D97-AF65-F5344CB8AC3E}">
        <p14:creationId xmlns:p14="http://schemas.microsoft.com/office/powerpoint/2010/main" val="3059419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218E6E5-287E-4EB1-A3C8-CC196D05C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清心淨性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排除外物干擾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與天地間的大道</a:t>
            </a:r>
            <a:r>
              <a:rPr lang="en-US" altLang="zh-TW" sz="4000" dirty="0">
                <a:ea typeface="華康儷中黑(P)" panose="020B0500000000000000" pitchFamily="34" charset="-120"/>
              </a:rPr>
              <a:t>(</a:t>
            </a:r>
            <a:r>
              <a:rPr lang="zh-TW" altLang="en-US" sz="4000" dirty="0">
                <a:ea typeface="華康儷中黑(P)" panose="020B0500000000000000" pitchFamily="34" charset="-120"/>
              </a:rPr>
              <a:t>天主</a:t>
            </a:r>
            <a:r>
              <a:rPr lang="en-US" altLang="zh-TW" sz="4000" dirty="0">
                <a:ea typeface="華康儷中黑(P)" panose="020B0500000000000000" pitchFamily="34" charset="-120"/>
              </a:rPr>
              <a:t>)</a:t>
            </a:r>
            <a:r>
              <a:rPr lang="zh-TW" altLang="en-US" sz="4000" dirty="0">
                <a:ea typeface="華康儷中黑(P)" panose="020B0500000000000000" pitchFamily="34" charset="-120"/>
              </a:rPr>
              <a:t>互聯互通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這才是上述神貧第七點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(</a:t>
            </a:r>
            <a:r>
              <a:rPr lang="zh-TW" altLang="en-US" sz="4000" dirty="0">
                <a:ea typeface="華康儷中黑(P)" panose="020B0500000000000000" pitchFamily="34" charset="-120"/>
              </a:rPr>
              <a:t>自空</a:t>
            </a:r>
            <a:r>
              <a:rPr lang="en-US" altLang="zh-TW" sz="4000" dirty="0">
                <a:ea typeface="華康儷中黑(P)" panose="020B0500000000000000" pitchFamily="34" charset="-120"/>
              </a:rPr>
              <a:t>)</a:t>
            </a:r>
            <a:r>
              <a:rPr lang="zh-TW" altLang="en-US" sz="4000" dirty="0">
                <a:ea typeface="華康儷中黑(P)" panose="020B0500000000000000" pitchFamily="34" charset="-120"/>
              </a:rPr>
              <a:t>的最高境界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讓天主成為靠山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By purifying heart and mind, freed from external distractions, one achieves a connection with the Great Dao (God). This is the zenith of the seventh stage of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spiritual poverty (self-emptying),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let God to be our sole bedrock.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2F5EC98-FE90-413C-923B-0EDD7B5BAEDD}"/>
              </a:ext>
            </a:extLst>
          </p:cNvPr>
          <p:cNvSpPr txBox="1"/>
          <p:nvPr/>
        </p:nvSpPr>
        <p:spPr>
          <a:xfrm>
            <a:off x="4499992" y="5949280"/>
            <a:ext cx="4248472" cy="52322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06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他必像一棵種在水邊的樹，在河畔扎根，不怕炎熱的侵襲，枝葉茂盛，不愁旱年，不斷結果。」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452320" y="624952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D6A3BB1-42F5-499A-9F5D-69BF386FFAF3}"/>
              </a:ext>
            </a:extLst>
          </p:cNvPr>
          <p:cNvSpPr txBox="1"/>
          <p:nvPr/>
        </p:nvSpPr>
        <p:spPr>
          <a:xfrm>
            <a:off x="2339752" y="4149080"/>
            <a:ext cx="5184576" cy="7694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靜默片刻  默想聖言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15:12,16-20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弟兄姊妹們：我們既然傳報基督已從死者中復活了，怎麼你們當中還有人說：死人復活是沒有的事呢？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因為如果死人不復活，基督也就沒有復活；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如果基督沒有復活，你們的信仰便是假的，你們還是在罪惡中。那麼，那些在基督內死了的人，就喪亡了。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700"/>
            <a:ext cx="9108504" cy="632460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如果我們只在今生寄望於基督，我們就是眾人中最可憐的了。但是，基督實在從死者中復活了，做了死者的初果。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794575" y="6174492"/>
            <a:ext cx="1295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289B029-FC9D-4725-AE5E-CF7211334674}"/>
              </a:ext>
            </a:extLst>
          </p:cNvPr>
          <p:cNvSpPr txBox="1"/>
          <p:nvPr/>
        </p:nvSpPr>
        <p:spPr>
          <a:xfrm>
            <a:off x="2339752" y="4149080"/>
            <a:ext cx="5184576" cy="7694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靜默片刻  默想聖言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624"/>
            <a:ext cx="9144000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6:17,20-26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那時候，耶穌和那十二人下山，站在一塊平地。那裡，有一大群門徒和大批群眾；他們來自猶太、耶路撒冷、提洛和漆冬海邊。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耶穌舉目望著自己的門徒，說：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你們貧窮的人是有福的，因為天主的國是你們的。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 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「你們現今飢餓的人是有福的，因為你們將得飽飫。」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740141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082321" cy="6552728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「你們現今哭泣的人是有福的，因為你們將要歡笑。」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幾時，為了人子的原故，人惱恨你們，並棄絕你們，並且以你們的名字為可惡的，而加以辱罵詛咒，你們才是有福的。在那一天，你們歡喜踴躍吧！看，你們的賞報，在天上是豐厚的，因為他們的祖先，也這樣對待過先知。」「但是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你們富有的人是有禍的，因為你們已經得到了你們的安慰。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17414" y="6334362"/>
            <a:ext cx="1249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082321" cy="65527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「你們現在飽飫的人是有禍的，因為你們將要飢餓。 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「你們現在歡笑的人是有禍的，因為你們將要痛哭。 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「幾時，眾人都誇讚你們，你們是有禍的，因為他們的祖先，也這樣對待過假先知。」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08906" y="6269250"/>
            <a:ext cx="1249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</a:rPr>
              <a:t>3</a:t>
            </a: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00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23904" cy="6574681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你的靠山是誰</a:t>
            </a:r>
            <a:r>
              <a:rPr lang="en-US" altLang="zh-TW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en-US" altLang="zh-TW" sz="20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其嗜欲深者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其天機淺</a:t>
            </a:r>
            <a:r>
              <a:rPr lang="zh-TW" altLang="en-US" sz="20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177181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31786</TotalTime>
  <Words>2797</Words>
  <Application>Microsoft Office PowerPoint</Application>
  <PresentationFormat>如螢幕大小 (4:3)</PresentationFormat>
  <Paragraphs>152</Paragraphs>
  <Slides>28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28</vt:i4>
      </vt:variant>
    </vt:vector>
  </HeadingPairs>
  <TitlesOfParts>
    <vt:vector size="39" baseType="lpstr">
      <vt:lpstr>華康中黑體</vt:lpstr>
      <vt:lpstr>華康儷中黑</vt:lpstr>
      <vt:lpstr>華康儷中黑(P)</vt:lpstr>
      <vt:lpstr>Arial</vt:lpstr>
      <vt:lpstr>Arial Black</vt:lpstr>
      <vt:lpstr>Calibri</vt:lpstr>
      <vt:lpstr>Calibri Light</vt:lpstr>
      <vt:lpstr>預設簡報設計</vt:lpstr>
      <vt:lpstr>3_預設簡報設計</vt:lpstr>
      <vt:lpstr>Office 佈景主題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guest1</cp:lastModifiedBy>
  <cp:revision>1771</cp:revision>
  <dcterms:created xsi:type="dcterms:W3CDTF">2006-09-26T01:05:23Z</dcterms:created>
  <dcterms:modified xsi:type="dcterms:W3CDTF">2025-02-10T06:45:01Z</dcterms:modified>
</cp:coreProperties>
</file>