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694" r:id="rId2"/>
  </p:sldMasterIdLst>
  <p:notesMasterIdLst>
    <p:notesMasterId r:id="rId27"/>
  </p:notesMasterIdLst>
  <p:handoutMasterIdLst>
    <p:handoutMasterId r:id="rId28"/>
  </p:handoutMasterIdLst>
  <p:sldIdLst>
    <p:sldId id="1270" r:id="rId3"/>
    <p:sldId id="1050" r:id="rId4"/>
    <p:sldId id="1051" r:id="rId5"/>
    <p:sldId id="1053" r:id="rId6"/>
    <p:sldId id="1367" r:id="rId7"/>
    <p:sldId id="1054" r:id="rId8"/>
    <p:sldId id="1349" r:id="rId9"/>
    <p:sldId id="1181" r:id="rId10"/>
    <p:sldId id="1404" r:id="rId11"/>
    <p:sldId id="1406" r:id="rId12"/>
    <p:sldId id="1381" r:id="rId13"/>
    <p:sldId id="1405" r:id="rId14"/>
    <p:sldId id="1407" r:id="rId15"/>
    <p:sldId id="1387" r:id="rId16"/>
    <p:sldId id="1408" r:id="rId17"/>
    <p:sldId id="1409" r:id="rId18"/>
    <p:sldId id="1410" r:id="rId19"/>
    <p:sldId id="1411" r:id="rId20"/>
    <p:sldId id="1412" r:id="rId21"/>
    <p:sldId id="1413" r:id="rId22"/>
    <p:sldId id="1414" r:id="rId23"/>
    <p:sldId id="1416" r:id="rId24"/>
    <p:sldId id="1417" r:id="rId25"/>
    <p:sldId id="1045" r:id="rId26"/>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FF99"/>
    <a:srgbClr val="008000"/>
    <a:srgbClr val="00FF00"/>
    <a:srgbClr val="FFCCFF"/>
    <a:srgbClr val="FF99FF"/>
    <a:srgbClr val="9900CC"/>
    <a:srgbClr val="00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4768" autoAdjust="0"/>
    <p:restoredTop sz="83016" autoAdjust="0"/>
  </p:normalViewPr>
  <p:slideViewPr>
    <p:cSldViewPr>
      <p:cViewPr varScale="1">
        <p:scale>
          <a:sx n="71" d="100"/>
          <a:sy n="71" d="100"/>
        </p:scale>
        <p:origin x="1368" y="4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323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投影片圖像版面配置區 1">
            <a:extLst>
              <a:ext uri="{FF2B5EF4-FFF2-40B4-BE49-F238E27FC236}">
                <a16:creationId xmlns:a16="http://schemas.microsoft.com/office/drawing/2014/main" id="{19BF4B9B-E7A4-40A5-91DB-00C7967EE9D3}"/>
              </a:ext>
            </a:extLst>
          </p:cNvPr>
          <p:cNvSpPr>
            <a:spLocks noGrp="1" noRot="1" noChangeAspect="1" noTextEdit="1"/>
          </p:cNvSpPr>
          <p:nvPr>
            <p:ph type="sldImg"/>
          </p:nvPr>
        </p:nvSpPr>
        <p:spPr>
          <a:ln/>
        </p:spPr>
      </p:sp>
      <p:sp>
        <p:nvSpPr>
          <p:cNvPr id="108547" name="備忘稿版面配置區 2">
            <a:extLst>
              <a:ext uri="{FF2B5EF4-FFF2-40B4-BE49-F238E27FC236}">
                <a16:creationId xmlns:a16="http://schemas.microsoft.com/office/drawing/2014/main" id="{BE9F5BB9-024C-40F1-9391-E6EAFA1AC0B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latin typeface="Arial" panose="020B0604020202020204" pitchFamily="34" charset="0"/>
              <a:ea typeface="新細明體" panose="02020500000000000000" pitchFamily="18" charset="-120"/>
            </a:endParaRPr>
          </a:p>
        </p:txBody>
      </p:sp>
      <p:sp>
        <p:nvSpPr>
          <p:cNvPr id="108548" name="投影片編號版面配置區 3">
            <a:extLst>
              <a:ext uri="{FF2B5EF4-FFF2-40B4-BE49-F238E27FC236}">
                <a16:creationId xmlns:a16="http://schemas.microsoft.com/office/drawing/2014/main" id="{0EF011A2-18DA-4F11-83DA-F53E9A08D3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fld id="{6EB62818-44A2-4C52-AF6D-46814B835131}" type="slidenum">
              <a:rPr lang="en-US" altLang="zh-TW" sz="1200">
                <a:solidFill>
                  <a:srgbClr val="000000"/>
                </a:solidFill>
              </a:rPr>
              <a:pPr/>
              <a:t>3</a:t>
            </a:fld>
            <a:endParaRPr lang="en-US" altLang="zh-TW" sz="1200">
              <a:solidFill>
                <a:srgbClr val="000000"/>
              </a:solidFill>
            </a:endParaRPr>
          </a:p>
        </p:txBody>
      </p:sp>
    </p:spTree>
    <p:extLst>
      <p:ext uri="{BB962C8B-B14F-4D97-AF65-F5344CB8AC3E}">
        <p14:creationId xmlns:p14="http://schemas.microsoft.com/office/powerpoint/2010/main" val="3233229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B0E7F3-594E-431A-934E-DAED303BC61C}"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1894741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2CA772-E495-4BA9-ABC1-9BB5D5EDCA42}"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3048791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8F95542-F898-48F4-A21A-A80883BB2522}"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3397675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A97A249-DD10-426B-9B14-6EACD1FF16CC}"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3418620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AD237EE-1CE0-45D0-9087-5172E5E08F67}"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453358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9AFAB98-89D1-4293-8288-C0841480BABB}"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2259324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D32F6D8-0604-4E53-B2F1-2A37DFAA1D15}"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392527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06E3E24-48B9-4D2C-ACC3-D70F17E10ED2}"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7632759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9F7A85E-BB8E-4335-9EEC-1BCBD0CFB418}"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16507576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42DB86-11B9-48DF-8BA9-F79E7D13D080}"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42825816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90BB5D-09E1-4D96-80A6-8E8A197FA4AA}"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108807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新細明體" charset="-120"/>
              </a:defRPr>
            </a:lvl1pPr>
          </a:lstStyle>
          <a:p>
            <a:pPr eaLnBrk="1" hangingPunct="1">
              <a:defRPr/>
            </a:pPr>
            <a:endParaRPr lang="en-US" altLang="zh-TW" dirty="0">
              <a:solidFill>
                <a:srgbClr val="000000"/>
              </a:solidFill>
            </a:endParaRPr>
          </a:p>
        </p:txBody>
      </p:sp>
      <p:sp>
        <p:nvSpPr>
          <p:cNvPr id="7516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新細明體" charset="-120"/>
              </a:defRPr>
            </a:lvl1pPr>
          </a:lstStyle>
          <a:p>
            <a:pPr eaLnBrk="1" hangingPunct="1">
              <a:defRPr/>
            </a:pPr>
            <a:endParaRPr lang="en-US" altLang="zh-TW" dirty="0">
              <a:solidFill>
                <a:srgbClr val="000000"/>
              </a:solidFill>
            </a:endParaRPr>
          </a:p>
        </p:txBody>
      </p:sp>
      <p:sp>
        <p:nvSpPr>
          <p:cNvPr id="7516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新細明體" charset="-120"/>
              </a:defRPr>
            </a:lvl1pPr>
          </a:lstStyle>
          <a:p>
            <a:pPr eaLnBrk="1" hangingPunct="1">
              <a:defRPr/>
            </a:pPr>
            <a:fld id="{D477CC02-DBB9-4AE4-B28C-339F9F6F7922}" type="slidenum">
              <a:rPr lang="en-US" altLang="zh-TW">
                <a:solidFill>
                  <a:srgbClr val="000000"/>
                </a:solidFill>
              </a:rPr>
              <a:pPr eaLnBrk="1" hangingPunct="1">
                <a:defRPr/>
              </a:pPr>
              <a:t>‹#›</a:t>
            </a:fld>
            <a:endParaRPr lang="en-US" altLang="zh-TW" dirty="0">
              <a:solidFill>
                <a:srgbClr val="000000"/>
              </a:solidFill>
            </a:endParaRPr>
          </a:p>
        </p:txBody>
      </p:sp>
    </p:spTree>
    <p:extLst>
      <p:ext uri="{BB962C8B-B14F-4D97-AF65-F5344CB8AC3E}">
        <p14:creationId xmlns:p14="http://schemas.microsoft.com/office/powerpoint/2010/main" val="2587047055"/>
      </p:ext>
    </p:extLst>
  </p:cSld>
  <p:clrMap bg1="lt1" tx1="dk1" bg2="lt2" tx2="dk2" accent1="accent1" accent2="accent2" accent3="accent3" accent4="accent4" accent5="accent5" accent6="accent6" hlink="hlink" folHlink="folHlink"/>
  <p:sldLayoutIdLst>
    <p:sldLayoutId id="2147489695" r:id="rId1"/>
    <p:sldLayoutId id="2147489696" r:id="rId2"/>
    <p:sldLayoutId id="2147489697" r:id="rId3"/>
    <p:sldLayoutId id="2147489698" r:id="rId4"/>
    <p:sldLayoutId id="2147489699" r:id="rId5"/>
    <p:sldLayoutId id="2147489700" r:id="rId6"/>
    <p:sldLayoutId id="2147489701" r:id="rId7"/>
    <p:sldLayoutId id="2147489702" r:id="rId8"/>
    <p:sldLayoutId id="2147489703" r:id="rId9"/>
    <p:sldLayoutId id="2147489704" r:id="rId10"/>
    <p:sldLayoutId id="2147489705"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F258E74-B3D2-41ED-985A-4765EB5C1FC4}"/>
              </a:ext>
            </a:extLst>
          </p:cNvPr>
          <p:cNvSpPr>
            <a:spLocks noGrp="1" noChangeArrowheads="1"/>
          </p:cNvSpPr>
          <p:nvPr>
            <p:ph type="body" idx="1"/>
          </p:nvPr>
        </p:nvSpPr>
        <p:spPr>
          <a:xfrm>
            <a:off x="0" y="116632"/>
            <a:ext cx="9144000" cy="6524625"/>
          </a:xfrm>
        </p:spPr>
        <p:txBody>
          <a:bodyPr/>
          <a:lstStyle/>
          <a:p>
            <a:pPr algn="ctr" eaLnBrk="1" hangingPunct="1">
              <a:spcBef>
                <a:spcPct val="0"/>
              </a:spcBef>
              <a:spcAft>
                <a:spcPts val="1800"/>
              </a:spcAft>
              <a:buFontTx/>
              <a:buNone/>
            </a:pPr>
            <a:r>
              <a:rPr lang="zh-TW" altLang="en-US" sz="3600" dirty="0">
                <a:solidFill>
                  <a:srgbClr val="FFFF00"/>
                </a:solidFill>
                <a:ea typeface="華康儷中黑" pitchFamily="49" charset="-120"/>
              </a:rPr>
              <a:t>常年期第六主日 </a:t>
            </a:r>
            <a:r>
              <a:rPr lang="en-US" altLang="zh-TW" sz="3600" dirty="0">
                <a:solidFill>
                  <a:srgbClr val="FFFF00"/>
                </a:solidFill>
                <a:ea typeface="華康儷中黑" pitchFamily="49" charset="-120"/>
              </a:rPr>
              <a:t>(</a:t>
            </a:r>
            <a:r>
              <a:rPr lang="en-US" altLang="zh-TW" dirty="0">
                <a:solidFill>
                  <a:srgbClr val="FFFF00"/>
                </a:solidFill>
                <a:ea typeface="華康儷中黑" pitchFamily="49" charset="-120"/>
              </a:rPr>
              <a:t>2022</a:t>
            </a:r>
            <a:r>
              <a:rPr lang="zh-TW" altLang="en-US" dirty="0">
                <a:solidFill>
                  <a:srgbClr val="FFFF00"/>
                </a:solidFill>
                <a:ea typeface="華康儷中黑" pitchFamily="49" charset="-120"/>
              </a:rPr>
              <a:t>年 </a:t>
            </a:r>
            <a:r>
              <a:rPr lang="en-US" altLang="zh-TW" dirty="0">
                <a:solidFill>
                  <a:srgbClr val="FFFF00"/>
                </a:solidFill>
                <a:ea typeface="華康儷中黑" pitchFamily="49" charset="-120"/>
              </a:rPr>
              <a:t>2</a:t>
            </a:r>
            <a:r>
              <a:rPr lang="zh-TW" altLang="en-US" dirty="0">
                <a:solidFill>
                  <a:srgbClr val="FFFF00"/>
                </a:solidFill>
                <a:ea typeface="華康儷中黑" pitchFamily="49" charset="-120"/>
              </a:rPr>
              <a:t>月 </a:t>
            </a:r>
            <a:r>
              <a:rPr lang="en-US" altLang="zh-TW" dirty="0">
                <a:solidFill>
                  <a:srgbClr val="FFFF00"/>
                </a:solidFill>
                <a:ea typeface="華康儷中黑" pitchFamily="49" charset="-120"/>
              </a:rPr>
              <a:t>13</a:t>
            </a:r>
            <a:r>
              <a:rPr lang="zh-TW" altLang="en-US" dirty="0">
                <a:solidFill>
                  <a:srgbClr val="FFFF00"/>
                </a:solidFill>
                <a:ea typeface="華康儷中黑" pitchFamily="49" charset="-120"/>
              </a:rPr>
              <a:t>日</a:t>
            </a:r>
            <a:r>
              <a:rPr lang="en-US" altLang="zh-TW" dirty="0">
                <a:solidFill>
                  <a:srgbClr val="FFFF00"/>
                </a:solidFill>
                <a:ea typeface="華康儷中黑" pitchFamily="49" charset="-120"/>
              </a:rPr>
              <a:t>)</a:t>
            </a:r>
            <a:r>
              <a:rPr lang="zh-TW" altLang="en-US" dirty="0">
                <a:solidFill>
                  <a:srgbClr val="FFFF00"/>
                </a:solidFill>
                <a:ea typeface="華康儷中黑" pitchFamily="49" charset="-120"/>
              </a:rPr>
              <a:t>  </a:t>
            </a:r>
            <a:endParaRPr lang="en-US" altLang="zh-TW" dirty="0">
              <a:solidFill>
                <a:srgbClr val="FFFF00"/>
              </a:solidFill>
              <a:ea typeface="華康儷中黑" pitchFamily="49" charset="-120"/>
            </a:endParaRPr>
          </a:p>
          <a:p>
            <a:pPr algn="ctr" eaLnBrk="1" hangingPunct="1">
              <a:spcBef>
                <a:spcPct val="0"/>
              </a:spcBef>
              <a:buFontTx/>
              <a:buNone/>
            </a:pPr>
            <a:r>
              <a:rPr lang="zh-TW" altLang="en-US" sz="5400" dirty="0">
                <a:solidFill>
                  <a:srgbClr val="FFFF00"/>
                </a:solidFill>
                <a:ea typeface="華康正顏楷體W7" panose="03000709000000000000" pitchFamily="65" charset="-120"/>
              </a:rPr>
              <a:t>感 恩 祭</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spcAft>
                <a:spcPts val="1200"/>
              </a:spcAft>
              <a:buFontTx/>
              <a:buNone/>
            </a:pPr>
            <a:r>
              <a:rPr lang="zh-TW" altLang="en-US" sz="3600" dirty="0">
                <a:solidFill>
                  <a:schemeClr val="bg1"/>
                </a:solidFill>
                <a:ea typeface="華康儷中黑" panose="020B0509000000000000" pitchFamily="49" charset="-120"/>
              </a:rPr>
              <a:t>主 題</a:t>
            </a:r>
            <a:endParaRPr lang="en-US" altLang="zh-TW" sz="3600" dirty="0">
              <a:solidFill>
                <a:schemeClr val="bg1"/>
              </a:solidFill>
              <a:ea typeface="華康儷中黑" panose="020B0509000000000000" pitchFamily="49" charset="-120"/>
            </a:endParaRPr>
          </a:p>
          <a:p>
            <a:pPr algn="ctr" eaLnBrk="1" hangingPunct="1">
              <a:lnSpc>
                <a:spcPts val="4000"/>
              </a:lnSpc>
              <a:spcBef>
                <a:spcPts val="3600"/>
              </a:spcBef>
              <a:spcAft>
                <a:spcPts val="2400"/>
              </a:spcAft>
              <a:buNone/>
            </a:pPr>
            <a:r>
              <a:rPr lang="zh-TW" altLang="en-US" sz="6000" dirty="0">
                <a:solidFill>
                  <a:schemeClr val="bg1"/>
                </a:solidFill>
                <a:ea typeface="華康儷中黑" pitchFamily="49" charset="-120"/>
              </a:rPr>
              <a:t>唯有神貧能救世</a:t>
            </a:r>
            <a:endParaRPr lang="en-US" altLang="zh-TW" sz="6000" dirty="0">
              <a:solidFill>
                <a:schemeClr val="bg1"/>
              </a:solidFill>
              <a:ea typeface="華康儷中黑" pitchFamily="49" charset="-120"/>
            </a:endParaRPr>
          </a:p>
          <a:p>
            <a:pPr algn="ctr" eaLnBrk="1" hangingPunct="1">
              <a:lnSpc>
                <a:spcPts val="4000"/>
              </a:lnSpc>
              <a:spcBef>
                <a:spcPts val="0"/>
              </a:spcBef>
              <a:spcAft>
                <a:spcPts val="4800"/>
              </a:spcAft>
              <a:buNone/>
            </a:pPr>
            <a:r>
              <a:rPr lang="zh-TW" altLang="en-US" sz="3600" spc="600" dirty="0">
                <a:solidFill>
                  <a:schemeClr val="bg1"/>
                </a:solidFill>
                <a:ea typeface="華康儷中黑" pitchFamily="49" charset="-120"/>
              </a:rPr>
              <a:t>退後原來是向前</a:t>
            </a:r>
            <a:endParaRPr lang="en-US" altLang="zh-TW" sz="3600" spc="600" dirty="0">
              <a:solidFill>
                <a:schemeClr val="bg1"/>
              </a:solidFill>
              <a:ea typeface="華康儷中黑"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zh-TW" altLang="en-US" dirty="0">
                <a:solidFill>
                  <a:srgbClr val="FFFFFF"/>
                </a:solidFill>
                <a:ea typeface="華康粗黑體" panose="020B0709000000000000" pitchFamily="49" charset="-120"/>
              </a:rPr>
              <a:t>是基督徒生命的</a:t>
            </a:r>
            <a:r>
              <a:rPr lang="zh-TW" altLang="en-US" sz="3600" dirty="0">
                <a:solidFill>
                  <a:srgbClr val="FFFF00"/>
                </a:solidFill>
                <a:ea typeface="華康粗黑體" panose="020B0709000000000000" pitchFamily="49" charset="-120"/>
              </a:rPr>
              <a:t>基本心態</a:t>
            </a:r>
            <a:endParaRPr lang="zh-TW" altLang="en-US" sz="3600" dirty="0">
              <a:solidFill>
                <a:srgbClr val="FFFFFF"/>
              </a:solidFill>
              <a:ea typeface="華康粗黑體" panose="020B0709000000000000" pitchFamily="49" charset="-120"/>
            </a:endParaRPr>
          </a:p>
          <a:p>
            <a:pPr algn="ctr" eaLnBrk="1" hangingPunct="1">
              <a:spcBef>
                <a:spcPct val="0"/>
              </a:spcBef>
              <a:buFontTx/>
              <a:buNone/>
            </a:pPr>
            <a:r>
              <a:rPr lang="zh-TW" altLang="en-US" sz="2800" dirty="0">
                <a:solidFill>
                  <a:srgbClr val="FFFF00"/>
                </a:solidFill>
                <a:ea typeface="華康粗黑體" panose="020B0709000000000000" pitchFamily="49" charset="-120"/>
              </a:rPr>
              <a:t>常常喜樂</a:t>
            </a:r>
            <a:r>
              <a:rPr lang="en-US" altLang="zh-TW" sz="2800" dirty="0">
                <a:solidFill>
                  <a:schemeClr val="bg1"/>
                </a:solidFill>
                <a:ea typeface="華康粗黑體" panose="020B0709000000000000" pitchFamily="49" charset="-120"/>
              </a:rPr>
              <a:t>,</a:t>
            </a:r>
            <a:r>
              <a:rPr lang="zh-TW" altLang="en-US" sz="2800" dirty="0">
                <a:solidFill>
                  <a:schemeClr val="bg1"/>
                </a:solidFill>
                <a:ea typeface="華康粗黑體" panose="020B0709000000000000" pitchFamily="49" charset="-120"/>
              </a:rPr>
              <a:t>沒有一分鐘不快樂</a:t>
            </a:r>
            <a:endParaRPr lang="en-US" altLang="zh-TW" sz="2800" dirty="0">
              <a:solidFill>
                <a:schemeClr val="bg1"/>
              </a:solidFill>
              <a:ea typeface="華康粗黑體" panose="020B0709000000000000" pitchFamily="49" charset="-120"/>
            </a:endParaRPr>
          </a:p>
          <a:p>
            <a:pPr algn="ctr" eaLnBrk="1" hangingPunct="1">
              <a:spcBef>
                <a:spcPct val="0"/>
              </a:spcBef>
              <a:buFontTx/>
              <a:buNone/>
            </a:pPr>
            <a:r>
              <a:rPr lang="zh-TW" altLang="en-US" sz="2800" dirty="0">
                <a:solidFill>
                  <a:srgbClr val="FFFF00"/>
                </a:solidFill>
                <a:ea typeface="華康粗黑體" panose="020B0709000000000000" pitchFamily="49" charset="-120"/>
              </a:rPr>
              <a:t>事事感恩</a:t>
            </a:r>
            <a:r>
              <a:rPr lang="en-US" altLang="zh-TW" sz="2800" dirty="0">
                <a:solidFill>
                  <a:schemeClr val="bg1"/>
                </a:solidFill>
                <a:ea typeface="華康粗黑體" panose="020B0709000000000000" pitchFamily="49" charset="-120"/>
              </a:rPr>
              <a:t>,</a:t>
            </a:r>
            <a:r>
              <a:rPr lang="zh-TW" altLang="en-US" sz="2800" dirty="0">
                <a:solidFill>
                  <a:schemeClr val="bg1"/>
                </a:solidFill>
                <a:ea typeface="華康粗黑體" panose="020B0709000000000000" pitchFamily="49" charset="-120"/>
              </a:rPr>
              <a:t>沒有一件事不感恩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B66735-8B93-4165-9F52-81FDDFBE36C0}"/>
              </a:ext>
            </a:extLst>
          </p:cNvPr>
          <p:cNvSpPr>
            <a:spLocks noGrp="1"/>
          </p:cNvSpPr>
          <p:nvPr>
            <p:ph type="subTitle" idx="1"/>
          </p:nvPr>
        </p:nvSpPr>
        <p:spPr>
          <a:xfrm>
            <a:off x="0" y="116632"/>
            <a:ext cx="9144000" cy="6696744"/>
          </a:xfrm>
        </p:spPr>
        <p:txBody>
          <a:bodyPr/>
          <a:lstStyle/>
          <a:p>
            <a:pPr marL="360000" indent="-457200" algn="l">
              <a:spcAft>
                <a:spcPts val="1200"/>
              </a:spcAft>
            </a:pP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凡信賴世人</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以血肉的人為自己靠山</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決心遠離上主的人</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是可咒罵的</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Aft>
                <a:spcPts val="1800"/>
              </a:spcAft>
            </a:pP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我們既然傳報基督已從死者中復活了</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怎麼你們當中</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還有人說</a:t>
            </a:r>
            <a:r>
              <a:rPr lang="en-US" altLang="zh-TW"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死人復活是沒有</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的事呢</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just" eaLnBrk="1">
              <a:spcBef>
                <a:spcPts val="24"/>
              </a:spcBef>
              <a:spcAft>
                <a:spcPts val="1800"/>
              </a:spcAft>
              <a:buFontTx/>
              <a:buNone/>
            </a:pP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你們貧窮的人是有福的</a:t>
            </a:r>
            <a:r>
              <a:rPr lang="en-US" altLang="zh-TW"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因為天主的國是你們的</a:t>
            </a:r>
            <a:r>
              <a:rPr lang="en-US" altLang="zh-TW"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你們現在飽飫的人是有禍的</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因為你們將要飢餓</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你們現在歡笑的人是有禍的，因為你們將要痛哭</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幾時</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眾人都誇讚你們</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你們是有禍的</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因為他們的祖先</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也這樣對待過假先知</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zh-TW" altLang="en-US" sz="3600" dirty="0">
              <a:solidFill>
                <a:schemeClr val="bg1">
                  <a:lumMod val="95000"/>
                </a:schemeClr>
              </a:solidFill>
            </a:endParaRPr>
          </a:p>
        </p:txBody>
      </p:sp>
    </p:spTree>
    <p:extLst>
      <p:ext uri="{BB962C8B-B14F-4D97-AF65-F5344CB8AC3E}">
        <p14:creationId xmlns:p14="http://schemas.microsoft.com/office/powerpoint/2010/main" val="2832209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B66735-8B93-4165-9F52-81FDDFBE36C0}"/>
              </a:ext>
            </a:extLst>
          </p:cNvPr>
          <p:cNvSpPr>
            <a:spLocks noGrp="1"/>
          </p:cNvSpPr>
          <p:nvPr>
            <p:ph type="subTitle" idx="1"/>
          </p:nvPr>
        </p:nvSpPr>
        <p:spPr>
          <a:xfrm>
            <a:off x="0" y="116632"/>
            <a:ext cx="9144000" cy="6696744"/>
          </a:xfrm>
        </p:spPr>
        <p:txBody>
          <a:bodyPr/>
          <a:lstStyle/>
          <a:p>
            <a:pPr marL="360000" indent="-457200" algn="l">
              <a:spcAft>
                <a:spcPts val="1200"/>
              </a:spcAft>
            </a:pPr>
            <a:r>
              <a:rPr lang="zh-TW" altLang="en-US" sz="4000" dirty="0">
                <a:solidFill>
                  <a:schemeClr val="bg1">
                    <a:lumMod val="95000"/>
                  </a:schemeClr>
                </a:solidFill>
                <a:ea typeface="華康儷中黑" panose="020B0509000000000000" pitchFamily="49" charset="-120"/>
                <a:cs typeface="華康中黑體" panose="020B0509000000000000" pitchFamily="49" charset="-120"/>
              </a:rPr>
              <a:t>凡信賴世人</a:t>
            </a:r>
            <a:r>
              <a:rPr lang="en-US" altLang="zh-TW" sz="4000" dirty="0">
                <a:solidFill>
                  <a:schemeClr val="bg1">
                    <a:lumMod val="95000"/>
                  </a:schemeClr>
                </a:solidFill>
                <a:ea typeface="華康儷中黑" panose="020B0509000000000000" pitchFamily="49" charset="-120"/>
                <a:cs typeface="華康中黑體" panose="020B0509000000000000" pitchFamily="49" charset="-120"/>
              </a:rPr>
              <a:t>,</a:t>
            </a:r>
            <a:r>
              <a:rPr lang="zh-TW" altLang="en-US" sz="4000" dirty="0">
                <a:solidFill>
                  <a:srgbClr val="FFFF00"/>
                </a:solidFill>
                <a:ea typeface="華康儷中黑" panose="020B0509000000000000" pitchFamily="49" charset="-120"/>
                <a:cs typeface="華康中黑體" panose="020B0509000000000000" pitchFamily="49" charset="-120"/>
              </a:rPr>
              <a:t>以血肉的人為自己靠山</a:t>
            </a:r>
            <a:r>
              <a:rPr lang="en-US" altLang="zh-TW" sz="4000" dirty="0">
                <a:solidFill>
                  <a:schemeClr val="bg1">
                    <a:lumMod val="95000"/>
                  </a:schemeClr>
                </a:solidFill>
                <a:ea typeface="華康儷中黑" panose="020B0509000000000000" pitchFamily="49" charset="-120"/>
                <a:cs typeface="華康中黑體" panose="020B0509000000000000" pitchFamily="49" charset="-120"/>
              </a:rPr>
              <a:t>,</a:t>
            </a:r>
            <a:r>
              <a:rPr lang="zh-TW" altLang="en-US" sz="4000" dirty="0">
                <a:solidFill>
                  <a:schemeClr val="bg1">
                    <a:lumMod val="95000"/>
                  </a:schemeClr>
                </a:solidFill>
                <a:ea typeface="華康儷中黑" panose="020B0509000000000000" pitchFamily="49" charset="-120"/>
                <a:cs typeface="華康中黑體" panose="020B0509000000000000" pitchFamily="49" charset="-120"/>
              </a:rPr>
              <a:t>決心遠離上主的人</a:t>
            </a:r>
            <a:r>
              <a:rPr lang="en-US" altLang="zh-TW" sz="4000" dirty="0">
                <a:solidFill>
                  <a:schemeClr val="bg1">
                    <a:lumMod val="95000"/>
                  </a:schemeClr>
                </a:solidFill>
                <a:ea typeface="華康儷中黑" panose="020B0509000000000000" pitchFamily="49" charset="-120"/>
                <a:cs typeface="華康中黑體" panose="020B0509000000000000" pitchFamily="49" charset="-120"/>
              </a:rPr>
              <a:t>,</a:t>
            </a:r>
            <a:r>
              <a:rPr lang="zh-TW" altLang="en-US" sz="4000" dirty="0">
                <a:solidFill>
                  <a:srgbClr val="FFFF00"/>
                </a:solidFill>
                <a:ea typeface="華康儷中黑" panose="020B0509000000000000" pitchFamily="49" charset="-120"/>
                <a:cs typeface="華康中黑體" panose="020B0509000000000000" pitchFamily="49" charset="-120"/>
              </a:rPr>
              <a:t>是可咒罵的</a:t>
            </a:r>
            <a:r>
              <a:rPr lang="en-US" altLang="zh-TW" sz="4000" dirty="0">
                <a:solidFill>
                  <a:schemeClr val="bg1">
                    <a:lumMod val="95000"/>
                  </a:schemeClr>
                </a:solidFill>
                <a:ea typeface="華康儷中黑" panose="020B0509000000000000" pitchFamily="49" charset="-120"/>
                <a:cs typeface="華康中黑體" panose="020B0509000000000000" pitchFamily="49" charset="-120"/>
              </a:rPr>
              <a:t>.</a:t>
            </a:r>
          </a:p>
          <a:p>
            <a:pPr algn="l">
              <a:spcAft>
                <a:spcPts val="0"/>
              </a:spcAft>
            </a:pPr>
            <a:r>
              <a:rPr lang="zh-TW" altLang="en-US" sz="4400" spc="300" dirty="0">
                <a:solidFill>
                  <a:schemeClr val="bg1">
                    <a:lumMod val="95000"/>
                  </a:schemeClr>
                </a:solidFill>
                <a:ea typeface="華康儷中黑" panose="020B0509000000000000" pitchFamily="49" charset="-120"/>
                <a:cs typeface="華康中黑體" panose="020B0509000000000000" pitchFamily="49" charset="-120"/>
              </a:rPr>
              <a:t>塵世繁華</a:t>
            </a:r>
            <a:r>
              <a:rPr lang="en-US" altLang="zh-TW" sz="4400" spc="300" dirty="0">
                <a:solidFill>
                  <a:schemeClr val="bg1">
                    <a:lumMod val="95000"/>
                  </a:schemeClr>
                </a:solidFill>
                <a:ea typeface="華康儷中黑" panose="020B0509000000000000" pitchFamily="49" charset="-120"/>
                <a:cs typeface="華康中黑體" panose="020B0509000000000000" pitchFamily="49" charset="-120"/>
              </a:rPr>
              <a:t>,</a:t>
            </a:r>
            <a:r>
              <a:rPr lang="zh-TW" altLang="en-US" sz="4400" spc="300" dirty="0">
                <a:solidFill>
                  <a:schemeClr val="bg1">
                    <a:lumMod val="95000"/>
                  </a:schemeClr>
                </a:solidFill>
                <a:ea typeface="華康儷中黑" panose="020B0509000000000000" pitchFamily="49" charset="-120"/>
                <a:cs typeface="華康中黑體" panose="020B0509000000000000" pitchFamily="49" charset="-120"/>
              </a:rPr>
              <a:t>轉眼即逝</a:t>
            </a:r>
            <a:endParaRPr lang="en-US" altLang="zh-TW" sz="4400" spc="300" dirty="0">
              <a:solidFill>
                <a:schemeClr val="bg1">
                  <a:lumMod val="95000"/>
                </a:schemeClr>
              </a:solidFill>
              <a:ea typeface="華康儷中黑" panose="020B0509000000000000" pitchFamily="49" charset="-120"/>
              <a:cs typeface="華康中黑體" panose="020B0509000000000000" pitchFamily="49" charset="-120"/>
            </a:endParaRPr>
          </a:p>
          <a:p>
            <a:pPr algn="l">
              <a:spcBef>
                <a:spcPts val="0"/>
              </a:spcBef>
              <a:spcAft>
                <a:spcPts val="1200"/>
              </a:spcAft>
            </a:pPr>
            <a:r>
              <a:rPr lang="en-US" altLang="zh-TW" sz="4400" dirty="0">
                <a:solidFill>
                  <a:srgbClr val="00FF00"/>
                </a:solidFill>
                <a:ea typeface="華康儷中黑" panose="020B0509000000000000" pitchFamily="49" charset="-120"/>
                <a:cs typeface="華康中黑體" panose="020B0509000000000000" pitchFamily="49" charset="-120"/>
              </a:rPr>
              <a:t>Sic transit gloria mundi</a:t>
            </a:r>
            <a:br>
              <a:rPr lang="en-US" altLang="zh-TW" sz="4400" dirty="0">
                <a:solidFill>
                  <a:schemeClr val="bg1">
                    <a:lumMod val="95000"/>
                  </a:schemeClr>
                </a:solidFill>
                <a:ea typeface="華康儷中黑" panose="020B0509000000000000" pitchFamily="49" charset="-120"/>
                <a:cs typeface="華康中黑體" panose="020B0509000000000000" pitchFamily="49" charset="-120"/>
              </a:rPr>
            </a:br>
            <a:r>
              <a:rPr lang="zh-TW" altLang="en-US" sz="2800" dirty="0">
                <a:solidFill>
                  <a:srgbClr val="00FF00"/>
                </a:solidFill>
                <a:ea typeface="華康儷中黑" panose="020B0509000000000000" pitchFamily="49" charset="-120"/>
                <a:cs typeface="華康中黑體" panose="020B0509000000000000" pitchFamily="49" charset="-120"/>
              </a:rPr>
              <a:t>這樣      過去      光榮</a:t>
            </a:r>
            <a:r>
              <a:rPr lang="en-US" altLang="zh-TW" sz="2800" dirty="0">
                <a:solidFill>
                  <a:srgbClr val="00FF00"/>
                </a:solidFill>
                <a:ea typeface="華康儷中黑" panose="020B0509000000000000" pitchFamily="49" charset="-120"/>
                <a:cs typeface="華康中黑體" panose="020B0509000000000000" pitchFamily="49" charset="-120"/>
              </a:rPr>
              <a:t>/</a:t>
            </a:r>
            <a:r>
              <a:rPr lang="zh-TW" altLang="en-US" sz="2800" dirty="0">
                <a:solidFill>
                  <a:srgbClr val="00FF00"/>
                </a:solidFill>
                <a:ea typeface="華康儷中黑" panose="020B0509000000000000" pitchFamily="49" charset="-120"/>
                <a:cs typeface="華康中黑體" panose="020B0509000000000000" pitchFamily="49" charset="-120"/>
              </a:rPr>
              <a:t>繁華    世界</a:t>
            </a:r>
            <a:endParaRPr lang="en-US" altLang="zh-TW" sz="2800" dirty="0">
              <a:solidFill>
                <a:srgbClr val="00FF00"/>
              </a:solidFill>
              <a:ea typeface="華康儷中黑" panose="020B0509000000000000" pitchFamily="49" charset="-120"/>
              <a:cs typeface="華康中黑體" panose="020B0509000000000000" pitchFamily="49" charset="-120"/>
            </a:endParaRPr>
          </a:p>
          <a:p>
            <a:pPr marL="360000" indent="-457200" algn="l">
              <a:spcAft>
                <a:spcPts val="1200"/>
              </a:spcAft>
            </a:pPr>
            <a:r>
              <a:rPr lang="zh-TW" altLang="en-US" sz="4000" spc="300" dirty="0">
                <a:solidFill>
                  <a:schemeClr val="bg1">
                    <a:lumMod val="95000"/>
                  </a:schemeClr>
                </a:solidFill>
                <a:ea typeface="華康儷中黑" panose="020B0509000000000000" pitchFamily="49" charset="-120"/>
                <a:cs typeface="華康中黑體" panose="020B0509000000000000" pitchFamily="49" charset="-120"/>
              </a:rPr>
              <a:t>富貴到頭皆夢幻</a:t>
            </a:r>
            <a:r>
              <a:rPr lang="en-US" altLang="zh-TW" sz="4000" spc="300" dirty="0">
                <a:solidFill>
                  <a:schemeClr val="bg1">
                    <a:lumMod val="95000"/>
                  </a:schemeClr>
                </a:solidFill>
                <a:ea typeface="華康儷中黑" panose="020B0509000000000000" pitchFamily="49" charset="-120"/>
                <a:cs typeface="華康中黑體" panose="020B0509000000000000" pitchFamily="49" charset="-120"/>
              </a:rPr>
              <a:t>,</a:t>
            </a:r>
            <a:r>
              <a:rPr lang="zh-TW" altLang="en-US" sz="4000" spc="300" dirty="0">
                <a:solidFill>
                  <a:schemeClr val="bg1">
                    <a:lumMod val="95000"/>
                  </a:schemeClr>
                </a:solidFill>
                <a:ea typeface="華康儷中黑" panose="020B0509000000000000" pitchFamily="49" charset="-120"/>
                <a:cs typeface="華康中黑體" panose="020B0509000000000000" pitchFamily="49" charset="-120"/>
              </a:rPr>
              <a:t>英雄彈指又山丘</a:t>
            </a:r>
            <a:endParaRPr lang="en-US" altLang="zh-TW" sz="4000" spc="300" dirty="0">
              <a:solidFill>
                <a:schemeClr val="bg1">
                  <a:lumMod val="95000"/>
                </a:schemeClr>
              </a:solidFill>
              <a:ea typeface="華康儷中黑" panose="020B0509000000000000" pitchFamily="49" charset="-120"/>
              <a:cs typeface="華康中黑體" panose="020B0509000000000000" pitchFamily="49" charset="-120"/>
            </a:endParaRPr>
          </a:p>
          <a:p>
            <a:pPr marL="360000" indent="-457200" algn="l">
              <a:spcAft>
                <a:spcPts val="1200"/>
              </a:spcAft>
            </a:pPr>
            <a:r>
              <a:rPr lang="zh-TW" altLang="en-US" sz="3600" dirty="0">
                <a:solidFill>
                  <a:schemeClr val="bg1">
                    <a:lumMod val="95000"/>
                  </a:schemeClr>
                </a:solidFill>
                <a:ea typeface="華康儷中黑" panose="020B0509000000000000" pitchFamily="49" charset="-120"/>
                <a:cs typeface="華康中黑體" panose="020B0509000000000000" pitchFamily="49" charset="-120"/>
              </a:rPr>
              <a:t>如</a:t>
            </a:r>
            <a:r>
              <a:rPr lang="zh-TW" altLang="en-US" sz="5000" dirty="0">
                <a:solidFill>
                  <a:srgbClr val="00FF00"/>
                </a:solidFill>
                <a:ea typeface="華康儷中黑" panose="020B0509000000000000" pitchFamily="49" charset="-120"/>
                <a:cs typeface="華康中黑體" panose="020B0509000000000000" pitchFamily="49" charset="-120"/>
              </a:rPr>
              <a:t>夢</a:t>
            </a:r>
            <a:r>
              <a:rPr lang="zh-TW" altLang="en-US" sz="3600" dirty="0">
                <a:solidFill>
                  <a:srgbClr val="FFFF00"/>
                </a:solidFill>
                <a:ea typeface="華康儷中黑" panose="020B0509000000000000" pitchFamily="49" charset="-120"/>
                <a:cs typeface="華康中黑體" panose="020B0509000000000000" pitchFamily="49" charset="-120"/>
              </a:rPr>
              <a:t>如</a:t>
            </a:r>
            <a:r>
              <a:rPr lang="zh-TW" altLang="en-US" sz="5000" dirty="0">
                <a:solidFill>
                  <a:srgbClr val="FF99FF"/>
                </a:solidFill>
                <a:ea typeface="華康儷中黑" panose="020B0509000000000000" pitchFamily="49" charset="-120"/>
                <a:cs typeface="華康中黑體" panose="020B0509000000000000" pitchFamily="49" charset="-120"/>
              </a:rPr>
              <a:t>幻</a:t>
            </a:r>
            <a:r>
              <a:rPr lang="zh-TW" altLang="en-US" sz="3600" dirty="0">
                <a:solidFill>
                  <a:schemeClr val="bg1"/>
                </a:solidFill>
                <a:ea typeface="華康儷中黑" panose="020B0509000000000000" pitchFamily="49" charset="-120"/>
                <a:cs typeface="華康中黑體" panose="020B0509000000000000" pitchFamily="49" charset="-120"/>
              </a:rPr>
              <a:t>如</a:t>
            </a:r>
            <a:r>
              <a:rPr lang="zh-TW" altLang="en-US" sz="5000" dirty="0">
                <a:solidFill>
                  <a:srgbClr val="00FF00"/>
                </a:solidFill>
                <a:ea typeface="華康儷中黑" panose="020B0509000000000000" pitchFamily="49" charset="-120"/>
                <a:cs typeface="華康中黑體" panose="020B0509000000000000" pitchFamily="49" charset="-120"/>
              </a:rPr>
              <a:t>泡</a:t>
            </a:r>
            <a:r>
              <a:rPr lang="zh-TW" altLang="en-US" sz="3600" dirty="0">
                <a:solidFill>
                  <a:srgbClr val="FFFF00"/>
                </a:solidFill>
                <a:ea typeface="華康儷中黑" panose="020B0509000000000000" pitchFamily="49" charset="-120"/>
                <a:cs typeface="華康中黑體" panose="020B0509000000000000" pitchFamily="49" charset="-120"/>
              </a:rPr>
              <a:t>如</a:t>
            </a:r>
            <a:r>
              <a:rPr lang="zh-TW" altLang="en-US" sz="5000" dirty="0">
                <a:solidFill>
                  <a:srgbClr val="FF99FF"/>
                </a:solidFill>
                <a:ea typeface="華康儷中黑" panose="020B0509000000000000" pitchFamily="49" charset="-120"/>
                <a:cs typeface="華康中黑體" panose="020B0509000000000000" pitchFamily="49" charset="-120"/>
              </a:rPr>
              <a:t>影</a:t>
            </a:r>
            <a:r>
              <a:rPr lang="zh-TW" altLang="en-US" sz="4400" dirty="0">
                <a:solidFill>
                  <a:srgbClr val="FF99FF"/>
                </a:solidFill>
                <a:ea typeface="華康儷中黑" panose="020B0509000000000000" pitchFamily="49" charset="-120"/>
                <a:cs typeface="華康中黑體" panose="020B0509000000000000" pitchFamily="49" charset="-120"/>
              </a:rPr>
              <a:t> </a:t>
            </a:r>
            <a:r>
              <a:rPr lang="zh-TW" altLang="en-US" sz="5000" dirty="0">
                <a:solidFill>
                  <a:srgbClr val="FF99FF"/>
                </a:solidFill>
                <a:ea typeface="華康儷中黑" panose="020B0509000000000000" pitchFamily="49" charset="-120"/>
                <a:cs typeface="華康中黑體" panose="020B0509000000000000" pitchFamily="49" charset="-120"/>
              </a:rPr>
              <a:t>虛</a:t>
            </a:r>
            <a:r>
              <a:rPr lang="zh-TW" altLang="en-US" sz="3600" dirty="0">
                <a:solidFill>
                  <a:srgbClr val="00FF00"/>
                </a:solidFill>
                <a:ea typeface="華康儷中黑" panose="020B0509000000000000" pitchFamily="49" charset="-120"/>
                <a:cs typeface="華康中黑體" panose="020B0509000000000000" pitchFamily="49" charset="-120"/>
              </a:rPr>
              <a:t>而</a:t>
            </a:r>
            <a:r>
              <a:rPr lang="zh-TW" altLang="en-US" sz="3600" dirty="0">
                <a:solidFill>
                  <a:srgbClr val="FFFF00"/>
                </a:solidFill>
                <a:ea typeface="華康儷中黑" panose="020B0509000000000000" pitchFamily="49" charset="-120"/>
                <a:cs typeface="華康中黑體" panose="020B0509000000000000" pitchFamily="49" charset="-120"/>
              </a:rPr>
              <a:t>又</a:t>
            </a:r>
            <a:r>
              <a:rPr lang="zh-TW" altLang="en-US" sz="5000" dirty="0">
                <a:solidFill>
                  <a:srgbClr val="FF99FF"/>
                </a:solidFill>
                <a:ea typeface="華康儷中黑" panose="020B0509000000000000" pitchFamily="49" charset="-120"/>
                <a:cs typeface="華康中黑體" panose="020B0509000000000000" pitchFamily="49" charset="-120"/>
              </a:rPr>
              <a:t>虛</a:t>
            </a:r>
            <a:r>
              <a:rPr lang="zh-TW" altLang="en-US" sz="3600" dirty="0">
                <a:solidFill>
                  <a:schemeClr val="bg1"/>
                </a:solidFill>
                <a:ea typeface="華康儷中黑" panose="020B0509000000000000" pitchFamily="49" charset="-120"/>
                <a:cs typeface="華康中黑體" panose="020B0509000000000000" pitchFamily="49" charset="-120"/>
              </a:rPr>
              <a:t>萬</a:t>
            </a:r>
            <a:r>
              <a:rPr lang="zh-TW" altLang="en-US" sz="3600" dirty="0">
                <a:solidFill>
                  <a:srgbClr val="00FF00"/>
                </a:solidFill>
                <a:ea typeface="華康儷中黑" panose="020B0509000000000000" pitchFamily="49" charset="-120"/>
                <a:cs typeface="華康中黑體" panose="020B0509000000000000" pitchFamily="49" charset="-120"/>
              </a:rPr>
              <a:t>事</a:t>
            </a:r>
            <a:r>
              <a:rPr lang="zh-TW" altLang="en-US" sz="3600" dirty="0">
                <a:solidFill>
                  <a:srgbClr val="FFFF00"/>
                </a:solidFill>
                <a:ea typeface="華康儷中黑" panose="020B0509000000000000" pitchFamily="49" charset="-120"/>
                <a:cs typeface="華康中黑體" panose="020B0509000000000000" pitchFamily="49" charset="-120"/>
              </a:rPr>
              <a:t>皆</a:t>
            </a:r>
            <a:r>
              <a:rPr lang="zh-TW" altLang="en-US" sz="5000" dirty="0">
                <a:solidFill>
                  <a:srgbClr val="FF99FF"/>
                </a:solidFill>
                <a:ea typeface="華康儷中黑" panose="020B0509000000000000" pitchFamily="49" charset="-120"/>
                <a:cs typeface="華康中黑體" panose="020B0509000000000000" pitchFamily="49" charset="-120"/>
              </a:rPr>
              <a:t>虛</a:t>
            </a:r>
            <a:endParaRPr lang="en-US" altLang="zh-TW" sz="5000" dirty="0">
              <a:solidFill>
                <a:srgbClr val="FF99FF"/>
              </a:solidFill>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264138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B66735-8B93-4165-9F52-81FDDFBE36C0}"/>
              </a:ext>
            </a:extLst>
          </p:cNvPr>
          <p:cNvSpPr>
            <a:spLocks noGrp="1"/>
          </p:cNvSpPr>
          <p:nvPr>
            <p:ph type="subTitle" idx="1"/>
          </p:nvPr>
        </p:nvSpPr>
        <p:spPr>
          <a:xfrm>
            <a:off x="0" y="116632"/>
            <a:ext cx="9144000" cy="6696744"/>
          </a:xfrm>
        </p:spPr>
        <p:txBody>
          <a:bodyPr/>
          <a:lstStyle/>
          <a:p>
            <a:pPr marL="360000" indent="-457200" algn="l">
              <a:spcAft>
                <a:spcPts val="1200"/>
              </a:spcAft>
            </a:pPr>
            <a:r>
              <a:rPr lang="zh-TW" altLang="en-US"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我們既然傳報基督已從死者中復活了</a:t>
            </a:r>
            <a:r>
              <a:rPr lang="en-US" altLang="zh-TW"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怎麼你們當中</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還有人說</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死人復活是沒有</a:t>
            </a:r>
            <a:r>
              <a:rPr lang="zh-TW" altLang="en-US"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的事呢</a:t>
            </a:r>
            <a:r>
              <a:rPr lang="en-US" altLang="zh-TW"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Aft>
                <a:spcPts val="1200"/>
              </a:spcAft>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你真的相信</a:t>
            </a:r>
            <a:r>
              <a:rPr lang="zh-TW" altLang="en-US"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基督已從死者中復活了</a:t>
            </a:r>
            <a:r>
              <a:rPr lang="en-US" altLang="zh-TW"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Bef>
                <a:spcPts val="0"/>
              </a:spcBef>
              <a:spcAft>
                <a:spcPts val="1200"/>
              </a:spcAft>
            </a:pPr>
            <a:r>
              <a:rPr lang="zh-TW" altLang="en-US"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他的復活和你有什麼關係</a:t>
            </a:r>
            <a:r>
              <a:rPr lang="en-US" altLang="zh-TW"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Bef>
                <a:spcPts val="0"/>
              </a:spcBef>
              <a:spcAft>
                <a:spcPts val="1200"/>
              </a:spcAft>
            </a:pPr>
            <a:r>
              <a:rPr lang="zh-TW" altLang="en-US"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你生命中有耶穌嗎</a:t>
            </a:r>
            <a:r>
              <a:rPr lang="en-US" altLang="zh-TW"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做重大決定有沒有想起耶穌和他的教訓</a:t>
            </a:r>
            <a:r>
              <a:rPr lang="en-US" altLang="zh-TW"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99FF"/>
                </a:solidFill>
                <a:latin typeface="華康儷中黑" panose="020B0509000000000000" pitchFamily="49" charset="-120"/>
                <a:ea typeface="華康儷中黑" panose="020B0509000000000000" pitchFamily="49" charset="-120"/>
                <a:cs typeface="華康中黑體" panose="020B0509000000000000" pitchFamily="49" charset="-120"/>
              </a:rPr>
              <a:t>賣鞋者的故事</a:t>
            </a:r>
            <a:r>
              <a:rPr lang="en-US" altLang="zh-TW"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Bef>
                <a:spcPts val="0"/>
              </a:spcBef>
              <a:spcAft>
                <a:spcPts val="1200"/>
              </a:spcAft>
            </a:pPr>
            <a:r>
              <a:rPr lang="zh-TW" altLang="en-US"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在</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最失意時</a:t>
            </a:r>
            <a:r>
              <a:rPr lang="zh-TW" altLang="en-US"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相信耶穌在你身旁嗎</a:t>
            </a:r>
            <a:r>
              <a:rPr lang="en-US" altLang="zh-TW"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Aft>
                <a:spcPts val="1800"/>
              </a:spcAft>
            </a:pPr>
            <a:endParaRPr lang="en-US" altLang="zh-TW" sz="40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376382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B66735-8B93-4165-9F52-81FDDFBE36C0}"/>
              </a:ext>
            </a:extLst>
          </p:cNvPr>
          <p:cNvSpPr>
            <a:spLocks noGrp="1"/>
          </p:cNvSpPr>
          <p:nvPr>
            <p:ph type="subTitle" idx="1"/>
          </p:nvPr>
        </p:nvSpPr>
        <p:spPr>
          <a:xfrm>
            <a:off x="0" y="116632"/>
            <a:ext cx="9144000" cy="6741368"/>
          </a:xfrm>
        </p:spPr>
        <p:txBody>
          <a:bodyPr/>
          <a:lstStyle/>
          <a:p>
            <a:pPr marL="360000" indent="-457200" algn="just" eaLnBrk="1">
              <a:spcBef>
                <a:spcPts val="24"/>
              </a:spcBef>
              <a:spcAft>
                <a:spcPts val="1800"/>
              </a:spcAft>
            </a:pPr>
            <a:r>
              <a:rPr lang="zh-TW" altLang="en-US"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你們貧窮的人是有福的</a:t>
            </a:r>
            <a:r>
              <a:rPr lang="en-US" altLang="zh-TW" sz="36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spc="3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因為</a:t>
            </a:r>
            <a:r>
              <a:rPr lang="zh-TW" altLang="en-US" sz="3600" spc="300" dirty="0">
                <a:solidFill>
                  <a:srgbClr val="0000FF"/>
                </a:solidFill>
                <a:highlight>
                  <a:srgbClr val="00FFFF"/>
                </a:highlight>
                <a:latin typeface="華康儷中黑" panose="020B0509000000000000" pitchFamily="49" charset="-120"/>
                <a:ea typeface="華康儷中黑" panose="020B0509000000000000" pitchFamily="49" charset="-120"/>
                <a:cs typeface="華康中黑體" panose="020B0509000000000000" pitchFamily="49" charset="-120"/>
              </a:rPr>
              <a:t>天主的國是你們的</a:t>
            </a:r>
            <a:r>
              <a:rPr lang="en-US" altLang="zh-TW" sz="3600" spc="3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你們現在飽飫的人是有禍的</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因為你們將要飢餓</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你們現在歡笑的人是有禍的</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因為你們將要痛哭</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幾時</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眾人都誇讚你們</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你們是有禍的</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因為他們的祖先</a:t>
            </a:r>
            <a:r>
              <a:rPr lang="en-US" altLang="zh-TW"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chemeClr val="bg1">
                    <a:lumMod val="95000"/>
                  </a:schemeClr>
                </a:solidFill>
                <a:latin typeface="華康儷中黑" panose="020B0509000000000000" pitchFamily="49" charset="-120"/>
                <a:ea typeface="華康儷中黑" panose="020B0509000000000000" pitchFamily="49" charset="-120"/>
                <a:cs typeface="華康中黑體" panose="020B0509000000000000" pitchFamily="49" charset="-120"/>
              </a:rPr>
              <a:t>也這樣對待過假先知</a:t>
            </a:r>
            <a:r>
              <a:rPr lang="en-US" altLang="zh-TW" sz="3600" dirty="0">
                <a:solidFill>
                  <a:schemeClr val="bg1"/>
                </a:solidFill>
              </a:rPr>
              <a:t>.</a:t>
            </a:r>
          </a:p>
          <a:p>
            <a:pPr algn="l" eaLnBrk="1">
              <a:spcBef>
                <a:spcPts val="24"/>
              </a:spcBef>
              <a:spcAft>
                <a:spcPts val="600"/>
              </a:spcAft>
              <a:buFontTx/>
              <a:buNone/>
            </a:pPr>
            <a:r>
              <a:rPr lang="en-US" altLang="zh-TW" sz="4000" dirty="0">
                <a:solidFill>
                  <a:srgbClr val="0000FF"/>
                </a:solidFill>
                <a:highlight>
                  <a:srgbClr val="FFFF00"/>
                </a:highlight>
                <a:ea typeface="華康儷中黑" panose="020B0509000000000000" pitchFamily="49" charset="-120"/>
                <a:cs typeface="華康中黑體" panose="020B0509000000000000" pitchFamily="49" charset="-120"/>
              </a:rPr>
              <a:t>1.</a:t>
            </a:r>
            <a:r>
              <a:rPr lang="zh-TW" altLang="en-US" sz="4000" dirty="0">
                <a:solidFill>
                  <a:schemeClr val="bg1">
                    <a:lumMod val="95000"/>
                  </a:schemeClr>
                </a:solidFill>
                <a:ea typeface="華康儷中黑" panose="020B0509000000000000" pitchFamily="49" charset="-120"/>
                <a:cs typeface="華康中黑體" panose="020B0509000000000000" pitchFamily="49" charset="-120"/>
              </a:rPr>
              <a:t>簡樸生活</a:t>
            </a:r>
            <a:r>
              <a:rPr lang="en-US" altLang="zh-TW" sz="4000" dirty="0">
                <a:solidFill>
                  <a:schemeClr val="bg1">
                    <a:lumMod val="95000"/>
                  </a:schemeClr>
                </a:solidFill>
                <a:ea typeface="華康儷中黑" panose="020B0509000000000000" pitchFamily="49" charset="-120"/>
                <a:cs typeface="華康中黑體" panose="020B0509000000000000" pitchFamily="49" charset="-120"/>
              </a:rPr>
              <a:t>;  </a:t>
            </a:r>
            <a:r>
              <a:rPr lang="en-US" altLang="zh-TW" sz="4000" dirty="0">
                <a:solidFill>
                  <a:srgbClr val="0000FF"/>
                </a:solidFill>
                <a:highlight>
                  <a:srgbClr val="FFFF00"/>
                </a:highlight>
                <a:ea typeface="華康儷中黑" panose="020B0509000000000000" pitchFamily="49" charset="-120"/>
                <a:cs typeface="華康中黑體" panose="020B0509000000000000" pitchFamily="49" charset="-120"/>
              </a:rPr>
              <a:t>2.</a:t>
            </a:r>
            <a:r>
              <a:rPr lang="zh-TW" altLang="en-US" sz="4000" dirty="0">
                <a:solidFill>
                  <a:schemeClr val="bg1">
                    <a:lumMod val="95000"/>
                  </a:schemeClr>
                </a:solidFill>
                <a:ea typeface="華康儷中黑" panose="020B0509000000000000" pitchFamily="49" charset="-120"/>
                <a:cs typeface="華康中黑體" panose="020B0509000000000000" pitchFamily="49" charset="-120"/>
              </a:rPr>
              <a:t>不貪婪</a:t>
            </a:r>
            <a:r>
              <a:rPr lang="en-US" altLang="zh-TW" sz="4000" dirty="0">
                <a:solidFill>
                  <a:schemeClr val="bg1">
                    <a:lumMod val="95000"/>
                  </a:schemeClr>
                </a:solidFill>
                <a:ea typeface="華康儷中黑" panose="020B0509000000000000" pitchFamily="49" charset="-120"/>
                <a:cs typeface="華康中黑體" panose="020B0509000000000000" pitchFamily="49" charset="-120"/>
              </a:rPr>
              <a:t>;  </a:t>
            </a:r>
            <a:r>
              <a:rPr lang="en-US" altLang="zh-TW" sz="4000" dirty="0">
                <a:solidFill>
                  <a:srgbClr val="0000FF"/>
                </a:solidFill>
                <a:highlight>
                  <a:srgbClr val="FFFF00"/>
                </a:highlight>
                <a:ea typeface="華康儷中黑" panose="020B0509000000000000" pitchFamily="49" charset="-120"/>
                <a:cs typeface="華康中黑體" panose="020B0509000000000000" pitchFamily="49" charset="-120"/>
              </a:rPr>
              <a:t>3.</a:t>
            </a:r>
            <a:r>
              <a:rPr lang="zh-TW" altLang="en-US" sz="4000" dirty="0">
                <a:solidFill>
                  <a:schemeClr val="bg1">
                    <a:lumMod val="95000"/>
                  </a:schemeClr>
                </a:solidFill>
                <a:ea typeface="華康儷中黑" panose="020B0509000000000000" pitchFamily="49" charset="-120"/>
                <a:cs typeface="華康中黑體" panose="020B0509000000000000" pitchFamily="49" charset="-120"/>
              </a:rPr>
              <a:t>善用金錢</a:t>
            </a:r>
            <a:r>
              <a:rPr lang="en-US" altLang="zh-TW" sz="4000" dirty="0">
                <a:solidFill>
                  <a:schemeClr val="bg1">
                    <a:lumMod val="95000"/>
                  </a:schemeClr>
                </a:solidFill>
                <a:ea typeface="華康儷中黑" panose="020B0509000000000000" pitchFamily="49" charset="-120"/>
                <a:cs typeface="華康中黑體" panose="020B0509000000000000" pitchFamily="49" charset="-120"/>
              </a:rPr>
              <a:t>; </a:t>
            </a:r>
          </a:p>
          <a:p>
            <a:pPr algn="l" eaLnBrk="1">
              <a:spcBef>
                <a:spcPts val="24"/>
              </a:spcBef>
              <a:spcAft>
                <a:spcPts val="600"/>
              </a:spcAft>
              <a:buFontTx/>
              <a:buNone/>
            </a:pPr>
            <a:r>
              <a:rPr lang="en-US" altLang="zh-TW" sz="4000" dirty="0">
                <a:solidFill>
                  <a:srgbClr val="0000FF"/>
                </a:solidFill>
                <a:highlight>
                  <a:srgbClr val="FFFF00"/>
                </a:highlight>
                <a:ea typeface="華康儷中黑" panose="020B0509000000000000" pitchFamily="49" charset="-120"/>
                <a:cs typeface="華康中黑體" panose="020B0509000000000000" pitchFamily="49" charset="-120"/>
              </a:rPr>
              <a:t>4.</a:t>
            </a:r>
            <a:r>
              <a:rPr lang="zh-TW" altLang="en-US" sz="4000" dirty="0">
                <a:solidFill>
                  <a:schemeClr val="bg1">
                    <a:lumMod val="95000"/>
                  </a:schemeClr>
                </a:solidFill>
                <a:ea typeface="華康儷中黑" panose="020B0509000000000000" pitchFamily="49" charset="-120"/>
                <a:cs typeface="華康中黑體" panose="020B0509000000000000" pitchFamily="49" charset="-120"/>
              </a:rPr>
              <a:t>物物而不物於物</a:t>
            </a:r>
            <a:r>
              <a:rPr lang="en-US" altLang="zh-TW" dirty="0">
                <a:solidFill>
                  <a:schemeClr val="bg1">
                    <a:lumMod val="95000"/>
                  </a:schemeClr>
                </a:solidFill>
                <a:ea typeface="華康儷中黑" panose="020B0509000000000000" pitchFamily="49" charset="-120"/>
                <a:cs typeface="華康中黑體" panose="020B0509000000000000" pitchFamily="49" charset="-120"/>
              </a:rPr>
              <a:t>(</a:t>
            </a:r>
            <a:r>
              <a:rPr lang="zh-TW" altLang="en-US" dirty="0">
                <a:solidFill>
                  <a:schemeClr val="bg1">
                    <a:lumMod val="95000"/>
                  </a:schemeClr>
                </a:solidFill>
                <a:ea typeface="華康儷中黑" panose="020B0509000000000000" pitchFamily="49" charset="-120"/>
                <a:cs typeface="華康中黑體" panose="020B0509000000000000" pitchFamily="49" charset="-120"/>
              </a:rPr>
              <a:t>不受物質束縛</a:t>
            </a:r>
            <a:r>
              <a:rPr lang="en-US" altLang="zh-TW" dirty="0">
                <a:solidFill>
                  <a:srgbClr val="FFFF00"/>
                </a:solidFill>
                <a:ea typeface="華康儷中黑" panose="020B0509000000000000" pitchFamily="49" charset="-120"/>
                <a:cs typeface="華康中黑體" panose="020B0509000000000000" pitchFamily="49" charset="-120"/>
              </a:rPr>
              <a:t>detachment</a:t>
            </a:r>
            <a:r>
              <a:rPr lang="en-US" altLang="zh-TW" dirty="0">
                <a:solidFill>
                  <a:schemeClr val="bg1">
                    <a:lumMod val="95000"/>
                  </a:schemeClr>
                </a:solidFill>
                <a:ea typeface="華康儷中黑" panose="020B0509000000000000" pitchFamily="49" charset="-120"/>
                <a:cs typeface="華康中黑體" panose="020B0509000000000000" pitchFamily="49" charset="-120"/>
              </a:rPr>
              <a:t>)</a:t>
            </a:r>
            <a:r>
              <a:rPr lang="en-US" altLang="zh-TW" sz="4000" dirty="0">
                <a:solidFill>
                  <a:schemeClr val="bg1">
                    <a:lumMod val="95000"/>
                  </a:schemeClr>
                </a:solidFill>
                <a:ea typeface="華康儷中黑" panose="020B0509000000000000" pitchFamily="49" charset="-120"/>
                <a:cs typeface="華康中黑體" panose="020B0509000000000000" pitchFamily="49" charset="-120"/>
              </a:rPr>
              <a:t>;</a:t>
            </a:r>
          </a:p>
          <a:p>
            <a:pPr algn="l" eaLnBrk="1">
              <a:spcBef>
                <a:spcPts val="24"/>
              </a:spcBef>
              <a:spcAft>
                <a:spcPts val="600"/>
              </a:spcAft>
              <a:buFontTx/>
              <a:buNone/>
            </a:pPr>
            <a:r>
              <a:rPr lang="en-US" altLang="zh-TW" sz="4000" dirty="0">
                <a:solidFill>
                  <a:srgbClr val="0000FF"/>
                </a:solidFill>
                <a:highlight>
                  <a:srgbClr val="FFFF00"/>
                </a:highlight>
                <a:ea typeface="華康儷中黑" panose="020B0509000000000000" pitchFamily="49" charset="-120"/>
                <a:cs typeface="華康中黑體" panose="020B0509000000000000" pitchFamily="49" charset="-120"/>
              </a:rPr>
              <a:t>5.</a:t>
            </a:r>
            <a:r>
              <a:rPr lang="zh-TW" altLang="en-US" sz="4000" dirty="0">
                <a:solidFill>
                  <a:schemeClr val="bg1">
                    <a:lumMod val="95000"/>
                  </a:schemeClr>
                </a:solidFill>
                <a:ea typeface="華康儷中黑" panose="020B0509000000000000" pitchFamily="49" charset="-120"/>
                <a:cs typeface="華康中黑體" panose="020B0509000000000000" pitchFamily="49" charset="-120"/>
              </a:rPr>
              <a:t>安貧樂道</a:t>
            </a:r>
            <a:r>
              <a:rPr lang="en-US" altLang="zh-TW" sz="4000" dirty="0">
                <a:solidFill>
                  <a:schemeClr val="bg1"/>
                </a:solidFill>
                <a:ea typeface="華康儷中黑" panose="020B0509000000000000" pitchFamily="49" charset="-120"/>
                <a:cs typeface="華康中黑體" panose="020B0509000000000000" pitchFamily="49" charset="-120"/>
              </a:rPr>
              <a:t>; </a:t>
            </a:r>
            <a:r>
              <a:rPr lang="en-US" altLang="zh-TW" sz="4000" dirty="0">
                <a:solidFill>
                  <a:srgbClr val="0000FF"/>
                </a:solidFill>
                <a:ea typeface="華康儷中黑" panose="020B0509000000000000" pitchFamily="49" charset="-120"/>
                <a:cs typeface="華康中黑體" panose="020B0509000000000000" pitchFamily="49" charset="-120"/>
              </a:rPr>
              <a:t> </a:t>
            </a:r>
            <a:r>
              <a:rPr lang="en-US" altLang="zh-TW" sz="4000" dirty="0">
                <a:solidFill>
                  <a:srgbClr val="0000FF"/>
                </a:solidFill>
                <a:highlight>
                  <a:srgbClr val="FFFF00"/>
                </a:highlight>
                <a:ea typeface="華康儷中黑" panose="020B0509000000000000" pitchFamily="49" charset="-120"/>
                <a:cs typeface="華康中黑體" panose="020B0509000000000000" pitchFamily="49" charset="-120"/>
              </a:rPr>
              <a:t>6.</a:t>
            </a:r>
            <a:r>
              <a:rPr lang="zh-TW" altLang="en-US" sz="4000" dirty="0">
                <a:solidFill>
                  <a:schemeClr val="bg1">
                    <a:lumMod val="95000"/>
                  </a:schemeClr>
                </a:solidFill>
                <a:ea typeface="華康儷中黑" panose="020B0509000000000000" pitchFamily="49" charset="-120"/>
                <a:cs typeface="華康中黑體" panose="020B0509000000000000" pitchFamily="49" charset="-120"/>
              </a:rPr>
              <a:t>選擇貧窮</a:t>
            </a:r>
            <a:r>
              <a:rPr lang="en-US" altLang="zh-TW" sz="4000" dirty="0">
                <a:solidFill>
                  <a:schemeClr val="bg1">
                    <a:lumMod val="95000"/>
                  </a:schemeClr>
                </a:solidFill>
                <a:ea typeface="華康儷中黑" panose="020B0509000000000000" pitchFamily="49" charset="-120"/>
                <a:cs typeface="華康中黑體" panose="020B0509000000000000" pitchFamily="49" charset="-120"/>
              </a:rPr>
              <a:t>;  </a:t>
            </a:r>
            <a:r>
              <a:rPr lang="en-US" altLang="zh-TW" sz="4000" dirty="0">
                <a:solidFill>
                  <a:srgbClr val="0000FF"/>
                </a:solidFill>
                <a:highlight>
                  <a:srgbClr val="FFFF00"/>
                </a:highlight>
                <a:ea typeface="華康儷中黑" panose="020B0509000000000000" pitchFamily="49" charset="-120"/>
                <a:cs typeface="華康中黑體" panose="020B0509000000000000" pitchFamily="49" charset="-120"/>
              </a:rPr>
              <a:t>7.</a:t>
            </a:r>
            <a:r>
              <a:rPr lang="zh-TW" altLang="en-US" sz="4000" dirty="0">
                <a:solidFill>
                  <a:schemeClr val="bg1">
                    <a:lumMod val="95000"/>
                  </a:schemeClr>
                </a:solidFill>
                <a:ea typeface="華康儷中黑" panose="020B0509000000000000" pitchFamily="49" charset="-120"/>
                <a:cs typeface="華康中黑體" panose="020B0509000000000000" pitchFamily="49" charset="-120"/>
              </a:rPr>
              <a:t>空虛自己</a:t>
            </a:r>
            <a:r>
              <a:rPr lang="en-US" altLang="zh-TW" sz="4000" dirty="0">
                <a:solidFill>
                  <a:schemeClr val="bg1">
                    <a:lumMod val="95000"/>
                  </a:schemeClr>
                </a:solidFill>
                <a:ea typeface="華康儷中黑" panose="020B0509000000000000" pitchFamily="49" charset="-120"/>
                <a:cs typeface="華康中黑體" panose="020B0509000000000000" pitchFamily="49" charset="-120"/>
              </a:rPr>
              <a:t>.</a:t>
            </a:r>
          </a:p>
          <a:p>
            <a:pPr algn="l" eaLnBrk="1">
              <a:spcBef>
                <a:spcPts val="600"/>
              </a:spcBef>
              <a:spcAft>
                <a:spcPts val="1800"/>
              </a:spcAft>
              <a:buFontTx/>
              <a:buNone/>
            </a:pPr>
            <a:r>
              <a:rPr lang="en-US" altLang="zh-TW" sz="4000" dirty="0">
                <a:solidFill>
                  <a:schemeClr val="bg1">
                    <a:lumMod val="95000"/>
                  </a:schemeClr>
                </a:solidFill>
                <a:ea typeface="華康儷中黑" panose="020B0509000000000000" pitchFamily="49" charset="-120"/>
                <a:cs typeface="華康中黑體" panose="020B0509000000000000" pitchFamily="49" charset="-120"/>
                <a:sym typeface="Wingdings" panose="05000000000000000000" pitchFamily="2" charset="2"/>
              </a:rPr>
              <a:t>                      </a:t>
            </a:r>
            <a:r>
              <a:rPr lang="en-US" altLang="zh-TW" sz="4000" dirty="0">
                <a:solidFill>
                  <a:schemeClr val="bg1">
                    <a:lumMod val="95000"/>
                  </a:schemeClr>
                </a:solidFill>
                <a:highlight>
                  <a:srgbClr val="99FF99"/>
                </a:highlight>
                <a:ea typeface="華康儷中黑" panose="020B0509000000000000" pitchFamily="49" charset="-120"/>
                <a:cs typeface="華康中黑體" panose="020B0509000000000000" pitchFamily="49" charset="-120"/>
                <a:sym typeface="Wingdings" panose="05000000000000000000" pitchFamily="2" charset="2"/>
              </a:rPr>
              <a:t> </a:t>
            </a:r>
            <a:r>
              <a:rPr lang="en-US" altLang="zh-TW" sz="4000" spc="300" dirty="0">
                <a:solidFill>
                  <a:srgbClr val="FF0000"/>
                </a:solidFill>
                <a:highlight>
                  <a:srgbClr val="99FF99"/>
                </a:highlight>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spc="300" dirty="0">
                <a:solidFill>
                  <a:srgbClr val="FF0000"/>
                </a:solidFill>
                <a:highlight>
                  <a:srgbClr val="99FF99"/>
                </a:highlight>
                <a:ea typeface="華康儷中黑" panose="020B0509000000000000" pitchFamily="49" charset="-120"/>
                <a:cs typeface="華康中黑體" panose="020B0509000000000000" pitchFamily="49" charset="-120"/>
                <a:sym typeface="Wingdings" panose="05000000000000000000" pitchFamily="2" charset="2"/>
              </a:rPr>
              <a:t>天國</a:t>
            </a:r>
            <a:r>
              <a:rPr lang="en-US" altLang="zh-TW" sz="4000" spc="300" dirty="0">
                <a:solidFill>
                  <a:srgbClr val="FF0000"/>
                </a:solidFill>
                <a:highlight>
                  <a:srgbClr val="99FF99"/>
                </a:highlight>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spc="300" dirty="0">
                <a:solidFill>
                  <a:srgbClr val="FF0000"/>
                </a:solidFill>
                <a:highlight>
                  <a:srgbClr val="99FF99"/>
                </a:highlight>
                <a:ea typeface="華康儷中黑" panose="020B0509000000000000" pitchFamily="49" charset="-120"/>
                <a:cs typeface="華康中黑體" panose="020B0509000000000000" pitchFamily="49" charset="-120"/>
                <a:sym typeface="Wingdings" panose="05000000000000000000" pitchFamily="2" charset="2"/>
              </a:rPr>
              <a:t>天主是他們的</a:t>
            </a:r>
            <a:r>
              <a:rPr lang="en-US" altLang="zh-TW" sz="4000" dirty="0">
                <a:solidFill>
                  <a:schemeClr val="bg1">
                    <a:lumMod val="95000"/>
                  </a:schemeClr>
                </a:solidFill>
                <a:highlight>
                  <a:srgbClr val="99FF99"/>
                </a:highlight>
                <a:ea typeface="華康儷中黑" panose="020B0509000000000000" pitchFamily="49" charset="-120"/>
                <a:cs typeface="華康中黑體" panose="020B0509000000000000" pitchFamily="49" charset="-120"/>
                <a:sym typeface="Wingdings" panose="05000000000000000000" pitchFamily="2" charset="2"/>
              </a:rPr>
              <a:t>.</a:t>
            </a:r>
            <a:endParaRPr lang="en-US" altLang="zh-TW" sz="4000" dirty="0">
              <a:solidFill>
                <a:schemeClr val="bg1">
                  <a:lumMod val="95000"/>
                </a:schemeClr>
              </a:solidFill>
              <a:highlight>
                <a:srgbClr val="99FF99"/>
              </a:highlight>
              <a:ea typeface="華康儷中黑" panose="020B0509000000000000" pitchFamily="49" charset="-120"/>
              <a:cs typeface="華康中黑體" panose="020B0509000000000000" pitchFamily="49" charset="-120"/>
            </a:endParaRPr>
          </a:p>
          <a:p>
            <a:pPr marL="360000" indent="-457200" algn="just" eaLnBrk="1">
              <a:spcBef>
                <a:spcPts val="24"/>
              </a:spcBef>
              <a:spcAft>
                <a:spcPts val="1800"/>
              </a:spcAft>
              <a:buFontTx/>
              <a:buNone/>
            </a:pPr>
            <a:endParaRPr lang="zh-TW" altLang="en-US" sz="4000" dirty="0">
              <a:solidFill>
                <a:schemeClr val="bg1">
                  <a:lumMod val="95000"/>
                </a:schemeClr>
              </a:solidFill>
            </a:endParaRPr>
          </a:p>
        </p:txBody>
      </p:sp>
    </p:spTree>
    <p:extLst>
      <p:ext uri="{BB962C8B-B14F-4D97-AF65-F5344CB8AC3E}">
        <p14:creationId xmlns:p14="http://schemas.microsoft.com/office/powerpoint/2010/main" val="310208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EF0379A-03AD-4DAE-AF4F-2FE203EED4BE}"/>
              </a:ext>
            </a:extLst>
          </p:cNvPr>
          <p:cNvSpPr>
            <a:spLocks noGrp="1"/>
          </p:cNvSpPr>
          <p:nvPr>
            <p:ph type="subTitle" idx="1"/>
          </p:nvPr>
        </p:nvSpPr>
        <p:spPr>
          <a:xfrm>
            <a:off x="0" y="116632"/>
            <a:ext cx="9144000" cy="6741368"/>
          </a:xfrm>
        </p:spPr>
        <p:txBody>
          <a:bodyPr/>
          <a:lstStyle/>
          <a:p>
            <a:r>
              <a:rPr lang="zh-TW" altLang="en-US" sz="4000" dirty="0">
                <a:ea typeface="華康儷中黑" panose="020B0509000000000000" pitchFamily="49" charset="-120"/>
              </a:rPr>
              <a:t>我很喜歡這首唐詩</a:t>
            </a:r>
            <a:r>
              <a:rPr lang="en-US" altLang="zh-TW" sz="4000" dirty="0">
                <a:ea typeface="華康儷中黑" panose="020B0509000000000000" pitchFamily="49" charset="-120"/>
              </a:rPr>
              <a:t>:</a:t>
            </a:r>
            <a:r>
              <a:rPr lang="zh-TW" altLang="en-US" sz="4000" dirty="0">
                <a:ea typeface="華康儷中黑" panose="020B0509000000000000" pitchFamily="49" charset="-120"/>
              </a:rPr>
              <a:t>「</a:t>
            </a:r>
            <a:r>
              <a:rPr lang="zh-TW" altLang="en-US" sz="4000" dirty="0">
                <a:solidFill>
                  <a:srgbClr val="FF0000"/>
                </a:solidFill>
                <a:ea typeface="華康儷中黑" panose="020B0509000000000000" pitchFamily="49" charset="-120"/>
              </a:rPr>
              <a:t>手把青秧插滿田</a:t>
            </a:r>
            <a:r>
              <a:rPr lang="en-US" altLang="zh-TW" sz="4000" dirty="0">
                <a:solidFill>
                  <a:srgbClr val="FF0000"/>
                </a:solidFill>
                <a:ea typeface="華康儷中黑" panose="020B0509000000000000" pitchFamily="49" charset="-120"/>
              </a:rPr>
              <a:t>,</a:t>
            </a:r>
            <a:br>
              <a:rPr lang="en-US" altLang="zh-TW" sz="4000" dirty="0">
                <a:solidFill>
                  <a:srgbClr val="FF0000"/>
                </a:solidFill>
                <a:ea typeface="華康儷中黑" panose="020B0509000000000000" pitchFamily="49" charset="-120"/>
              </a:rPr>
            </a:br>
            <a:r>
              <a:rPr lang="zh-TW" altLang="en-US" sz="4000" dirty="0">
                <a:solidFill>
                  <a:srgbClr val="FF0000"/>
                </a:solidFill>
                <a:ea typeface="華康儷中黑" panose="020B0509000000000000" pitchFamily="49" charset="-120"/>
              </a:rPr>
              <a:t>低頭便見水中天</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心地清淨方為道</a:t>
            </a:r>
            <a:r>
              <a:rPr lang="en-US" altLang="zh-TW" sz="4000" dirty="0">
                <a:solidFill>
                  <a:srgbClr val="FF0000"/>
                </a:solidFill>
                <a:ea typeface="華康儷中黑" panose="020B0509000000000000" pitchFamily="49" charset="-120"/>
              </a:rPr>
              <a:t>,</a:t>
            </a:r>
            <a:br>
              <a:rPr lang="en-US" altLang="zh-TW" sz="4000" dirty="0">
                <a:solidFill>
                  <a:srgbClr val="FF0000"/>
                </a:solidFill>
                <a:ea typeface="華康儷中黑" panose="020B0509000000000000" pitchFamily="49" charset="-120"/>
              </a:rPr>
            </a:br>
            <a:r>
              <a:rPr lang="zh-TW" altLang="en-US" sz="4000" dirty="0">
                <a:solidFill>
                  <a:srgbClr val="FF0000"/>
                </a:solidFill>
                <a:ea typeface="華康儷中黑" panose="020B0509000000000000" pitchFamily="49" charset="-120"/>
              </a:rPr>
              <a:t>退後原來是向前</a:t>
            </a:r>
            <a:r>
              <a:rPr lang="en-US" altLang="zh-TW" sz="4000" dirty="0">
                <a:solidFill>
                  <a:srgbClr val="FF0000"/>
                </a:solidFill>
                <a:ea typeface="華康儷中黑" panose="020B0509000000000000" pitchFamily="49" charset="-120"/>
              </a:rPr>
              <a:t>.</a:t>
            </a:r>
            <a:r>
              <a:rPr lang="zh-TW" altLang="en-US" sz="4000" dirty="0">
                <a:ea typeface="華康儷中黑" panose="020B0509000000000000" pitchFamily="49" charset="-120"/>
              </a:rPr>
              <a:t>」</a:t>
            </a:r>
          </a:p>
          <a:p>
            <a:r>
              <a:rPr lang="en-US" altLang="zh-TW" spc="-100" dirty="0">
                <a:ea typeface="華康儷中黑" panose="020B0509000000000000" pitchFamily="49" charset="-120"/>
              </a:rPr>
              <a:t>There is a Tang dynasty poem that I like very much</a:t>
            </a:r>
          </a:p>
          <a:p>
            <a:pPr algn="l"/>
            <a:r>
              <a:rPr lang="en-US" altLang="zh-TW" sz="4000" dirty="0">
                <a:ea typeface="華康儷中黑" panose="020B0509000000000000" pitchFamily="49" charset="-120"/>
              </a:rPr>
              <a:t>O’er the paddy fields I plant seedlings green, </a:t>
            </a:r>
            <a:r>
              <a:rPr lang="en-US" altLang="zh-TW" sz="4000" dirty="0">
                <a:solidFill>
                  <a:srgbClr val="C00000"/>
                </a:solidFill>
                <a:ea typeface="華康儷中黑" panose="020B0509000000000000" pitchFamily="49" charset="-120"/>
              </a:rPr>
              <a:t>In waters where I stoop, the sky is seen;</a:t>
            </a:r>
            <a:r>
              <a:rPr lang="en-US" altLang="zh-TW" sz="4000" dirty="0">
                <a:ea typeface="華康儷中黑" panose="020B0509000000000000" pitchFamily="49" charset="-120"/>
              </a:rPr>
              <a:t> In a serene and humble heart lies the Tao</a:t>
            </a:r>
            <a:r>
              <a:rPr lang="en-US" altLang="zh-TW" sz="4000" dirty="0">
                <a:solidFill>
                  <a:srgbClr val="0000FF"/>
                </a:solidFill>
                <a:ea typeface="華康儷中黑" panose="020B0509000000000000" pitchFamily="49" charset="-120"/>
              </a:rPr>
              <a:t>  for stepping back is the right way to step forth</a:t>
            </a:r>
            <a:r>
              <a:rPr lang="en-US" altLang="zh-TW" sz="4000" i="1" dirty="0">
                <a:solidFill>
                  <a:srgbClr val="0000FF"/>
                </a:solidFill>
                <a:ea typeface="華康儷中黑" panose="020B0509000000000000" pitchFamily="49" charset="-120"/>
              </a:rPr>
              <a:t>.</a:t>
            </a:r>
            <a:r>
              <a:rPr lang="en-US" altLang="zh-TW" sz="4000" i="1" dirty="0">
                <a:ea typeface="華康儷中黑" panose="020B0509000000000000" pitchFamily="49" charset="-120"/>
              </a:rPr>
              <a:t>(stepping back is the right way to sow and plough)</a:t>
            </a:r>
          </a:p>
        </p:txBody>
      </p:sp>
    </p:spTree>
    <p:extLst>
      <p:ext uri="{BB962C8B-B14F-4D97-AF65-F5344CB8AC3E}">
        <p14:creationId xmlns:p14="http://schemas.microsoft.com/office/powerpoint/2010/main" val="1977011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EF0379A-03AD-4DAE-AF4F-2FE203EED4BE}"/>
              </a:ext>
            </a:extLst>
          </p:cNvPr>
          <p:cNvSpPr>
            <a:spLocks noGrp="1"/>
          </p:cNvSpPr>
          <p:nvPr>
            <p:ph type="subTitle" idx="1"/>
          </p:nvPr>
        </p:nvSpPr>
        <p:spPr>
          <a:xfrm>
            <a:off x="0" y="116632"/>
            <a:ext cx="9144000" cy="6741368"/>
          </a:xfrm>
        </p:spPr>
        <p:txBody>
          <a:bodyPr/>
          <a:lstStyle/>
          <a:p>
            <a:r>
              <a:rPr lang="zh-TW" altLang="en-US" sz="4000" dirty="0">
                <a:ea typeface="華康儷中黑" panose="020B0509000000000000" pitchFamily="49" charset="-120"/>
              </a:rPr>
              <a:t>一個農夫</a:t>
            </a:r>
            <a:r>
              <a:rPr lang="en-US" altLang="zh-TW" sz="4000" dirty="0">
                <a:ea typeface="華康儷中黑" panose="020B0509000000000000" pitchFamily="49" charset="-120"/>
              </a:rPr>
              <a:t>,</a:t>
            </a:r>
            <a:r>
              <a:rPr lang="zh-TW" altLang="en-US" sz="4000" dirty="0">
                <a:ea typeface="華康儷中黑" panose="020B0509000000000000" pitchFamily="49" charset="-120"/>
              </a:rPr>
              <a:t>躬身插秧</a:t>
            </a:r>
            <a:r>
              <a:rPr lang="en-US" altLang="zh-TW" sz="4000" dirty="0">
                <a:ea typeface="華康儷中黑" panose="020B0509000000000000" pitchFamily="49" charset="-120"/>
              </a:rPr>
              <a:t>,</a:t>
            </a:r>
            <a:r>
              <a:rPr lang="zh-TW" altLang="en-US" sz="4000" dirty="0">
                <a:ea typeface="華康儷中黑" panose="020B0509000000000000" pitchFamily="49" charset="-120"/>
              </a:rPr>
              <a:t>看似卑微</a:t>
            </a:r>
            <a:r>
              <a:rPr lang="en-US" altLang="zh-TW" sz="4000" dirty="0">
                <a:ea typeface="華康儷中黑" panose="020B0509000000000000" pitchFamily="49" charset="-120"/>
              </a:rPr>
              <a:t>,</a:t>
            </a:r>
            <a:r>
              <a:rPr lang="zh-TW" altLang="en-US" sz="4000" dirty="0">
                <a:ea typeface="華康儷中黑" panose="020B0509000000000000" pitchFamily="49" charset="-120"/>
              </a:rPr>
              <a:t>卻在他善盡本分</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低下頭</a:t>
            </a:r>
            <a:r>
              <a:rPr lang="zh-TW" altLang="en-US" sz="4000" dirty="0">
                <a:ea typeface="華康儷中黑" panose="020B0509000000000000" pitchFamily="49" charset="-120"/>
              </a:rPr>
              <a:t>時</a:t>
            </a:r>
            <a:r>
              <a:rPr lang="en-US" altLang="zh-TW" sz="4000" dirty="0">
                <a:ea typeface="華康儷中黑" panose="020B0509000000000000" pitchFamily="49" charset="-120"/>
              </a:rPr>
              <a:t>,</a:t>
            </a:r>
            <a:r>
              <a:rPr lang="zh-TW" altLang="en-US" sz="4000" dirty="0">
                <a:ea typeface="華康儷中黑" panose="020B0509000000000000" pitchFamily="49" charset="-120"/>
              </a:rPr>
              <a:t>看見水中</a:t>
            </a:r>
            <a:r>
              <a:rPr lang="zh-TW" altLang="en-US" sz="4000" dirty="0">
                <a:solidFill>
                  <a:srgbClr val="FF0000"/>
                </a:solidFill>
                <a:ea typeface="華康儷中黑" panose="020B0509000000000000" pitchFamily="49" charset="-120"/>
              </a:rPr>
              <a:t>倒映的藍天</a:t>
            </a:r>
            <a:r>
              <a:rPr lang="en-US" altLang="zh-TW" sz="4000" dirty="0">
                <a:ea typeface="華康儷中黑" panose="020B0509000000000000" pitchFamily="49" charset="-120"/>
              </a:rPr>
              <a:t>.</a:t>
            </a:r>
          </a:p>
          <a:p>
            <a:r>
              <a:rPr lang="en-US" altLang="zh-TW" sz="4000" dirty="0">
                <a:ea typeface="華康儷中黑" panose="020B0509000000000000" pitchFamily="49" charset="-120"/>
              </a:rPr>
              <a:t>A farmer stooping down to plant </a:t>
            </a:r>
            <a:br>
              <a:rPr lang="en-US" altLang="zh-TW" sz="4000" dirty="0">
                <a:ea typeface="華康儷中黑" panose="020B0509000000000000" pitchFamily="49" charset="-120"/>
              </a:rPr>
            </a:br>
            <a:r>
              <a:rPr lang="en-US" altLang="zh-TW" sz="4000" dirty="0">
                <a:ea typeface="華康儷中黑" panose="020B0509000000000000" pitchFamily="49" charset="-120"/>
              </a:rPr>
              <a:t>young seedlings appears to be </a:t>
            </a:r>
            <a:br>
              <a:rPr lang="en-US" altLang="zh-TW" sz="4000" dirty="0">
                <a:ea typeface="華康儷中黑" panose="020B0509000000000000" pitchFamily="49" charset="-120"/>
              </a:rPr>
            </a:br>
            <a:r>
              <a:rPr lang="en-US" altLang="zh-TW" sz="4000" dirty="0">
                <a:ea typeface="華康儷中黑" panose="020B0509000000000000" pitchFamily="49" charset="-120"/>
              </a:rPr>
              <a:t>doing modest and lowly work.  </a:t>
            </a:r>
            <a:br>
              <a:rPr lang="en-US" altLang="zh-TW" sz="4000" dirty="0">
                <a:ea typeface="華康儷中黑" panose="020B0509000000000000" pitchFamily="49" charset="-120"/>
              </a:rPr>
            </a:br>
            <a:r>
              <a:rPr lang="en-US" altLang="zh-TW" sz="4000" dirty="0">
                <a:ea typeface="華康儷中黑" panose="020B0509000000000000" pitchFamily="49" charset="-120"/>
              </a:rPr>
              <a:t>Yet it is in fulfilling this humble task </a:t>
            </a:r>
            <a:br>
              <a:rPr lang="en-US" altLang="zh-TW" sz="4000" dirty="0">
                <a:ea typeface="華康儷中黑" panose="020B0509000000000000" pitchFamily="49" charset="-120"/>
              </a:rPr>
            </a:br>
            <a:r>
              <a:rPr lang="en-US" altLang="zh-TW" sz="4000" dirty="0">
                <a:ea typeface="華康儷中黑" panose="020B0509000000000000" pitchFamily="49" charset="-120"/>
              </a:rPr>
              <a:t>that he sees the blue sky </a:t>
            </a:r>
            <a:br>
              <a:rPr lang="en-US" altLang="zh-TW" sz="4000" dirty="0">
                <a:ea typeface="華康儷中黑" panose="020B0509000000000000" pitchFamily="49" charset="-120"/>
              </a:rPr>
            </a:br>
            <a:r>
              <a:rPr lang="en-US" altLang="zh-TW" sz="4000" dirty="0">
                <a:ea typeface="華康儷中黑" panose="020B0509000000000000" pitchFamily="49" charset="-120"/>
              </a:rPr>
              <a:t>mirrored in the waters.</a:t>
            </a:r>
          </a:p>
        </p:txBody>
      </p:sp>
    </p:spTree>
    <p:extLst>
      <p:ext uri="{BB962C8B-B14F-4D97-AF65-F5344CB8AC3E}">
        <p14:creationId xmlns:p14="http://schemas.microsoft.com/office/powerpoint/2010/main" val="1814395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EF0379A-03AD-4DAE-AF4F-2FE203EED4BE}"/>
              </a:ext>
            </a:extLst>
          </p:cNvPr>
          <p:cNvSpPr>
            <a:spLocks noGrp="1"/>
          </p:cNvSpPr>
          <p:nvPr>
            <p:ph type="subTitle" idx="1"/>
          </p:nvPr>
        </p:nvSpPr>
        <p:spPr>
          <a:xfrm>
            <a:off x="0" y="116632"/>
            <a:ext cx="9144000" cy="6741368"/>
          </a:xfrm>
        </p:spPr>
        <p:txBody>
          <a:bodyPr/>
          <a:lstStyle/>
          <a:p>
            <a:r>
              <a:rPr lang="zh-TW" altLang="en-US" sz="4000" dirty="0">
                <a:ea typeface="華康儷中黑" panose="020B0509000000000000" pitchFamily="49" charset="-120"/>
              </a:rPr>
              <a:t>上週我說舉頭「</a:t>
            </a:r>
            <a:r>
              <a:rPr lang="zh-TW" altLang="en-US" sz="4000" dirty="0">
                <a:solidFill>
                  <a:srgbClr val="0000FF"/>
                </a:solidFill>
                <a:ea typeface="華康儷中黑" panose="020B0509000000000000" pitchFamily="49" charset="-120"/>
              </a:rPr>
              <a:t>仰望星空</a:t>
            </a:r>
            <a:r>
              <a:rPr lang="zh-TW" altLang="en-US" sz="4000" dirty="0">
                <a:ea typeface="華康儷中黑" panose="020B0509000000000000" pitchFamily="49" charset="-120"/>
              </a:rPr>
              <a:t>」</a:t>
            </a:r>
            <a:r>
              <a:rPr lang="en-US" altLang="zh-TW" sz="4000" dirty="0">
                <a:ea typeface="華康儷中黑" panose="020B0509000000000000" pitchFamily="49" charset="-120"/>
              </a:rPr>
              <a:t>,</a:t>
            </a:r>
            <a:r>
              <a:rPr lang="zh-TW" altLang="en-US" sz="4000" dirty="0">
                <a:ea typeface="華康儷中黑" panose="020B0509000000000000" pitchFamily="49" charset="-120"/>
              </a:rPr>
              <a:t>今天卻說</a:t>
            </a:r>
            <a:br>
              <a:rPr lang="en-US" altLang="zh-TW" sz="4000" dirty="0">
                <a:ea typeface="華康儷中黑" panose="020B0509000000000000" pitchFamily="49" charset="-120"/>
              </a:rPr>
            </a:br>
            <a:r>
              <a:rPr lang="zh-TW" altLang="en-US" sz="4000" dirty="0">
                <a:ea typeface="華康儷中黑" panose="020B0509000000000000" pitchFamily="49" charset="-120"/>
              </a:rPr>
              <a:t>「</a:t>
            </a:r>
            <a:r>
              <a:rPr lang="zh-TW" altLang="en-US" sz="4000" dirty="0">
                <a:solidFill>
                  <a:srgbClr val="0000FF"/>
                </a:solidFill>
                <a:ea typeface="華康儷中黑" panose="020B0509000000000000" pitchFamily="49" charset="-120"/>
              </a:rPr>
              <a:t>低頭見天</a:t>
            </a:r>
            <a:r>
              <a:rPr lang="zh-TW" altLang="en-US" sz="4000" dirty="0">
                <a:ea typeface="華康儷中黑" panose="020B0509000000000000" pitchFamily="49" charset="-120"/>
              </a:rPr>
              <a:t>」</a:t>
            </a:r>
            <a:r>
              <a:rPr lang="en-US" altLang="zh-TW" sz="4000" dirty="0">
                <a:ea typeface="華康儷中黑" panose="020B0509000000000000" pitchFamily="49" charset="-120"/>
              </a:rPr>
              <a:t>,</a:t>
            </a:r>
            <a:r>
              <a:rPr lang="zh-TW" altLang="en-US" sz="4000" dirty="0">
                <a:ea typeface="華康儷中黑" panose="020B0509000000000000" pitchFamily="49" charset="-120"/>
              </a:rPr>
              <a:t>說明人生有一種很難了解的真理</a:t>
            </a:r>
            <a:r>
              <a:rPr lang="en-US" altLang="zh-TW" sz="4000" dirty="0">
                <a:ea typeface="華康儷中黑" panose="020B0509000000000000" pitchFamily="49" charset="-120"/>
              </a:rPr>
              <a:t>:</a:t>
            </a:r>
            <a:r>
              <a:rPr lang="zh-TW" altLang="en-US" sz="4000" dirty="0">
                <a:ea typeface="華康儷中黑" panose="020B0509000000000000" pitchFamily="49" charset="-120"/>
              </a:rPr>
              <a:t>原來要看到星空</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絕對不只有一個方法</a:t>
            </a:r>
            <a:r>
              <a:rPr lang="en-US" altLang="zh-TW" sz="4000" dirty="0">
                <a:ea typeface="華康儷中黑" panose="020B0509000000000000" pitchFamily="49" charset="-120"/>
              </a:rPr>
              <a:t>,</a:t>
            </a:r>
            <a:r>
              <a:rPr lang="zh-TW" altLang="en-US" sz="4000" dirty="0">
                <a:ea typeface="華康儷中黑" panose="020B0509000000000000" pitchFamily="49" charset="-120"/>
              </a:rPr>
              <a:t>或一條路</a:t>
            </a:r>
            <a:r>
              <a:rPr lang="en-US" altLang="zh-TW" sz="4000" dirty="0">
                <a:ea typeface="華康儷中黑" panose="020B0509000000000000" pitchFamily="49" charset="-120"/>
              </a:rPr>
              <a:t>.</a:t>
            </a:r>
          </a:p>
          <a:p>
            <a:r>
              <a:rPr lang="en-US" altLang="zh-TW" sz="4000" dirty="0">
                <a:ea typeface="華康儷中黑" panose="020B0509000000000000" pitchFamily="49" charset="-120"/>
              </a:rPr>
              <a:t>Last week I spoke about “</a:t>
            </a:r>
            <a:r>
              <a:rPr lang="en-US" altLang="zh-TW" sz="4000" dirty="0">
                <a:solidFill>
                  <a:srgbClr val="FF0000"/>
                </a:solidFill>
                <a:ea typeface="華康儷中黑" panose="020B0509000000000000" pitchFamily="49" charset="-120"/>
              </a:rPr>
              <a:t>looking up</a:t>
            </a:r>
            <a:r>
              <a:rPr lang="en-US" altLang="zh-TW" sz="4000" dirty="0">
                <a:ea typeface="華康儷中黑" panose="020B0509000000000000" pitchFamily="49" charset="-120"/>
              </a:rPr>
              <a:t>’’ at the starry sky; today I am talking about “</a:t>
            </a:r>
            <a:r>
              <a:rPr lang="en-US" altLang="zh-TW" sz="4000" dirty="0">
                <a:solidFill>
                  <a:srgbClr val="FF0000"/>
                </a:solidFill>
                <a:ea typeface="華康儷中黑" panose="020B0509000000000000" pitchFamily="49" charset="-120"/>
              </a:rPr>
              <a:t>stooping down</a:t>
            </a:r>
            <a:r>
              <a:rPr lang="en-US" altLang="zh-TW" sz="4000" dirty="0">
                <a:ea typeface="華康儷中黑" panose="020B0509000000000000" pitchFamily="49" charset="-120"/>
              </a:rPr>
              <a:t>’’ to see the sky. This is to illustrate a truth that is difficult to grasp: that is there is </a:t>
            </a:r>
            <a:r>
              <a:rPr lang="en-US" altLang="zh-TW" sz="4000" dirty="0">
                <a:solidFill>
                  <a:srgbClr val="0000FF"/>
                </a:solidFill>
                <a:ea typeface="華康儷中黑" panose="020B0509000000000000" pitchFamily="49" charset="-120"/>
              </a:rPr>
              <a:t>more than one way</a:t>
            </a:r>
            <a:r>
              <a:rPr lang="en-US" altLang="zh-TW" sz="4000" dirty="0">
                <a:ea typeface="華康儷中黑" panose="020B0509000000000000" pitchFamily="49" charset="-120"/>
              </a:rPr>
              <a:t> of looking at the starry sky.</a:t>
            </a:r>
          </a:p>
        </p:txBody>
      </p:sp>
    </p:spTree>
    <p:extLst>
      <p:ext uri="{BB962C8B-B14F-4D97-AF65-F5344CB8AC3E}">
        <p14:creationId xmlns:p14="http://schemas.microsoft.com/office/powerpoint/2010/main" val="2425811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EF0379A-03AD-4DAE-AF4F-2FE203EED4BE}"/>
              </a:ext>
            </a:extLst>
          </p:cNvPr>
          <p:cNvSpPr>
            <a:spLocks noGrp="1"/>
          </p:cNvSpPr>
          <p:nvPr>
            <p:ph type="subTitle" idx="1"/>
          </p:nvPr>
        </p:nvSpPr>
        <p:spPr>
          <a:xfrm>
            <a:off x="0" y="116632"/>
            <a:ext cx="9144000" cy="6741368"/>
          </a:xfrm>
        </p:spPr>
        <p:txBody>
          <a:bodyPr/>
          <a:lstStyle/>
          <a:p>
            <a:r>
              <a:rPr lang="zh-TW" altLang="en-US" sz="4000" dirty="0">
                <a:ea typeface="華康儷中黑" panose="020B0509000000000000" pitchFamily="49" charset="-120"/>
              </a:rPr>
              <a:t>「退後原來是向前」更是一種</a:t>
            </a:r>
            <a:br>
              <a:rPr lang="en-US" altLang="zh-TW" sz="4000" dirty="0">
                <a:ea typeface="華康儷中黑" panose="020B0509000000000000" pitchFamily="49" charset="-120"/>
              </a:rPr>
            </a:br>
            <a:r>
              <a:rPr lang="zh-TW" altLang="en-US" sz="4000" dirty="0">
                <a:ea typeface="華康儷中黑" panose="020B0509000000000000" pitchFamily="49" charset="-120"/>
              </a:rPr>
              <a:t>「</a:t>
            </a:r>
            <a:r>
              <a:rPr lang="zh-TW" altLang="en-US" sz="4000" dirty="0">
                <a:highlight>
                  <a:srgbClr val="FFFF00"/>
                </a:highlight>
                <a:ea typeface="華康儷中黑" panose="020B0509000000000000" pitchFamily="49" charset="-120"/>
              </a:rPr>
              <a:t>矛盾統一</a:t>
            </a:r>
            <a:r>
              <a:rPr lang="zh-TW" altLang="en-US" sz="4000" dirty="0">
                <a:ea typeface="華康儷中黑" panose="020B0509000000000000" pitchFamily="49" charset="-120"/>
              </a:rPr>
              <a:t>」</a:t>
            </a:r>
            <a:r>
              <a:rPr lang="en-US" altLang="zh-TW" sz="4000" dirty="0">
                <a:ea typeface="華康儷中黑" panose="020B0509000000000000" pitchFamily="49" charset="-120"/>
              </a:rPr>
              <a:t>.</a:t>
            </a:r>
            <a:r>
              <a:rPr lang="zh-TW" altLang="en-US" sz="4000" dirty="0">
                <a:ea typeface="華康儷中黑" panose="020B0509000000000000" pitchFamily="49" charset="-120"/>
              </a:rPr>
              <a:t>你一面插秧</a:t>
            </a:r>
            <a:r>
              <a:rPr lang="en-US" altLang="zh-TW" sz="4000" dirty="0">
                <a:ea typeface="華康儷中黑" panose="020B0509000000000000" pitchFamily="49" charset="-120"/>
              </a:rPr>
              <a:t>,</a:t>
            </a:r>
            <a:r>
              <a:rPr lang="zh-TW" altLang="en-US" sz="4000" dirty="0">
                <a:ea typeface="華康儷中黑" panose="020B0509000000000000" pitchFamily="49" charset="-120"/>
              </a:rPr>
              <a:t>一面向前行</a:t>
            </a:r>
            <a:r>
              <a:rPr lang="en-US" altLang="zh-TW" sz="4000" dirty="0">
                <a:ea typeface="華康儷中黑" panose="020B0509000000000000" pitchFamily="49" charset="-120"/>
              </a:rPr>
              <a:t>,</a:t>
            </a:r>
            <a:r>
              <a:rPr lang="zh-TW" altLang="en-US" sz="4000" dirty="0">
                <a:ea typeface="華康儷中黑" panose="020B0509000000000000" pitchFamily="49" charset="-120"/>
              </a:rPr>
              <a:t>只有一個結果</a:t>
            </a:r>
            <a:r>
              <a:rPr lang="en-US" altLang="zh-TW" sz="4000" dirty="0">
                <a:ea typeface="華康儷中黑" panose="020B0509000000000000" pitchFamily="49" charset="-120"/>
              </a:rPr>
              <a:t>:</a:t>
            </a:r>
            <a:r>
              <a:rPr lang="zh-TW" altLang="en-US" sz="4000" dirty="0">
                <a:ea typeface="華康儷中黑" panose="020B0509000000000000" pitchFamily="49" charset="-120"/>
              </a:rPr>
              <a:t>把秧苗踏死</a:t>
            </a:r>
            <a:r>
              <a:rPr lang="en-US" altLang="zh-TW" sz="4000" dirty="0">
                <a:ea typeface="華康儷中黑" panose="020B0509000000000000" pitchFamily="49" charset="-120"/>
              </a:rPr>
              <a:t>; </a:t>
            </a:r>
            <a:br>
              <a:rPr lang="en-US" altLang="zh-TW" sz="4000" dirty="0">
                <a:ea typeface="華康儷中黑" panose="020B0509000000000000" pitchFamily="49" charset="-120"/>
              </a:rPr>
            </a:br>
            <a:r>
              <a:rPr lang="zh-TW" altLang="en-US" sz="4000" dirty="0">
                <a:highlight>
                  <a:srgbClr val="FFFF00"/>
                </a:highlight>
                <a:ea typeface="華康儷中黑" panose="020B0509000000000000" pitchFamily="49" charset="-120"/>
              </a:rPr>
              <a:t>退後才是向前之道</a:t>
            </a:r>
            <a:r>
              <a:rPr lang="en-US" altLang="zh-TW" sz="4000" dirty="0">
                <a:highlight>
                  <a:srgbClr val="FFFF00"/>
                </a:highlight>
                <a:ea typeface="華康儷中黑" panose="020B0509000000000000" pitchFamily="49" charset="-120"/>
              </a:rPr>
              <a:t>!</a:t>
            </a:r>
          </a:p>
          <a:p>
            <a:r>
              <a:rPr lang="en-US" altLang="zh-TW" sz="4000" dirty="0">
                <a:ea typeface="華康儷中黑" panose="020B0509000000000000" pitchFamily="49" charset="-120"/>
              </a:rPr>
              <a:t>“To step back is to step forth” is a </a:t>
            </a:r>
            <a:br>
              <a:rPr lang="en-US" altLang="zh-TW" sz="4000" dirty="0">
                <a:ea typeface="華康儷中黑" panose="020B0509000000000000" pitchFamily="49" charset="-120"/>
              </a:rPr>
            </a:br>
            <a:r>
              <a:rPr lang="en-US" altLang="zh-TW" sz="4000" dirty="0">
                <a:solidFill>
                  <a:srgbClr val="0000FF"/>
                </a:solidFill>
                <a:ea typeface="華康儷中黑" panose="020B0509000000000000" pitchFamily="49" charset="-120"/>
              </a:rPr>
              <a:t>unity of contradictions</a:t>
            </a:r>
            <a:r>
              <a:rPr lang="en-US" altLang="zh-TW" sz="4000" dirty="0">
                <a:ea typeface="華康儷中黑" panose="020B0509000000000000" pitchFamily="49" charset="-120"/>
              </a:rPr>
              <a:t>. If you plant the seedlings while stepping forth, you will end up trampling over the green seedlings. </a:t>
            </a:r>
            <a:r>
              <a:rPr lang="en-US" altLang="zh-TW" sz="4000" dirty="0">
                <a:highlight>
                  <a:srgbClr val="00FFFF"/>
                </a:highlight>
                <a:ea typeface="華康儷中黑" panose="020B0509000000000000" pitchFamily="49" charset="-120"/>
              </a:rPr>
              <a:t>Stepping back is the </a:t>
            </a:r>
            <a:br>
              <a:rPr lang="en-US" altLang="zh-TW" sz="4000" dirty="0">
                <a:highlight>
                  <a:srgbClr val="00FFFF"/>
                </a:highlight>
                <a:ea typeface="華康儷中黑" panose="020B0509000000000000" pitchFamily="49" charset="-120"/>
              </a:rPr>
            </a:br>
            <a:r>
              <a:rPr lang="en-US" altLang="zh-TW" sz="4000" dirty="0">
                <a:highlight>
                  <a:srgbClr val="00FFFF"/>
                </a:highlight>
                <a:ea typeface="華康儷中黑" panose="020B0509000000000000" pitchFamily="49" charset="-120"/>
              </a:rPr>
              <a:t>right way to move forward</a:t>
            </a:r>
            <a:r>
              <a:rPr lang="en-US" altLang="zh-TW" sz="4000" dirty="0">
                <a:ea typeface="華康儷中黑" panose="020B0509000000000000" pitchFamily="49" charset="-120"/>
              </a:rPr>
              <a:t>. </a:t>
            </a:r>
          </a:p>
        </p:txBody>
      </p:sp>
    </p:spTree>
    <p:extLst>
      <p:ext uri="{BB962C8B-B14F-4D97-AF65-F5344CB8AC3E}">
        <p14:creationId xmlns:p14="http://schemas.microsoft.com/office/powerpoint/2010/main" val="785134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EF0379A-03AD-4DAE-AF4F-2FE203EED4BE}"/>
              </a:ext>
            </a:extLst>
          </p:cNvPr>
          <p:cNvSpPr>
            <a:spLocks noGrp="1"/>
          </p:cNvSpPr>
          <p:nvPr>
            <p:ph type="subTitle" idx="1"/>
          </p:nvPr>
        </p:nvSpPr>
        <p:spPr>
          <a:xfrm>
            <a:off x="0" y="116632"/>
            <a:ext cx="9144000" cy="6741368"/>
          </a:xfrm>
        </p:spPr>
        <p:txBody>
          <a:bodyPr/>
          <a:lstStyle/>
          <a:p>
            <a:r>
              <a:rPr lang="zh-TW" altLang="en-US" sz="4000" dirty="0">
                <a:ea typeface="華康儷中黑" panose="020B0509000000000000" pitchFamily="49" charset="-120"/>
              </a:rPr>
              <a:t>這詩的真正主題在第三句</a:t>
            </a:r>
            <a:r>
              <a:rPr lang="en-US" altLang="zh-TW" sz="4000" dirty="0">
                <a:ea typeface="華康儷中黑" panose="020B0509000000000000" pitchFamily="49" charset="-120"/>
              </a:rPr>
              <a:t>:</a:t>
            </a:r>
            <a:r>
              <a:rPr lang="zh-TW" altLang="en-US" sz="4000" dirty="0">
                <a:ea typeface="華康儷中黑" panose="020B0509000000000000" pitchFamily="49" charset="-120"/>
              </a:rPr>
              <a:t>「心地清淨方為道」</a:t>
            </a:r>
            <a:r>
              <a:rPr lang="en-US" altLang="zh-TW" sz="4000" dirty="0">
                <a:ea typeface="華康儷中黑" panose="020B0509000000000000" pitchFamily="49" charset="-120"/>
              </a:rPr>
              <a:t>,</a:t>
            </a:r>
            <a:r>
              <a:rPr lang="zh-TW" altLang="en-US" sz="4000" dirty="0">
                <a:ea typeface="華康儷中黑" panose="020B0509000000000000" pitchFamily="49" charset="-120"/>
              </a:rPr>
              <a:t>給人點出修身之道</a:t>
            </a:r>
            <a:r>
              <a:rPr lang="en-US" altLang="zh-TW" sz="4000" dirty="0">
                <a:ea typeface="華康儷中黑" panose="020B0509000000000000" pitchFamily="49" charset="-120"/>
              </a:rPr>
              <a:t>,</a:t>
            </a:r>
            <a:r>
              <a:rPr lang="zh-TW" altLang="en-US" sz="4000" dirty="0">
                <a:ea typeface="華康儷中黑" panose="020B0509000000000000" pitchFamily="49" charset="-120"/>
              </a:rPr>
              <a:t>這和聖經耶穌的「空虛自己」有點相似</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但這只是強調「</a:t>
            </a:r>
            <a:r>
              <a:rPr lang="zh-TW" altLang="en-US" sz="4000" dirty="0">
                <a:solidFill>
                  <a:srgbClr val="FF0000"/>
                </a:solidFill>
                <a:ea typeface="華康儷中黑" panose="020B0509000000000000" pitchFamily="49" charset="-120"/>
              </a:rPr>
              <a:t>個人的成功</a:t>
            </a:r>
            <a:r>
              <a:rPr lang="zh-TW" altLang="en-US" sz="4000" dirty="0">
                <a:ea typeface="華康儷中黑" panose="020B0509000000000000" pitchFamily="49" charset="-120"/>
              </a:rPr>
              <a:t>」</a:t>
            </a:r>
            <a:r>
              <a:rPr lang="en-US" altLang="zh-TW" sz="4000" dirty="0">
                <a:ea typeface="華康儷中黑" panose="020B0509000000000000" pitchFamily="49" charset="-120"/>
              </a:rPr>
              <a:t>.</a:t>
            </a:r>
          </a:p>
          <a:p>
            <a:pPr>
              <a:lnSpc>
                <a:spcPts val="4300"/>
              </a:lnSpc>
              <a:spcBef>
                <a:spcPts val="0"/>
              </a:spcBef>
            </a:pPr>
            <a:r>
              <a:rPr lang="en-US" altLang="zh-TW" sz="4000" spc="-100" dirty="0">
                <a:ea typeface="華康儷中黑" panose="020B0509000000000000" pitchFamily="49" charset="-120"/>
              </a:rPr>
              <a:t>The true message lies in the third stanza, “In a serene and humble heart lies the Tao”. It points out the essence of spiritual discipline similar to what Jesus said in the Bible “emptying oneself”, </a:t>
            </a:r>
            <a:br>
              <a:rPr lang="en-US" altLang="zh-TW" sz="4000" spc="-100" dirty="0">
                <a:ea typeface="華康儷中黑" panose="020B0509000000000000" pitchFamily="49" charset="-120"/>
              </a:rPr>
            </a:br>
            <a:r>
              <a:rPr lang="en-US" altLang="zh-TW" sz="4000" spc="-100" dirty="0">
                <a:ea typeface="華康儷中黑" panose="020B0509000000000000" pitchFamily="49" charset="-120"/>
              </a:rPr>
              <a:t>though the third stanza seems to put more emphasis on </a:t>
            </a:r>
            <a:r>
              <a:rPr lang="en-US" altLang="zh-TW" sz="4000" spc="-100" dirty="0">
                <a:solidFill>
                  <a:srgbClr val="FF0000"/>
                </a:solidFill>
                <a:ea typeface="華康儷中黑" panose="020B0509000000000000" pitchFamily="49" charset="-120"/>
              </a:rPr>
              <a:t>personal success</a:t>
            </a:r>
            <a:r>
              <a:rPr lang="en-US" altLang="zh-TW" sz="4000" spc="-100" dirty="0">
                <a:ea typeface="華康儷中黑" panose="020B0509000000000000" pitchFamily="49" charset="-120"/>
              </a:rPr>
              <a:t>.</a:t>
            </a:r>
          </a:p>
        </p:txBody>
      </p:sp>
    </p:spTree>
    <p:extLst>
      <p:ext uri="{BB962C8B-B14F-4D97-AF65-F5344CB8AC3E}">
        <p14:creationId xmlns:p14="http://schemas.microsoft.com/office/powerpoint/2010/main" val="3471208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EF0379A-03AD-4DAE-AF4F-2FE203EED4BE}"/>
              </a:ext>
            </a:extLst>
          </p:cNvPr>
          <p:cNvSpPr>
            <a:spLocks noGrp="1"/>
          </p:cNvSpPr>
          <p:nvPr>
            <p:ph type="subTitle" idx="1"/>
          </p:nvPr>
        </p:nvSpPr>
        <p:spPr>
          <a:xfrm>
            <a:off x="0" y="116632"/>
            <a:ext cx="9144000" cy="6741368"/>
          </a:xfrm>
        </p:spPr>
        <p:txBody>
          <a:bodyPr/>
          <a:lstStyle/>
          <a:p>
            <a:r>
              <a:rPr lang="zh-TW" altLang="en-US" sz="4000" dirty="0">
                <a:ea typeface="華康儷中黑" panose="020B0509000000000000" pitchFamily="49" charset="-120"/>
              </a:rPr>
              <a:t>我把這第三句修改為</a:t>
            </a:r>
            <a:br>
              <a:rPr lang="en-US" altLang="zh-TW" sz="4000" dirty="0">
                <a:ea typeface="華康儷中黑" panose="020B0509000000000000" pitchFamily="49" charset="-120"/>
              </a:rPr>
            </a:br>
            <a:r>
              <a:rPr lang="zh-TW" altLang="en-US" sz="4000" dirty="0">
                <a:ea typeface="華康儷中黑" panose="020B0509000000000000" pitchFamily="49" charset="-120"/>
              </a:rPr>
              <a:t>「唯有神貧能救世」</a:t>
            </a:r>
            <a:r>
              <a:rPr lang="en-US" altLang="zh-TW" sz="4000" dirty="0">
                <a:ea typeface="華康儷中黑" panose="020B0509000000000000" pitchFamily="49" charset="-120"/>
              </a:rPr>
              <a:t>,</a:t>
            </a:r>
            <a:r>
              <a:rPr lang="zh-TW" altLang="en-US" sz="4000" dirty="0">
                <a:ea typeface="華康儷中黑" panose="020B0509000000000000" pitchFamily="49" charset="-120"/>
              </a:rPr>
              <a:t>卻是</a:t>
            </a:r>
            <a:r>
              <a:rPr lang="zh-TW" altLang="en-US" sz="4000" dirty="0">
                <a:solidFill>
                  <a:srgbClr val="FF0000"/>
                </a:solidFill>
                <a:ea typeface="華康儷中黑" panose="020B0509000000000000" pitchFamily="49" charset="-120"/>
              </a:rPr>
              <a:t>治國</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平天下的大道</a:t>
            </a:r>
            <a:r>
              <a:rPr lang="en-US" altLang="zh-TW" sz="4000" dirty="0">
                <a:ea typeface="華康儷中黑" panose="020B0509000000000000" pitchFamily="49" charset="-120"/>
              </a:rPr>
              <a:t>,</a:t>
            </a:r>
            <a:r>
              <a:rPr lang="zh-TW" altLang="en-US" sz="4000" dirty="0">
                <a:ea typeface="華康儷中黑" panose="020B0509000000000000" pitchFamily="49" charset="-120"/>
              </a:rPr>
              <a:t>是人類成功的</a:t>
            </a:r>
            <a:br>
              <a:rPr lang="en-US" altLang="zh-TW" sz="4000" dirty="0">
                <a:ea typeface="華康儷中黑" panose="020B0509000000000000" pitchFamily="49" charset="-120"/>
              </a:rPr>
            </a:br>
            <a:r>
              <a:rPr lang="zh-TW" altLang="en-US" sz="4000" dirty="0">
                <a:ea typeface="華康儷中黑" panose="020B0509000000000000" pitchFamily="49" charset="-120"/>
              </a:rPr>
              <a:t>「</a:t>
            </a:r>
            <a:r>
              <a:rPr lang="zh-TW" altLang="en-US" sz="4000" spc="300" dirty="0">
                <a:solidFill>
                  <a:srgbClr val="FF0000"/>
                </a:solidFill>
                <a:highlight>
                  <a:srgbClr val="FFFF00"/>
                </a:highlight>
                <a:ea typeface="華康儷中黑" panose="020B0509000000000000" pitchFamily="49" charset="-120"/>
              </a:rPr>
              <a:t>道之大者</a:t>
            </a:r>
            <a:r>
              <a:rPr lang="zh-TW" altLang="en-US" sz="4000" dirty="0">
                <a:ea typeface="華康儷中黑" panose="020B0509000000000000" pitchFamily="49" charset="-120"/>
              </a:rPr>
              <a:t>」</a:t>
            </a:r>
            <a:r>
              <a:rPr lang="en-US" altLang="zh-TW" sz="4000" dirty="0">
                <a:ea typeface="華康儷中黑" panose="020B0509000000000000" pitchFamily="49" charset="-120"/>
              </a:rPr>
              <a:t>.</a:t>
            </a:r>
          </a:p>
          <a:p>
            <a:r>
              <a:rPr lang="en-US" altLang="zh-TW" sz="4000" dirty="0">
                <a:ea typeface="華康儷中黑" panose="020B0509000000000000" pitchFamily="49" charset="-120"/>
              </a:rPr>
              <a:t>So I am going to change the third stanza to “Only in spiritual poverty can one find redemption”. This is the Way to govern the state, to bring peace to the world and the </a:t>
            </a:r>
            <a:br>
              <a:rPr lang="en-US" altLang="zh-TW" sz="4000" dirty="0">
                <a:ea typeface="華康儷中黑" panose="020B0509000000000000" pitchFamily="49" charset="-120"/>
              </a:rPr>
            </a:br>
            <a:r>
              <a:rPr lang="en-US" altLang="zh-TW" sz="4000" dirty="0">
                <a:highlight>
                  <a:srgbClr val="FFFF00"/>
                </a:highlight>
                <a:ea typeface="華康儷中黑" panose="020B0509000000000000" pitchFamily="49" charset="-120"/>
              </a:rPr>
              <a:t>Great Way to humanity’s success</a:t>
            </a:r>
            <a:r>
              <a:rPr lang="en-US" altLang="zh-TW" sz="4000" dirty="0">
                <a:ea typeface="華康儷中黑" panose="020B0509000000000000" pitchFamily="49" charset="-120"/>
              </a:rPr>
              <a:t>.</a:t>
            </a:r>
          </a:p>
        </p:txBody>
      </p:sp>
    </p:spTree>
    <p:extLst>
      <p:ext uri="{BB962C8B-B14F-4D97-AF65-F5344CB8AC3E}">
        <p14:creationId xmlns:p14="http://schemas.microsoft.com/office/powerpoint/2010/main" val="4265418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732D17AD-784F-4411-9E2C-F1FC395CBCF3}"/>
              </a:ext>
            </a:extLst>
          </p:cNvPr>
          <p:cNvSpPr>
            <a:spLocks noGrp="1" noChangeArrowheads="1"/>
          </p:cNvSpPr>
          <p:nvPr>
            <p:ph type="body" idx="1"/>
          </p:nvPr>
        </p:nvSpPr>
        <p:spPr>
          <a:xfrm>
            <a:off x="0" y="44624"/>
            <a:ext cx="9144000" cy="6597352"/>
          </a:xfrm>
        </p:spPr>
        <p:txBody>
          <a:bodyPr/>
          <a:lstStyle/>
          <a:p>
            <a:pPr marL="0" indent="0" algn="just" eaLnBrk="1">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恭讀耶肋米亞先知書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17:5-8</a:t>
            </a:r>
          </a:p>
          <a:p>
            <a:pPr marL="0" indent="0" algn="just" eaLnBrk="1">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上主這樣說：「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凡信賴世人、以血肉的人為自己靠山、決心遠離上主的人，是可咒罵的：</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他必像一株在曠野中的檉柳，住在曠野乾燥之處，無人居住的鹼地，即使幸福來到，一點也不覺察。</a:t>
            </a:r>
          </a:p>
          <a:p>
            <a:pPr marL="0" indent="0" algn="just" eaLnBrk="1">
              <a:spcBef>
                <a:spcPts val="0"/>
              </a:spcBef>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「凡信賴上主，以上主為依靠的人，是可祝福的：他必像一棵種在水邊的樹，在河畔扎根，不怕炎熱的侵襲，枝葉茂盛，不愁旱年，不斷結果。」</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buNone/>
            </a:pPr>
            <a:r>
              <a:rPr lang="en-US" altLang="zh-TW"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r>
              <a:rPr lang="en-US" altLang="zh-TW"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5200"/>
              </a:lnSpc>
              <a:spcBef>
                <a:spcPts val="0"/>
              </a:spcBef>
              <a:buFontTx/>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7587" name="Text Box 3">
            <a:extLst>
              <a:ext uri="{FF2B5EF4-FFF2-40B4-BE49-F238E27FC236}">
                <a16:creationId xmlns:a16="http://schemas.microsoft.com/office/drawing/2014/main" id="{CA774E1F-5D1A-4E27-9A19-A2015B02802E}"/>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EF0379A-03AD-4DAE-AF4F-2FE203EED4BE}"/>
              </a:ext>
            </a:extLst>
          </p:cNvPr>
          <p:cNvSpPr>
            <a:spLocks noGrp="1"/>
          </p:cNvSpPr>
          <p:nvPr>
            <p:ph type="subTitle" idx="1"/>
          </p:nvPr>
        </p:nvSpPr>
        <p:spPr>
          <a:xfrm>
            <a:off x="0" y="116632"/>
            <a:ext cx="9144000" cy="6741368"/>
          </a:xfrm>
        </p:spPr>
        <p:txBody>
          <a:bodyPr/>
          <a:lstStyle/>
          <a:p>
            <a:pPr>
              <a:spcAft>
                <a:spcPts val="1200"/>
              </a:spcAft>
            </a:pPr>
            <a:r>
              <a:rPr lang="zh-TW" altLang="en-US" sz="4000" dirty="0">
                <a:ea typeface="華康儷中黑" panose="020B0509000000000000" pitchFamily="49" charset="-120"/>
              </a:rPr>
              <a:t>神貧</a:t>
            </a:r>
            <a:r>
              <a:rPr lang="en-US" altLang="zh-TW" sz="3600" dirty="0">
                <a:ea typeface="華康儷中黑" panose="020B0509000000000000" pitchFamily="49" charset="-120"/>
              </a:rPr>
              <a:t>(</a:t>
            </a:r>
            <a:r>
              <a:rPr lang="zh-TW" altLang="en-US" sz="3600" dirty="0">
                <a:ea typeface="華康儷中黑" panose="020B0509000000000000" pitchFamily="49" charset="-120"/>
              </a:rPr>
              <a:t>或路加說的「貧窮」</a:t>
            </a:r>
            <a:r>
              <a:rPr lang="en-US" altLang="zh-TW" sz="3600" dirty="0">
                <a:ea typeface="華康儷中黑" panose="020B0509000000000000" pitchFamily="49" charset="-120"/>
              </a:rPr>
              <a:t>)</a:t>
            </a:r>
            <a:r>
              <a:rPr lang="zh-TW" altLang="en-US" sz="4000" dirty="0">
                <a:ea typeface="華康儷中黑" panose="020B0509000000000000" pitchFamily="49" charset="-120"/>
              </a:rPr>
              <a:t>在我的</a:t>
            </a:r>
            <a:br>
              <a:rPr lang="en-US" altLang="zh-TW" sz="4000" dirty="0">
                <a:ea typeface="華康儷中黑" panose="020B0509000000000000" pitchFamily="49" charset="-120"/>
              </a:rPr>
            </a:b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正視人生的信仰</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第</a:t>
            </a:r>
            <a:r>
              <a:rPr lang="en-US" altLang="zh-TW" sz="4000" dirty="0">
                <a:solidFill>
                  <a:srgbClr val="FF0000"/>
                </a:solidFill>
                <a:ea typeface="華康儷中黑" panose="020B0509000000000000" pitchFamily="49" charset="-120"/>
              </a:rPr>
              <a:t>18</a:t>
            </a:r>
            <a:r>
              <a:rPr lang="zh-TW" altLang="en-US" sz="4000" dirty="0">
                <a:solidFill>
                  <a:srgbClr val="FF0000"/>
                </a:solidFill>
                <a:ea typeface="華康儷中黑" panose="020B0509000000000000" pitchFamily="49" charset="-120"/>
              </a:rPr>
              <a:t>章</a:t>
            </a:r>
            <a:r>
              <a:rPr lang="zh-TW" altLang="en-US" sz="4000" dirty="0">
                <a:ea typeface="華康儷中黑" panose="020B0509000000000000" pitchFamily="49" charset="-120"/>
              </a:rPr>
              <a:t>中有詳盡的解釋</a:t>
            </a:r>
            <a:r>
              <a:rPr lang="en-US" altLang="zh-TW" sz="4000" dirty="0">
                <a:ea typeface="華康儷中黑" panose="020B0509000000000000" pitchFamily="49" charset="-120"/>
              </a:rPr>
              <a:t>,</a:t>
            </a:r>
            <a:r>
              <a:rPr lang="zh-TW" altLang="en-US" sz="4000" dirty="0">
                <a:ea typeface="華康儷中黑" panose="020B0509000000000000" pitchFamily="49" charset="-120"/>
              </a:rPr>
              <a:t>它至少有七個層次</a:t>
            </a:r>
            <a:r>
              <a:rPr lang="en-US" altLang="zh-TW" sz="4000" dirty="0">
                <a:ea typeface="華康儷中黑" panose="020B0509000000000000" pitchFamily="49" charset="-120"/>
              </a:rPr>
              <a:t>.  </a:t>
            </a:r>
            <a:r>
              <a:rPr lang="zh-TW" altLang="en-US" sz="3600" dirty="0">
                <a:ea typeface="華康儷中黑" panose="020B0509000000000000" pitchFamily="49" charset="-120"/>
              </a:rPr>
              <a:t>請參考</a:t>
            </a:r>
            <a:r>
              <a:rPr lang="en-US" altLang="zh-TW" dirty="0">
                <a:ea typeface="華康儷中黑" panose="020B0509000000000000" pitchFamily="49" charset="-120"/>
              </a:rPr>
              <a:t>https://www.youtube.com/watch?v=NzgkLf4Qif4</a:t>
            </a:r>
          </a:p>
          <a:p>
            <a:r>
              <a:rPr lang="en-US" altLang="zh-TW" sz="3600" dirty="0">
                <a:ea typeface="華康儷中黑" panose="020B0509000000000000" pitchFamily="49" charset="-120"/>
              </a:rPr>
              <a:t>Detailed explanations on the topic of </a:t>
            </a:r>
            <a:r>
              <a:rPr lang="en-US" altLang="zh-TW" sz="3600" dirty="0">
                <a:solidFill>
                  <a:srgbClr val="FF0000"/>
                </a:solidFill>
                <a:ea typeface="華康儷中黑" panose="020B0509000000000000" pitchFamily="49" charset="-120"/>
              </a:rPr>
              <a:t>Spiritual Poverty </a:t>
            </a:r>
            <a:r>
              <a:rPr lang="en-US" altLang="zh-TW" sz="3600" dirty="0">
                <a:ea typeface="華康儷中黑" panose="020B0509000000000000" pitchFamily="49" charset="-120"/>
              </a:rPr>
              <a:t>can be found in Chapter 18 of my book “A Faith that Faces up to Life”, which has 7 levels. Please refer to </a:t>
            </a:r>
            <a:r>
              <a:rPr lang="en-US" altLang="zh-TW" dirty="0">
                <a:highlight>
                  <a:srgbClr val="FFFF00"/>
                </a:highlight>
                <a:ea typeface="華康儷中黑" panose="020B0509000000000000" pitchFamily="49" charset="-120"/>
              </a:rPr>
              <a:t>https://www.youtube.com/watch?v=NzgkLf4Qif4</a:t>
            </a:r>
            <a:r>
              <a:rPr lang="en-US" altLang="zh-TW" sz="4000" dirty="0">
                <a:highlight>
                  <a:srgbClr val="FFFF00"/>
                </a:highlight>
                <a:ea typeface="華康儷中黑" panose="020B0509000000000000" pitchFamily="49" charset="-120"/>
              </a:rPr>
              <a:t>\</a:t>
            </a:r>
          </a:p>
        </p:txBody>
      </p:sp>
    </p:spTree>
    <p:extLst>
      <p:ext uri="{BB962C8B-B14F-4D97-AF65-F5344CB8AC3E}">
        <p14:creationId xmlns:p14="http://schemas.microsoft.com/office/powerpoint/2010/main" val="2608722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EF0379A-03AD-4DAE-AF4F-2FE203EED4BE}"/>
              </a:ext>
            </a:extLst>
          </p:cNvPr>
          <p:cNvSpPr>
            <a:spLocks noGrp="1"/>
          </p:cNvSpPr>
          <p:nvPr>
            <p:ph type="subTitle" idx="1"/>
          </p:nvPr>
        </p:nvSpPr>
        <p:spPr>
          <a:xfrm>
            <a:off x="0" y="116632"/>
            <a:ext cx="9144000" cy="6741368"/>
          </a:xfrm>
        </p:spPr>
        <p:txBody>
          <a:bodyPr/>
          <a:lstStyle/>
          <a:p>
            <a:r>
              <a:rPr lang="zh-TW" altLang="en-US" sz="3600" dirty="0">
                <a:ea typeface="華康儷中黑" panose="020B0509000000000000" pitchFamily="49" charset="-120"/>
              </a:rPr>
              <a:t>這課文只有三十分鐘</a:t>
            </a:r>
            <a:r>
              <a:rPr lang="en-US" altLang="zh-TW" sz="3600" dirty="0">
                <a:ea typeface="華康儷中黑" panose="020B0509000000000000" pitchFamily="49" charset="-120"/>
              </a:rPr>
              <a:t>,</a:t>
            </a:r>
            <a:r>
              <a:rPr lang="zh-TW" altLang="en-US" sz="3600" dirty="0">
                <a:ea typeface="華康儷中黑" panose="020B0509000000000000" pitchFamily="49" charset="-120"/>
              </a:rPr>
              <a:t>包括七個層次：</a:t>
            </a:r>
            <a:br>
              <a:rPr lang="en-US" altLang="zh-TW" sz="3600" dirty="0">
                <a:ea typeface="華康儷中黑" panose="020B0509000000000000" pitchFamily="49" charset="-120"/>
              </a:rPr>
            </a:br>
            <a:r>
              <a:rPr lang="en-US" altLang="zh-TW" sz="3600" dirty="0">
                <a:ea typeface="華康儷中黑" panose="020B0509000000000000" pitchFamily="49" charset="-120"/>
              </a:rPr>
              <a:t>1.</a:t>
            </a:r>
            <a:r>
              <a:rPr lang="zh-TW" altLang="en-US" sz="3600" dirty="0">
                <a:ea typeface="華康儷中黑" panose="020B0509000000000000" pitchFamily="49" charset="-120"/>
              </a:rPr>
              <a:t>簡樸生活</a:t>
            </a:r>
            <a:r>
              <a:rPr lang="en-US" altLang="zh-TW" sz="3600" dirty="0">
                <a:ea typeface="華康儷中黑" panose="020B0509000000000000" pitchFamily="49" charset="-120"/>
              </a:rPr>
              <a:t>; 2.</a:t>
            </a:r>
            <a:r>
              <a:rPr lang="zh-TW" altLang="en-US" sz="3600" dirty="0">
                <a:ea typeface="華康儷中黑" panose="020B0509000000000000" pitchFamily="49" charset="-120"/>
              </a:rPr>
              <a:t>不貪婪</a:t>
            </a:r>
            <a:r>
              <a:rPr lang="en-US" altLang="zh-TW" sz="3600" dirty="0">
                <a:ea typeface="華康儷中黑" panose="020B0509000000000000" pitchFamily="49" charset="-120"/>
              </a:rPr>
              <a:t>; 3.</a:t>
            </a:r>
            <a:r>
              <a:rPr lang="zh-TW" altLang="en-US" sz="3600" dirty="0">
                <a:ea typeface="華康儷中黑" panose="020B0509000000000000" pitchFamily="49" charset="-120"/>
              </a:rPr>
              <a:t>善用金錢</a:t>
            </a:r>
            <a:r>
              <a:rPr lang="en-US" altLang="zh-TW" sz="3600" dirty="0">
                <a:ea typeface="華康儷中黑" panose="020B0509000000000000" pitchFamily="49" charset="-120"/>
              </a:rPr>
              <a:t>; </a:t>
            </a:r>
            <a:br>
              <a:rPr lang="en-US" altLang="zh-TW" sz="3600" dirty="0">
                <a:ea typeface="華康儷中黑" panose="020B0509000000000000" pitchFamily="49" charset="-120"/>
              </a:rPr>
            </a:br>
            <a:r>
              <a:rPr lang="en-US" altLang="zh-TW" sz="3600" dirty="0">
                <a:ea typeface="華康儷中黑" panose="020B0509000000000000" pitchFamily="49" charset="-120"/>
              </a:rPr>
              <a:t>4.</a:t>
            </a:r>
            <a:r>
              <a:rPr lang="zh-TW" altLang="en-US" sz="3600" dirty="0">
                <a:solidFill>
                  <a:srgbClr val="FF0000"/>
                </a:solidFill>
                <a:ea typeface="華康儷中黑" panose="020B0509000000000000" pitchFamily="49" charset="-120"/>
              </a:rPr>
              <a:t>物物而不物於物</a:t>
            </a:r>
            <a:r>
              <a:rPr lang="en-US" altLang="zh-TW" dirty="0">
                <a:ea typeface="華康儷中黑" panose="020B0509000000000000" pitchFamily="49" charset="-120"/>
              </a:rPr>
              <a:t>(</a:t>
            </a:r>
            <a:r>
              <a:rPr lang="zh-TW" altLang="en-US" dirty="0">
                <a:ea typeface="華康儷中黑" panose="020B0509000000000000" pitchFamily="49" charset="-120"/>
              </a:rPr>
              <a:t>不受物質束縛</a:t>
            </a:r>
            <a:r>
              <a:rPr lang="en-US" altLang="zh-TW" dirty="0">
                <a:ea typeface="華康儷中黑" panose="020B0509000000000000" pitchFamily="49" charset="-120"/>
              </a:rPr>
              <a:t>); </a:t>
            </a:r>
            <a:br>
              <a:rPr lang="en-US" altLang="zh-TW" dirty="0">
                <a:ea typeface="華康儷中黑" panose="020B0509000000000000" pitchFamily="49" charset="-120"/>
              </a:rPr>
            </a:br>
            <a:r>
              <a:rPr lang="en-US" altLang="zh-TW" sz="3600" dirty="0">
                <a:ea typeface="華康儷中黑" panose="020B0509000000000000" pitchFamily="49" charset="-120"/>
              </a:rPr>
              <a:t>5.</a:t>
            </a:r>
            <a:r>
              <a:rPr lang="zh-TW" altLang="en-US" sz="3600" dirty="0">
                <a:ea typeface="華康儷中黑" panose="020B0509000000000000" pitchFamily="49" charset="-120"/>
              </a:rPr>
              <a:t>安貧樂道</a:t>
            </a:r>
            <a:r>
              <a:rPr lang="en-US" altLang="zh-TW" sz="3600" dirty="0">
                <a:ea typeface="華康儷中黑" panose="020B0509000000000000" pitchFamily="49" charset="-120"/>
              </a:rPr>
              <a:t>; 6.</a:t>
            </a:r>
            <a:r>
              <a:rPr lang="zh-TW" altLang="en-US" sz="3600" dirty="0">
                <a:ea typeface="華康儷中黑" panose="020B0509000000000000" pitchFamily="49" charset="-120"/>
              </a:rPr>
              <a:t>選擇貧窮</a:t>
            </a:r>
            <a:r>
              <a:rPr lang="en-US" altLang="zh-TW" sz="3600" dirty="0">
                <a:ea typeface="華康儷中黑" panose="020B0509000000000000" pitchFamily="49" charset="-120"/>
              </a:rPr>
              <a:t>; 7.</a:t>
            </a:r>
            <a:r>
              <a:rPr lang="zh-TW" altLang="en-US" sz="3600" dirty="0">
                <a:ea typeface="華康儷中黑" panose="020B0509000000000000" pitchFamily="49" charset="-120"/>
              </a:rPr>
              <a:t>空虛自己</a:t>
            </a:r>
            <a:r>
              <a:rPr lang="en-US" altLang="zh-TW" sz="3600" dirty="0">
                <a:ea typeface="華康儷中黑" panose="020B0509000000000000" pitchFamily="49" charset="-120"/>
              </a:rPr>
              <a:t>. </a:t>
            </a:r>
          </a:p>
          <a:p>
            <a:pPr>
              <a:lnSpc>
                <a:spcPts val="4000"/>
              </a:lnSpc>
            </a:pPr>
            <a:r>
              <a:rPr lang="en-US" altLang="zh-TW" sz="3600" dirty="0">
                <a:ea typeface="華康儷中黑" panose="020B0509000000000000" pitchFamily="49" charset="-120"/>
              </a:rPr>
              <a:t>The video is 30 minutes long, and includes 7 subtopics: </a:t>
            </a:r>
            <a:r>
              <a:rPr lang="en-US" altLang="zh-TW" sz="3600" dirty="0">
                <a:highlight>
                  <a:srgbClr val="FFFF00"/>
                </a:highlight>
                <a:ea typeface="華康儷中黑" panose="020B0509000000000000" pitchFamily="49" charset="-120"/>
              </a:rPr>
              <a:t>1</a:t>
            </a:r>
            <a:r>
              <a:rPr lang="en-US" altLang="zh-TW" sz="3600" dirty="0">
                <a:ea typeface="華康儷中黑" panose="020B0509000000000000" pitchFamily="49" charset="-120"/>
              </a:rPr>
              <a:t>.To lead a simple way of life; </a:t>
            </a:r>
            <a:r>
              <a:rPr lang="en-US" altLang="zh-TW" sz="3600" dirty="0">
                <a:highlight>
                  <a:srgbClr val="FFFF00"/>
                </a:highlight>
                <a:ea typeface="華康儷中黑" panose="020B0509000000000000" pitchFamily="49" charset="-120"/>
              </a:rPr>
              <a:t>2</a:t>
            </a:r>
            <a:r>
              <a:rPr lang="en-US" altLang="zh-TW" sz="3600" dirty="0">
                <a:ea typeface="華康儷中黑" panose="020B0509000000000000" pitchFamily="49" charset="-120"/>
              </a:rPr>
              <a:t>.To refrain from greed; </a:t>
            </a:r>
            <a:r>
              <a:rPr lang="en-US" altLang="zh-TW" sz="3600" dirty="0">
                <a:highlight>
                  <a:srgbClr val="FFFF00"/>
                </a:highlight>
                <a:ea typeface="華康儷中黑" panose="020B0509000000000000" pitchFamily="49" charset="-120"/>
              </a:rPr>
              <a:t>3</a:t>
            </a:r>
            <a:r>
              <a:rPr lang="en-US" altLang="zh-TW" sz="3600" dirty="0">
                <a:ea typeface="華康儷中黑" panose="020B0509000000000000" pitchFamily="49" charset="-120"/>
              </a:rPr>
              <a:t>.To make good use of money; </a:t>
            </a:r>
            <a:r>
              <a:rPr lang="en-US" altLang="zh-TW" sz="3600" dirty="0">
                <a:highlight>
                  <a:srgbClr val="FFFF00"/>
                </a:highlight>
                <a:ea typeface="華康儷中黑" panose="020B0509000000000000" pitchFamily="49" charset="-120"/>
              </a:rPr>
              <a:t>4</a:t>
            </a:r>
            <a:r>
              <a:rPr lang="en-US" altLang="zh-TW" sz="3600" dirty="0">
                <a:ea typeface="華康儷中黑" panose="020B0509000000000000" pitchFamily="49" charset="-120"/>
              </a:rPr>
              <a:t>.To use objects but not be enslaved by objects  </a:t>
            </a:r>
            <a:r>
              <a:rPr lang="en-US" altLang="zh-TW" sz="3600" dirty="0">
                <a:solidFill>
                  <a:srgbClr val="FF0000"/>
                </a:solidFill>
                <a:ea typeface="華康儷中黑" panose="020B0509000000000000" pitchFamily="49" charset="-120"/>
              </a:rPr>
              <a:t>(Spirit of </a:t>
            </a:r>
            <a:r>
              <a:rPr lang="en-US" altLang="zh-TW" sz="3600" b="1" dirty="0">
                <a:solidFill>
                  <a:srgbClr val="FF0000"/>
                </a:solidFill>
                <a:ea typeface="華康儷中黑" panose="020B0509000000000000" pitchFamily="49" charset="-120"/>
              </a:rPr>
              <a:t>detachment</a:t>
            </a:r>
            <a:r>
              <a:rPr lang="en-US" altLang="zh-TW" sz="3600" dirty="0">
                <a:solidFill>
                  <a:srgbClr val="FF0000"/>
                </a:solidFill>
                <a:ea typeface="華康儷中黑" panose="020B0509000000000000" pitchFamily="49" charset="-120"/>
              </a:rPr>
              <a:t>)</a:t>
            </a:r>
            <a:r>
              <a:rPr lang="en-US" altLang="zh-TW" sz="3600" dirty="0">
                <a:ea typeface="華康儷中黑" panose="020B0509000000000000" pitchFamily="49" charset="-120"/>
              </a:rPr>
              <a:t>; </a:t>
            </a:r>
            <a:r>
              <a:rPr lang="en-US" altLang="zh-TW" sz="3600" dirty="0">
                <a:highlight>
                  <a:srgbClr val="FFFF00"/>
                </a:highlight>
                <a:ea typeface="華康儷中黑" panose="020B0509000000000000" pitchFamily="49" charset="-120"/>
              </a:rPr>
              <a:t>5</a:t>
            </a:r>
            <a:r>
              <a:rPr lang="en-US" altLang="zh-TW" sz="3600" dirty="0">
                <a:ea typeface="華康儷中黑" panose="020B0509000000000000" pitchFamily="49" charset="-120"/>
              </a:rPr>
              <a:t>.To pursue and </a:t>
            </a:r>
            <a:r>
              <a:rPr lang="en-US" altLang="zh-TW" sz="3600" dirty="0">
                <a:solidFill>
                  <a:srgbClr val="0000FF"/>
                </a:solidFill>
                <a:ea typeface="華康儷中黑" panose="020B0509000000000000" pitchFamily="49" charset="-120"/>
              </a:rPr>
              <a:t>enjoy spiritual poverty</a:t>
            </a:r>
            <a:r>
              <a:rPr lang="en-US" altLang="zh-TW" sz="3600" dirty="0">
                <a:ea typeface="華康儷中黑" panose="020B0509000000000000" pitchFamily="49" charset="-120"/>
              </a:rPr>
              <a:t>; </a:t>
            </a:r>
            <a:r>
              <a:rPr lang="en-US" altLang="zh-TW" sz="3600" dirty="0">
                <a:highlight>
                  <a:srgbClr val="FFFF00"/>
                </a:highlight>
                <a:ea typeface="華康儷中黑" panose="020B0509000000000000" pitchFamily="49" charset="-120"/>
              </a:rPr>
              <a:t>6</a:t>
            </a:r>
            <a:r>
              <a:rPr lang="en-US" altLang="zh-TW" sz="3600" dirty="0">
                <a:ea typeface="華康儷中黑" panose="020B0509000000000000" pitchFamily="49" charset="-120"/>
              </a:rPr>
              <a:t>.To choose poverty. </a:t>
            </a:r>
            <a:br>
              <a:rPr lang="en-US" altLang="zh-TW" sz="3600" dirty="0">
                <a:ea typeface="華康儷中黑" panose="020B0509000000000000" pitchFamily="49" charset="-120"/>
              </a:rPr>
            </a:br>
            <a:r>
              <a:rPr lang="en-US" altLang="zh-TW" sz="3600" dirty="0">
                <a:highlight>
                  <a:srgbClr val="FFFF00"/>
                </a:highlight>
                <a:ea typeface="華康儷中黑" panose="020B0509000000000000" pitchFamily="49" charset="-120"/>
              </a:rPr>
              <a:t>7</a:t>
            </a:r>
            <a:r>
              <a:rPr lang="en-US" altLang="zh-TW" sz="3600" dirty="0">
                <a:ea typeface="華康儷中黑" panose="020B0509000000000000" pitchFamily="49" charset="-120"/>
              </a:rPr>
              <a:t>.To empty oneself (to receive God).</a:t>
            </a:r>
          </a:p>
        </p:txBody>
      </p:sp>
    </p:spTree>
    <p:extLst>
      <p:ext uri="{BB962C8B-B14F-4D97-AF65-F5344CB8AC3E}">
        <p14:creationId xmlns:p14="http://schemas.microsoft.com/office/powerpoint/2010/main" val="162542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EF0379A-03AD-4DAE-AF4F-2FE203EED4BE}"/>
              </a:ext>
            </a:extLst>
          </p:cNvPr>
          <p:cNvSpPr>
            <a:spLocks noGrp="1"/>
          </p:cNvSpPr>
          <p:nvPr>
            <p:ph type="subTitle" idx="1"/>
          </p:nvPr>
        </p:nvSpPr>
        <p:spPr>
          <a:xfrm>
            <a:off x="0" y="116632"/>
            <a:ext cx="9144000" cy="6741368"/>
          </a:xfrm>
        </p:spPr>
        <p:txBody>
          <a:bodyPr/>
          <a:lstStyle/>
          <a:p>
            <a:r>
              <a:rPr lang="zh-TW" altLang="en-US" sz="3900" dirty="0">
                <a:solidFill>
                  <a:srgbClr val="FF0000"/>
                </a:solidFill>
                <a:ea typeface="華康儷中黑" panose="020B0509000000000000" pitchFamily="49" charset="-120"/>
              </a:rPr>
              <a:t>上面說的神貧</a:t>
            </a:r>
            <a:r>
              <a:rPr lang="en-US" altLang="zh-TW" sz="3900" dirty="0">
                <a:solidFill>
                  <a:srgbClr val="FF0000"/>
                </a:solidFill>
                <a:ea typeface="華康儷中黑" panose="020B0509000000000000" pitchFamily="49" charset="-120"/>
              </a:rPr>
              <a:t>,</a:t>
            </a:r>
            <a:r>
              <a:rPr lang="zh-TW" altLang="en-US" sz="3900" dirty="0">
                <a:solidFill>
                  <a:srgbClr val="FF0000"/>
                </a:solidFill>
                <a:ea typeface="華康儷中黑" panose="020B0509000000000000" pitchFamily="49" charset="-120"/>
              </a:rPr>
              <a:t>絕對不是「一無有所」</a:t>
            </a:r>
            <a:r>
              <a:rPr lang="en-US" altLang="zh-TW" sz="3900" dirty="0">
                <a:ea typeface="華康儷中黑" panose="020B0509000000000000" pitchFamily="49" charset="-120"/>
              </a:rPr>
              <a:t>,</a:t>
            </a:r>
            <a:r>
              <a:rPr lang="zh-TW" altLang="en-US" sz="3900" dirty="0">
                <a:ea typeface="華康儷中黑" panose="020B0509000000000000" pitchFamily="49" charset="-120"/>
              </a:rPr>
              <a:t>而是</a:t>
            </a:r>
            <a:r>
              <a:rPr lang="zh-TW" altLang="en-US" sz="3900" dirty="0">
                <a:highlight>
                  <a:srgbClr val="FFFF00"/>
                </a:highlight>
                <a:ea typeface="華康儷中黑" panose="020B0509000000000000" pitchFamily="49" charset="-120"/>
              </a:rPr>
              <a:t>富甲天下</a:t>
            </a:r>
            <a:r>
              <a:rPr lang="en-US" altLang="zh-TW" sz="3900" dirty="0">
                <a:ea typeface="華康儷中黑" panose="020B0509000000000000" pitchFamily="49" charset="-120"/>
              </a:rPr>
              <a:t>; </a:t>
            </a:r>
            <a:r>
              <a:rPr lang="zh-TW" altLang="en-US" sz="3900" dirty="0">
                <a:ea typeface="華康儷中黑" panose="020B0509000000000000" pitchFamily="49" charset="-120"/>
              </a:rPr>
              <a:t>因為神貧的人擁有的是</a:t>
            </a:r>
            <a:br>
              <a:rPr lang="en-US" altLang="zh-TW" sz="3900" dirty="0">
                <a:ea typeface="華康儷中黑" panose="020B0509000000000000" pitchFamily="49" charset="-120"/>
              </a:rPr>
            </a:br>
            <a:r>
              <a:rPr lang="zh-TW" altLang="en-US" sz="3900" dirty="0">
                <a:ea typeface="華康儷中黑" panose="020B0509000000000000" pitchFamily="49" charset="-120"/>
              </a:rPr>
              <a:t>「天主」</a:t>
            </a:r>
            <a:r>
              <a:rPr lang="en-US" altLang="zh-TW" sz="3900" dirty="0">
                <a:ea typeface="華康儷中黑" panose="020B0509000000000000" pitchFamily="49" charset="-120"/>
              </a:rPr>
              <a:t>,</a:t>
            </a:r>
            <a:r>
              <a:rPr lang="zh-TW" altLang="en-US" sz="3900" dirty="0">
                <a:ea typeface="華康儷中黑" panose="020B0509000000000000" pitchFamily="49" charset="-120"/>
              </a:rPr>
              <a:t>是充實的生命</a:t>
            </a:r>
            <a:r>
              <a:rPr lang="en-US" altLang="zh-TW" sz="3900" dirty="0">
                <a:ea typeface="華康儷中黑" panose="020B0509000000000000" pitchFamily="49" charset="-120"/>
              </a:rPr>
              <a:t>,</a:t>
            </a:r>
            <a:r>
              <a:rPr lang="zh-TW" altLang="en-US" sz="3900" dirty="0">
                <a:ea typeface="華康儷中黑" panose="020B0509000000000000" pitchFamily="49" charset="-120"/>
              </a:rPr>
              <a:t>無憂無慮</a:t>
            </a:r>
            <a:r>
              <a:rPr lang="en-US" altLang="zh-TW" sz="3900" dirty="0">
                <a:ea typeface="華康儷中黑" panose="020B0509000000000000" pitchFamily="49" charset="-120"/>
              </a:rPr>
              <a:t>,</a:t>
            </a:r>
            <a:br>
              <a:rPr lang="en-US" altLang="zh-TW" sz="3900" dirty="0">
                <a:ea typeface="華康儷中黑" panose="020B0509000000000000" pitchFamily="49" charset="-120"/>
              </a:rPr>
            </a:br>
            <a:r>
              <a:rPr lang="zh-TW" altLang="en-US" sz="3900" dirty="0">
                <a:ea typeface="華康儷中黑" panose="020B0509000000000000" pitchFamily="49" charset="-120"/>
              </a:rPr>
              <a:t>獨樂樂不若與人樂樂</a:t>
            </a:r>
            <a:r>
              <a:rPr lang="en-US" altLang="zh-TW" sz="3900" dirty="0">
                <a:ea typeface="華康儷中黑" panose="020B0509000000000000" pitchFamily="49" charset="-120"/>
              </a:rPr>
              <a:t>,</a:t>
            </a:r>
            <a:r>
              <a:rPr lang="zh-TW" altLang="en-US" sz="3900" dirty="0">
                <a:ea typeface="華康儷中黑" panose="020B0509000000000000" pitchFamily="49" charset="-120"/>
              </a:rPr>
              <a:t>天堂的永福」</a:t>
            </a:r>
            <a:r>
              <a:rPr lang="en-US" altLang="zh-TW" sz="3900" dirty="0">
                <a:ea typeface="華康儷中黑" panose="020B0509000000000000" pitchFamily="49" charset="-120"/>
              </a:rPr>
              <a:t>!</a:t>
            </a:r>
          </a:p>
          <a:p>
            <a:pPr>
              <a:lnSpc>
                <a:spcPts val="4200"/>
              </a:lnSpc>
            </a:pPr>
            <a:r>
              <a:rPr lang="en-US" altLang="zh-TW" sz="3900" dirty="0">
                <a:ea typeface="華康儷中黑" panose="020B0509000000000000" pitchFamily="49" charset="-120"/>
              </a:rPr>
              <a:t>The poverty mentioned does not mean possessing nothing. </a:t>
            </a:r>
            <a:r>
              <a:rPr lang="en-US" altLang="zh-TW" sz="3900" dirty="0">
                <a:solidFill>
                  <a:srgbClr val="FF0000"/>
                </a:solidFill>
                <a:ea typeface="華康儷中黑" panose="020B0509000000000000" pitchFamily="49" charset="-120"/>
              </a:rPr>
              <a:t>Rather it means possessing the greatest riches on earth</a:t>
            </a:r>
            <a:r>
              <a:rPr lang="en-US" altLang="zh-TW" sz="3900" dirty="0">
                <a:ea typeface="華康儷中黑" panose="020B0509000000000000" pitchFamily="49" charset="-120"/>
              </a:rPr>
              <a:t>. Because what the poor in spirit possess is God, a rich and worry-free life, </a:t>
            </a:r>
            <a:br>
              <a:rPr lang="en-US" altLang="zh-TW" sz="3900" dirty="0">
                <a:ea typeface="華康儷中黑" panose="020B0509000000000000" pitchFamily="49" charset="-120"/>
              </a:rPr>
            </a:br>
            <a:r>
              <a:rPr lang="en-US" altLang="zh-TW" sz="3900" dirty="0">
                <a:ea typeface="華康儷中黑" panose="020B0509000000000000" pitchFamily="49" charset="-120"/>
              </a:rPr>
              <a:t>a life that shares oneself with others </a:t>
            </a:r>
            <a:br>
              <a:rPr lang="en-US" altLang="zh-TW" sz="3900" dirty="0">
                <a:ea typeface="華康儷中黑" panose="020B0509000000000000" pitchFamily="49" charset="-120"/>
              </a:rPr>
            </a:br>
            <a:r>
              <a:rPr lang="en-US" altLang="zh-TW" sz="3900" dirty="0">
                <a:ea typeface="華康儷中黑" panose="020B0509000000000000" pitchFamily="49" charset="-120"/>
              </a:rPr>
              <a:t>and </a:t>
            </a:r>
            <a:r>
              <a:rPr lang="en-US" altLang="zh-TW" sz="3900" dirty="0">
                <a:highlight>
                  <a:srgbClr val="FFFF00"/>
                </a:highlight>
                <a:ea typeface="華康儷中黑" panose="020B0509000000000000" pitchFamily="49" charset="-120"/>
              </a:rPr>
              <a:t>everlasting heavenly blessings!</a:t>
            </a:r>
          </a:p>
        </p:txBody>
      </p:sp>
    </p:spTree>
    <p:extLst>
      <p:ext uri="{BB962C8B-B14F-4D97-AF65-F5344CB8AC3E}">
        <p14:creationId xmlns:p14="http://schemas.microsoft.com/office/powerpoint/2010/main" val="719774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EF0379A-03AD-4DAE-AF4F-2FE203EED4BE}"/>
              </a:ext>
            </a:extLst>
          </p:cNvPr>
          <p:cNvSpPr>
            <a:spLocks noGrp="1"/>
          </p:cNvSpPr>
          <p:nvPr>
            <p:ph type="subTitle" idx="1"/>
          </p:nvPr>
        </p:nvSpPr>
        <p:spPr>
          <a:xfrm>
            <a:off x="0" y="116632"/>
            <a:ext cx="9144000" cy="6741368"/>
          </a:xfrm>
        </p:spPr>
        <p:txBody>
          <a:bodyPr/>
          <a:lstStyle/>
          <a:p>
            <a:r>
              <a:rPr lang="zh-TW" altLang="en-US" sz="3600" dirty="0">
                <a:ea typeface="華康儷中黑" panose="020B0509000000000000" pitchFamily="49" charset="-120"/>
              </a:rPr>
              <a:t>人類懂得「神貧」</a:t>
            </a:r>
            <a:r>
              <a:rPr lang="en-US" altLang="zh-TW" sz="3600" dirty="0">
                <a:ea typeface="華康儷中黑" panose="020B0509000000000000" pitchFamily="49" charset="-120"/>
              </a:rPr>
              <a:t>,</a:t>
            </a:r>
            <a:r>
              <a:rPr lang="zh-TW" altLang="en-US" sz="3600" dirty="0">
                <a:ea typeface="華康儷中黑" panose="020B0509000000000000" pitchFamily="49" charset="-120"/>
              </a:rPr>
              <a:t>世界便</a:t>
            </a:r>
            <a:r>
              <a:rPr lang="zh-TW" altLang="en-US" sz="3600" dirty="0">
                <a:solidFill>
                  <a:srgbClr val="FF0000"/>
                </a:solidFill>
                <a:ea typeface="華康儷中黑" panose="020B0509000000000000" pitchFamily="49" charset="-120"/>
              </a:rPr>
              <a:t>不會再出現</a:t>
            </a:r>
            <a:br>
              <a:rPr lang="en-US" altLang="zh-TW" sz="3600" dirty="0">
                <a:solidFill>
                  <a:srgbClr val="FF0000"/>
                </a:solidFill>
                <a:ea typeface="華康儷中黑" panose="020B0509000000000000" pitchFamily="49" charset="-120"/>
              </a:rPr>
            </a:br>
            <a:r>
              <a:rPr lang="zh-TW" altLang="en-US" sz="3600" dirty="0">
                <a:solidFill>
                  <a:srgbClr val="FF0000"/>
                </a:solidFill>
                <a:ea typeface="華康儷中黑" panose="020B0509000000000000" pitchFamily="49" charset="-120"/>
              </a:rPr>
              <a:t>貧富懸殊</a:t>
            </a:r>
            <a:r>
              <a:rPr lang="en-US" altLang="zh-TW" sz="3600" dirty="0">
                <a:ea typeface="華康儷中黑" panose="020B0509000000000000" pitchFamily="49" charset="-120"/>
              </a:rPr>
              <a:t>,</a:t>
            </a:r>
            <a:r>
              <a:rPr lang="zh-TW" altLang="en-US" sz="3600" dirty="0">
                <a:ea typeface="華康儷中黑" panose="020B0509000000000000" pitchFamily="49" charset="-120"/>
              </a:rPr>
              <a:t>卻是人人得以安居樂業</a:t>
            </a:r>
            <a:r>
              <a:rPr lang="en-US" altLang="zh-TW" sz="3600" dirty="0">
                <a:ea typeface="華康儷中黑" panose="020B0509000000000000" pitchFamily="49" charset="-120"/>
              </a:rPr>
              <a:t>.</a:t>
            </a:r>
            <a:br>
              <a:rPr lang="en-US" altLang="zh-TW" sz="3600" dirty="0">
                <a:ea typeface="華康儷中黑" panose="020B0509000000000000" pitchFamily="49" charset="-120"/>
              </a:rPr>
            </a:br>
            <a:r>
              <a:rPr lang="zh-TW" altLang="en-US" sz="3600" dirty="0">
                <a:ea typeface="華康儷中黑" panose="020B0509000000000000" pitchFamily="49" charset="-120"/>
              </a:rPr>
              <a:t>那才是天下一家的大同</a:t>
            </a:r>
            <a:r>
              <a:rPr lang="en-US" altLang="zh-TW" sz="3600" dirty="0">
                <a:ea typeface="華康儷中黑" panose="020B0509000000000000" pitchFamily="49" charset="-120"/>
              </a:rPr>
              <a:t>.</a:t>
            </a:r>
            <a:r>
              <a:rPr lang="zh-TW" altLang="en-US" sz="3600" dirty="0">
                <a:ea typeface="華康儷中黑" panose="020B0509000000000000" pitchFamily="49" charset="-120"/>
              </a:rPr>
              <a:t>所以我才敢說</a:t>
            </a:r>
            <a:br>
              <a:rPr lang="en-US" altLang="zh-TW" sz="3600" dirty="0">
                <a:ea typeface="華康儷中黑" panose="020B0509000000000000" pitchFamily="49" charset="-120"/>
              </a:rPr>
            </a:br>
            <a:r>
              <a:rPr lang="zh-TW" altLang="en-US" sz="3600" dirty="0">
                <a:ea typeface="華康儷中黑" panose="020B0509000000000000" pitchFamily="49" charset="-120"/>
              </a:rPr>
              <a:t>「</a:t>
            </a:r>
            <a:r>
              <a:rPr lang="zh-TW" altLang="en-US" sz="3600" dirty="0">
                <a:solidFill>
                  <a:srgbClr val="FF0000"/>
                </a:solidFill>
                <a:highlight>
                  <a:srgbClr val="FFCCFF"/>
                </a:highlight>
                <a:ea typeface="華康儷中黑" panose="020B0509000000000000" pitchFamily="49" charset="-120"/>
              </a:rPr>
              <a:t>唯有神貧能救世</a:t>
            </a:r>
            <a:r>
              <a:rPr lang="en-US" altLang="zh-TW" sz="3600" dirty="0">
                <a:solidFill>
                  <a:srgbClr val="FF0000"/>
                </a:solidFill>
                <a:highlight>
                  <a:srgbClr val="FFCCFF"/>
                </a:highlight>
                <a:ea typeface="華康儷中黑" panose="020B0509000000000000" pitchFamily="49" charset="-120"/>
              </a:rPr>
              <a:t>,</a:t>
            </a:r>
            <a:r>
              <a:rPr lang="zh-TW" altLang="en-US" sz="3600" dirty="0">
                <a:solidFill>
                  <a:srgbClr val="FF0000"/>
                </a:solidFill>
                <a:highlight>
                  <a:srgbClr val="FFCCFF"/>
                </a:highlight>
                <a:ea typeface="華康儷中黑" panose="020B0509000000000000" pitchFamily="49" charset="-120"/>
              </a:rPr>
              <a:t>退後原來是向前</a:t>
            </a:r>
            <a:r>
              <a:rPr lang="zh-TW" altLang="en-US" sz="3600" dirty="0">
                <a:ea typeface="華康儷中黑" panose="020B0509000000000000" pitchFamily="49" charset="-120"/>
              </a:rPr>
              <a:t>」</a:t>
            </a:r>
            <a:r>
              <a:rPr lang="en-US" altLang="zh-TW" sz="3600" dirty="0">
                <a:ea typeface="華康儷中黑" panose="020B0509000000000000" pitchFamily="49" charset="-120"/>
              </a:rPr>
              <a:t>!</a:t>
            </a:r>
          </a:p>
          <a:p>
            <a:pPr>
              <a:lnSpc>
                <a:spcPts val="3700"/>
              </a:lnSpc>
            </a:pPr>
            <a:r>
              <a:rPr lang="en-US" altLang="zh-TW" sz="3600" dirty="0">
                <a:ea typeface="華康儷中黑" panose="020B0509000000000000" pitchFamily="49" charset="-120"/>
              </a:rPr>
              <a:t>Only when human beings know how to be spiritually poor would the great disparity between the rich and poor be eliminated, so that everyone can settle down peacefully and be gainfully employed. Only then would the world see </a:t>
            </a:r>
            <a:r>
              <a:rPr lang="en-US" altLang="zh-TW" sz="3600" dirty="0">
                <a:solidFill>
                  <a:srgbClr val="FF0000"/>
                </a:solidFill>
                <a:highlight>
                  <a:srgbClr val="FFCCFF"/>
                </a:highlight>
                <a:ea typeface="華康儷中黑" panose="020B0509000000000000" pitchFamily="49" charset="-120"/>
              </a:rPr>
              <a:t>one big family on earth.</a:t>
            </a:r>
            <a:r>
              <a:rPr lang="en-US" altLang="zh-TW" sz="3600" dirty="0">
                <a:ea typeface="華康儷中黑" panose="020B0509000000000000" pitchFamily="49" charset="-120"/>
              </a:rPr>
              <a:t> This is why I dare to say: “</a:t>
            </a:r>
            <a:r>
              <a:rPr lang="en-US" altLang="zh-TW" sz="3600" dirty="0">
                <a:solidFill>
                  <a:srgbClr val="0000FF"/>
                </a:solidFill>
                <a:ea typeface="華康儷中黑" panose="020B0509000000000000" pitchFamily="49" charset="-120"/>
              </a:rPr>
              <a:t>Only in spiritual </a:t>
            </a:r>
            <a:r>
              <a:rPr lang="en-US" altLang="zh-TW" sz="3600">
                <a:solidFill>
                  <a:srgbClr val="0000FF"/>
                </a:solidFill>
                <a:ea typeface="華康儷中黑" panose="020B0509000000000000" pitchFamily="49" charset="-120"/>
              </a:rPr>
              <a:t>poverty can </a:t>
            </a:r>
            <a:r>
              <a:rPr lang="en-US" altLang="zh-TW" sz="3600" dirty="0">
                <a:solidFill>
                  <a:srgbClr val="0000FF"/>
                </a:solidFill>
                <a:ea typeface="華康儷中黑" panose="020B0509000000000000" pitchFamily="49" charset="-120"/>
              </a:rPr>
              <a:t>one find redemption</a:t>
            </a:r>
            <a:r>
              <a:rPr lang="en-US" altLang="zh-TW" sz="3600">
                <a:solidFill>
                  <a:srgbClr val="0000FF"/>
                </a:solidFill>
                <a:ea typeface="華康儷中黑" panose="020B0509000000000000" pitchFamily="49" charset="-120"/>
              </a:rPr>
              <a:t>; </a:t>
            </a:r>
            <a:br>
              <a:rPr lang="en-US" altLang="zh-TW" sz="3600">
                <a:solidFill>
                  <a:srgbClr val="0000FF"/>
                </a:solidFill>
                <a:ea typeface="華康儷中黑" panose="020B0509000000000000" pitchFamily="49" charset="-120"/>
              </a:rPr>
            </a:br>
            <a:r>
              <a:rPr lang="en-US" altLang="zh-TW" sz="3600">
                <a:solidFill>
                  <a:srgbClr val="0000FF"/>
                </a:solidFill>
                <a:ea typeface="華康儷中黑" panose="020B0509000000000000" pitchFamily="49" charset="-120"/>
              </a:rPr>
              <a:t>to </a:t>
            </a:r>
            <a:r>
              <a:rPr lang="en-US" altLang="zh-TW" sz="3600" dirty="0">
                <a:solidFill>
                  <a:srgbClr val="0000FF"/>
                </a:solidFill>
                <a:ea typeface="華康儷中黑" panose="020B0509000000000000" pitchFamily="49" charset="-120"/>
              </a:rPr>
              <a:t>step back is to step </a:t>
            </a:r>
            <a:r>
              <a:rPr lang="en-US" altLang="zh-TW" sz="3600">
                <a:solidFill>
                  <a:srgbClr val="0000FF"/>
                </a:solidFill>
                <a:ea typeface="華康儷中黑" panose="020B0509000000000000" pitchFamily="49" charset="-120"/>
              </a:rPr>
              <a:t>forth</a:t>
            </a:r>
            <a:r>
              <a:rPr lang="en-US" altLang="zh-TW" sz="3600">
                <a:ea typeface="華康儷中黑" panose="020B0509000000000000" pitchFamily="49" charset="-120"/>
              </a:rPr>
              <a:t>”*</a:t>
            </a:r>
            <a:endParaRPr lang="en-US" altLang="zh-TW" sz="3600" dirty="0">
              <a:ea typeface="華康儷中黑" panose="020B0509000000000000" pitchFamily="49" charset="-120"/>
            </a:endParaRPr>
          </a:p>
          <a:p>
            <a:endParaRPr lang="en-US" altLang="zh-TW" sz="3800" dirty="0">
              <a:ea typeface="華康儷中黑" panose="020B0509000000000000" pitchFamily="49" charset="-120"/>
            </a:endParaRPr>
          </a:p>
        </p:txBody>
      </p:sp>
    </p:spTree>
    <p:extLst>
      <p:ext uri="{BB962C8B-B14F-4D97-AF65-F5344CB8AC3E}">
        <p14:creationId xmlns:p14="http://schemas.microsoft.com/office/powerpoint/2010/main" val="418891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0" y="-27384"/>
            <a:ext cx="9144000" cy="6048375"/>
          </a:xfrm>
        </p:spPr>
        <p:txBody>
          <a:bodyPr/>
          <a:lstStyle/>
          <a:p>
            <a:pPr algn="ctr" eaLnBrk="1" hangingPunct="1">
              <a:lnSpc>
                <a:spcPct val="130000"/>
              </a:lnSpc>
              <a:spcBef>
                <a:spcPct val="0"/>
              </a:spcBef>
              <a:buFontTx/>
              <a:buNone/>
              <a:defRPr/>
            </a:pPr>
            <a:endParaRPr lang="en-US" altLang="zh-TW" sz="900" dirty="0">
              <a:solidFill>
                <a:schemeClr val="bg1"/>
              </a:solidFill>
              <a:latin typeface="華康儷中黑" panose="020B0509000000000000" pitchFamily="49" charset="-120"/>
              <a:ea typeface="華康儷中黑" panose="020B0509000000000000" pitchFamily="49" charset="-120"/>
              <a:cs typeface="華康中黑體(P)" pitchFamily="34" charset="-120"/>
            </a:endParaRPr>
          </a:p>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好 天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a:t>
            </a:r>
            <a:endParaRPr lang="en-US" altLang="zh-TW"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副標題 2">
            <a:extLst>
              <a:ext uri="{FF2B5EF4-FFF2-40B4-BE49-F238E27FC236}">
                <a16:creationId xmlns:a16="http://schemas.microsoft.com/office/drawing/2014/main" id="{9A5B3A11-65EB-4660-B893-D46946D7C8A6}"/>
              </a:ext>
            </a:extLst>
          </p:cNvPr>
          <p:cNvSpPr>
            <a:spLocks noGrp="1"/>
          </p:cNvSpPr>
          <p:nvPr>
            <p:ph type="subTitle" idx="1"/>
          </p:nvPr>
        </p:nvSpPr>
        <p:spPr>
          <a:xfrm>
            <a:off x="0" y="188640"/>
            <a:ext cx="9144000" cy="6453187"/>
          </a:xfrm>
          <a:solidFill>
            <a:schemeClr val="tx1"/>
          </a:solidFill>
        </p:spPr>
        <p:txBody>
          <a:bodyPr/>
          <a:lstStyle/>
          <a:p>
            <a:pPr algn="l">
              <a:spcBef>
                <a:spcPts val="0"/>
              </a:spcBef>
              <a:spcAft>
                <a:spcPts val="600"/>
              </a:spcAft>
            </a:pPr>
            <a:r>
              <a:rPr lang="zh-TW" altLang="en-US"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答唱詠</a:t>
            </a:r>
            <a:endParaRPr lang="en-US" altLang="zh-TW"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endParaRPr>
          </a:p>
          <a:p>
            <a:pPr marL="631825" indent="-631825" algn="just">
              <a:lnSpc>
                <a:spcPts val="4800"/>
              </a:lnSpc>
              <a:spcBef>
                <a:spcPts val="600"/>
              </a:spcBef>
              <a:spcAft>
                <a:spcPts val="600"/>
              </a:spcAft>
            </a:pPr>
            <a:r>
              <a:rPr lang="zh-TW" altLang="en-US" sz="34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領：</a:t>
            </a:r>
            <a:r>
              <a:rPr lang="zh-TW" altLang="en-US" sz="36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凡不隨從惡人的計謀，不與罪人同路，不與譏諷者同席的人，真是有福。他喜愛上主的法律，晝夜默想上主的誡命，真是有福！</a:t>
            </a:r>
            <a:endParaRPr lang="en-US" altLang="zh-TW" sz="36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endParaRPr>
          </a:p>
          <a:p>
            <a:pPr marL="631825" indent="-631825" algn="l">
              <a:lnSpc>
                <a:spcPts val="4000"/>
              </a:lnSpc>
              <a:spcBef>
                <a:spcPts val="0"/>
              </a:spcBef>
              <a:spcAft>
                <a:spcPts val="0"/>
              </a:spcAft>
            </a:pPr>
            <a:r>
              <a:rPr lang="en-US" altLang="zh-TW" sz="36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答</a:t>
            </a:r>
            <a:r>
              <a:rPr lang="en-US" altLang="zh-TW" sz="36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全心依靠上主的人，真有福！</a:t>
            </a:r>
            <a:r>
              <a:rPr lang="zh-TW" altLang="en-US" sz="24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（詠</a:t>
            </a:r>
            <a:r>
              <a:rPr lang="en-US" altLang="zh-TW" sz="24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40:5</a:t>
            </a:r>
            <a:r>
              <a:rPr lang="zh-TW" altLang="en-US" sz="24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a:t>
            </a:r>
            <a:endParaRPr lang="en-US" altLang="zh-TW" sz="24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endParaRPr>
          </a:p>
          <a:p>
            <a:pPr marL="631825" indent="-631825" algn="just">
              <a:lnSpc>
                <a:spcPts val="4800"/>
              </a:lnSpc>
              <a:spcBef>
                <a:spcPts val="1200"/>
              </a:spcBef>
              <a:spcAft>
                <a:spcPts val="600"/>
              </a:spcAft>
            </a:pPr>
            <a:r>
              <a:rPr lang="zh-TW" altLang="en-US" sz="36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領：他好像種在溪畔的樹，按時結果，枝葉不枯；他所有的作為，都碩果豐盛。</a:t>
            </a:r>
            <a:endParaRPr lang="zh-TW" altLang="zh-HK" sz="36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22684"/>
            <a:ext cx="9144000" cy="6330652"/>
          </a:xfrm>
        </p:spPr>
        <p:txBody>
          <a:bodyPr/>
          <a:lstStyle/>
          <a:p>
            <a:pPr marL="0" indent="0" algn="just" eaLnBrk="1">
              <a:spcBef>
                <a:spcPts val="600"/>
              </a:spcBef>
              <a:spcAft>
                <a:spcPts val="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恭讀聖保祿宗徒致格林多人前書 </a:t>
            </a:r>
            <a:r>
              <a:rPr lang="en-US" altLang="zh-TW"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15:12,16-20</a:t>
            </a:r>
          </a:p>
          <a:p>
            <a:pPr marL="0" indent="0" algn="just" eaLnBrk="1">
              <a:lnSpc>
                <a:spcPts val="5000"/>
              </a:lnSpc>
              <a:spcBef>
                <a:spcPts val="12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lnSpc>
                <a:spcPts val="5500"/>
              </a:lnSpc>
              <a:spcBef>
                <a:spcPts val="0"/>
              </a:spcBef>
              <a:spcAft>
                <a:spcPts val="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我們既然傳報基督已從死者中復活了，怎麼你們當中還有人說：死人復活是沒有的事呢？</a:t>
            </a:r>
          </a:p>
          <a:p>
            <a:pPr marL="0" indent="0" algn="just" eaLnBrk="1">
              <a:lnSpc>
                <a:spcPts val="55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因為如果死人不復活，基督也就沒有復活；如果基督沒有復活，你們的信仰便是假的，你們還是在罪惡中。那麼，那些在基督內死了的人，就喪亡了。</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937897" y="6053226"/>
            <a:ext cx="1152128" cy="400110"/>
          </a:xfrm>
          <a:prstGeom prst="rect">
            <a:avLst/>
          </a:prstGeom>
          <a:noFill/>
        </p:spPr>
        <p:txBody>
          <a:bodyPr wrap="square">
            <a:spAutoFit/>
          </a:bodyPr>
          <a:lstStyle/>
          <a:p>
            <a:pPr>
              <a:defRPr/>
            </a:pPr>
            <a:r>
              <a:rPr lang="en-US" altLang="zh-TW" sz="2000" b="1" dirty="0">
                <a:solidFill>
                  <a:schemeClr val="bg1"/>
                </a:solidFill>
                <a:latin typeface="+mn-lt"/>
                <a:ea typeface="新細明體" charset="-120"/>
              </a:rPr>
              <a:t>1/2</a:t>
            </a:r>
            <a:endParaRPr lang="zh-TW" altLang="en-US" sz="2000" b="1" dirty="0">
              <a:solidFill>
                <a:schemeClr val="bg1"/>
              </a:solidFill>
              <a:latin typeface="+mn-lt"/>
              <a:ea typeface="新細明體"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22684"/>
            <a:ext cx="9144000" cy="6330652"/>
          </a:xfrm>
        </p:spPr>
        <p:txBody>
          <a:bodyPr/>
          <a:lstStyle/>
          <a:p>
            <a:pPr marL="0" indent="0" algn="just" eaLnBrk="1">
              <a:lnSpc>
                <a:spcPts val="55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如果我們只在今生寄望於基督，我們就是眾人中最可憐的了。</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55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但是，基督實在從死者中復活了，做了死者的初果。</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600"/>
              </a:spcBef>
              <a:spcAft>
                <a:spcPts val="0"/>
              </a:spcAft>
              <a:buNone/>
            </a:pP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lvl="0" indent="0" algn="just" eaLnBrk="1">
              <a:lnSpc>
                <a:spcPts val="5500"/>
              </a:lnSpc>
              <a:spcBef>
                <a:spcPts val="0"/>
              </a:spcBef>
              <a:spcAft>
                <a:spcPts val="0"/>
              </a:spcAft>
              <a:buNone/>
            </a:pP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0"/>
              </a:spcAft>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316118" y="6253311"/>
            <a:ext cx="1655763" cy="400050"/>
          </a:xfrm>
          <a:prstGeom prst="rect">
            <a:avLst/>
          </a:prstGeom>
          <a:noFill/>
        </p:spPr>
        <p:txBody>
          <a:bodyPr>
            <a:spAutoFit/>
          </a:bodyPr>
          <a:lstStyle/>
          <a:p>
            <a:pPr>
              <a:defRPr/>
            </a:pPr>
            <a:r>
              <a:rPr lang="en-US" altLang="zh-TW" sz="2000" b="1" dirty="0">
                <a:solidFill>
                  <a:schemeClr val="bg1"/>
                </a:solidFill>
                <a:latin typeface="+mn-lt"/>
                <a:ea typeface="新細明體" charset="-120"/>
              </a:rPr>
              <a:t>2/2</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3849615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70797245-7B36-4F37-B866-3CC6E7C98BDF}"/>
              </a:ext>
            </a:extLst>
          </p:cNvPr>
          <p:cNvSpPr>
            <a:spLocks noGrp="1" noChangeArrowheads="1"/>
          </p:cNvSpPr>
          <p:nvPr>
            <p:ph type="body" idx="1"/>
          </p:nvPr>
        </p:nvSpPr>
        <p:spPr>
          <a:xfrm>
            <a:off x="0" y="44624"/>
            <a:ext cx="9144000" cy="6741989"/>
          </a:xfrm>
        </p:spPr>
        <p:txBody>
          <a:bodyPr/>
          <a:lstStyle/>
          <a:p>
            <a:pPr marL="0" indent="0" algn="just" eaLnBrk="1">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恭讀聖路加福音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6:17,20-26</a:t>
            </a:r>
          </a:p>
          <a:p>
            <a:pPr marL="0" indent="0" algn="just" eaLnBrk="1">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那時候，耶穌和那十二人下山，站在一塊平地。那裡，有一大群門徒和大批群眾；他們來自猶太、耶路撒冷、提洛和漆冬海邊。</a:t>
            </a:r>
          </a:p>
          <a:p>
            <a:pPr marL="0" indent="0" algn="just" eaLnBrk="1">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耶穌舉目望著自己的門徒，說：</a:t>
            </a:r>
          </a:p>
          <a:p>
            <a:pPr marL="0" indent="0" algn="just" eaLnBrk="1">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你們貧窮的人是有福的，因為天主的國是你們的。</a:t>
            </a:r>
          </a:p>
          <a:p>
            <a:pPr marL="0" indent="0" algn="just" eaLnBrk="1">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「你們現今飢餓的人是有福的，因為你們將得飽飫。</a:t>
            </a:r>
            <a:endPar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3731" name="Text Box 3">
            <a:extLst>
              <a:ext uri="{FF2B5EF4-FFF2-40B4-BE49-F238E27FC236}">
                <a16:creationId xmlns:a16="http://schemas.microsoft.com/office/drawing/2014/main" id="{39B34F1F-19A1-442A-BCE4-C7ADCFEA4C5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73732" name="文字方塊 3">
            <a:extLst>
              <a:ext uri="{FF2B5EF4-FFF2-40B4-BE49-F238E27FC236}">
                <a16:creationId xmlns:a16="http://schemas.microsoft.com/office/drawing/2014/main" id="{49CD5D7D-0E08-437E-843B-135962AF2507}"/>
              </a:ext>
            </a:extLst>
          </p:cNvPr>
          <p:cNvSpPr txBox="1">
            <a:spLocks noChangeArrowheads="1"/>
          </p:cNvSpPr>
          <p:nvPr/>
        </p:nvSpPr>
        <p:spPr bwMode="auto">
          <a:xfrm>
            <a:off x="7559675" y="6288882"/>
            <a:ext cx="1152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r>
              <a:rPr lang="en-US" altLang="zh-TW" sz="2000" b="1" dirty="0">
                <a:solidFill>
                  <a:srgbClr val="FFFFFF"/>
                </a:solidFill>
              </a:rPr>
              <a:t>1/3</a:t>
            </a:r>
            <a:endParaRPr lang="zh-TW" altLang="en-US" sz="2000" b="1" dirty="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70797245-7B36-4F37-B866-3CC6E7C98BDF}"/>
              </a:ext>
            </a:extLst>
          </p:cNvPr>
          <p:cNvSpPr>
            <a:spLocks noGrp="1" noChangeArrowheads="1"/>
          </p:cNvSpPr>
          <p:nvPr>
            <p:ph type="body" idx="1"/>
          </p:nvPr>
        </p:nvSpPr>
        <p:spPr>
          <a:xfrm>
            <a:off x="0" y="71387"/>
            <a:ext cx="9144000" cy="6741989"/>
          </a:xfrm>
        </p:spPr>
        <p:txBody>
          <a:bodyPr/>
          <a:lstStyle/>
          <a:p>
            <a:pPr marL="0" indent="0" algn="just" eaLnBrk="1">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「你們現今哭泣的人是有福的，因為你們將要歡笑。</a:t>
            </a:r>
          </a:p>
          <a:p>
            <a:pPr marL="0" indent="0" algn="just" eaLnBrk="1">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幾時，為了人子的原故，人惱恨你們，並棄絕你們，並且以你們的名字為可惡的，而加以辱罵詛咒，你們才是有福的。在那一天，你們歡喜踴躍吧！看，你們的賞報，在天上是豐厚的，因為他們的祖先，也這樣對待過先知。</a:t>
            </a:r>
          </a:p>
          <a:p>
            <a:pPr marL="0" indent="0" algn="just" eaLnBrk="1">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「但是，你們富有的人是有禍的，因為你們已經得到了你們的安慰。</a:t>
            </a:r>
            <a:endPar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3731" name="Text Box 3">
            <a:extLst>
              <a:ext uri="{FF2B5EF4-FFF2-40B4-BE49-F238E27FC236}">
                <a16:creationId xmlns:a16="http://schemas.microsoft.com/office/drawing/2014/main" id="{39B34F1F-19A1-442A-BCE4-C7ADCFEA4C5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73732" name="文字方塊 3">
            <a:extLst>
              <a:ext uri="{FF2B5EF4-FFF2-40B4-BE49-F238E27FC236}">
                <a16:creationId xmlns:a16="http://schemas.microsoft.com/office/drawing/2014/main" id="{49CD5D7D-0E08-437E-843B-135962AF2507}"/>
              </a:ext>
            </a:extLst>
          </p:cNvPr>
          <p:cNvSpPr txBox="1">
            <a:spLocks noChangeArrowheads="1"/>
          </p:cNvSpPr>
          <p:nvPr/>
        </p:nvSpPr>
        <p:spPr bwMode="auto">
          <a:xfrm>
            <a:off x="7577138" y="6236234"/>
            <a:ext cx="1152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r>
              <a:rPr lang="en-US" altLang="zh-TW" sz="2000" b="1" dirty="0">
                <a:solidFill>
                  <a:srgbClr val="FFFFFF"/>
                </a:solidFill>
              </a:rPr>
              <a:t>2/3</a:t>
            </a:r>
            <a:endParaRPr lang="zh-TW" altLang="en-US" sz="2000" b="1" dirty="0">
              <a:solidFill>
                <a:srgbClr val="FFFFFF"/>
              </a:solidFill>
            </a:endParaRPr>
          </a:p>
        </p:txBody>
      </p:sp>
    </p:spTree>
    <p:extLst>
      <p:ext uri="{BB962C8B-B14F-4D97-AF65-F5344CB8AC3E}">
        <p14:creationId xmlns:p14="http://schemas.microsoft.com/office/powerpoint/2010/main" val="1655275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70797245-7B36-4F37-B866-3CC6E7C98BDF}"/>
              </a:ext>
            </a:extLst>
          </p:cNvPr>
          <p:cNvSpPr>
            <a:spLocks noGrp="1" noChangeArrowheads="1"/>
          </p:cNvSpPr>
          <p:nvPr>
            <p:ph type="body" idx="1"/>
          </p:nvPr>
        </p:nvSpPr>
        <p:spPr>
          <a:xfrm>
            <a:off x="0" y="143718"/>
            <a:ext cx="9144000" cy="6381626"/>
          </a:xfrm>
        </p:spPr>
        <p:txBody>
          <a:bodyPr/>
          <a:lstStyle/>
          <a:p>
            <a:pPr marL="0" indent="0" algn="just" eaLnBrk="1">
              <a:spcBef>
                <a:spcPts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你們現在飽飫的人是有禍的，因為你們將要飢餓。</a:t>
            </a:r>
          </a:p>
          <a:p>
            <a:pPr marL="0" indent="0" algn="just" eaLnBrk="1">
              <a:spcBef>
                <a:spcPts val="0"/>
              </a:spcBef>
              <a:spcAft>
                <a:spcPts val="0"/>
              </a:spcAft>
              <a:buFontTx/>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「你們現在歡笑的人是有禍的，因為你們將要痛哭。</a:t>
            </a:r>
          </a:p>
          <a:p>
            <a:pPr marL="0" indent="0" algn="just" eaLnBrk="1">
              <a:spcBef>
                <a:spcPts val="0"/>
              </a:spcBef>
              <a:spcAft>
                <a:spcPts val="0"/>
              </a:spcAft>
              <a:buFontTx/>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「幾時，眾人都誇讚你們，你們是有禍的，因為他們的祖先，也這樣對待過假先知。</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5200"/>
              </a:lnSpc>
              <a:spcBef>
                <a:spcPts val="0"/>
              </a:spcBef>
              <a:spcAft>
                <a:spcPts val="0"/>
              </a:spcAft>
              <a:buFontTx/>
              <a:buNone/>
            </a:pPr>
            <a:r>
              <a:rPr lang="zh-TW" altLang="en-US"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endParaRPr lang="zh-TW" altLang="en-US"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endParaRPr lang="zh-TW" altLang="en-US" sz="4000" dirty="0">
              <a:solidFill>
                <a:schemeClr val="bg1"/>
              </a:solidFill>
              <a:latin typeface="華康儷中黑" panose="020B0509000000000000" pitchFamily="49" charset="-120"/>
              <a:ea typeface="華康儷中黑" panose="020B0509000000000000" pitchFamily="49" charset="-120"/>
            </a:endParaRPr>
          </a:p>
        </p:txBody>
      </p:sp>
      <p:sp>
        <p:nvSpPr>
          <p:cNvPr id="73731" name="Text Box 3">
            <a:extLst>
              <a:ext uri="{FF2B5EF4-FFF2-40B4-BE49-F238E27FC236}">
                <a16:creationId xmlns:a16="http://schemas.microsoft.com/office/drawing/2014/main" id="{39B34F1F-19A1-442A-BCE4-C7ADCFEA4C5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73732" name="文字方塊 3">
            <a:extLst>
              <a:ext uri="{FF2B5EF4-FFF2-40B4-BE49-F238E27FC236}">
                <a16:creationId xmlns:a16="http://schemas.microsoft.com/office/drawing/2014/main" id="{49CD5D7D-0E08-437E-843B-135962AF2507}"/>
              </a:ext>
            </a:extLst>
          </p:cNvPr>
          <p:cNvSpPr txBox="1">
            <a:spLocks noChangeArrowheads="1"/>
          </p:cNvSpPr>
          <p:nvPr/>
        </p:nvSpPr>
        <p:spPr bwMode="auto">
          <a:xfrm>
            <a:off x="8099784" y="6125234"/>
            <a:ext cx="12248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r>
              <a:rPr lang="en-US" altLang="zh-TW" sz="2000" b="1" dirty="0">
                <a:solidFill>
                  <a:srgbClr val="FFFFFF"/>
                </a:solidFill>
              </a:rPr>
              <a:t>3/3  </a:t>
            </a:r>
            <a:endParaRPr lang="zh-TW" altLang="en-US" sz="2000" b="1" dirty="0">
              <a:solidFill>
                <a:srgbClr val="FFFFFF"/>
              </a:solidFill>
            </a:endParaRPr>
          </a:p>
        </p:txBody>
      </p:sp>
    </p:spTree>
    <p:extLst>
      <p:ext uri="{BB962C8B-B14F-4D97-AF65-F5344CB8AC3E}">
        <p14:creationId xmlns:p14="http://schemas.microsoft.com/office/powerpoint/2010/main" val="870635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F258E74-B3D2-41ED-985A-4765EB5C1FC4}"/>
              </a:ext>
            </a:extLst>
          </p:cNvPr>
          <p:cNvSpPr>
            <a:spLocks noGrp="1" noChangeArrowheads="1"/>
          </p:cNvSpPr>
          <p:nvPr>
            <p:ph type="body" idx="1"/>
          </p:nvPr>
        </p:nvSpPr>
        <p:spPr>
          <a:xfrm>
            <a:off x="0" y="116632"/>
            <a:ext cx="9144000" cy="6741368"/>
          </a:xfrm>
        </p:spPr>
        <p:txBody>
          <a:bodyPr/>
          <a:lstStyle/>
          <a:p>
            <a:pPr algn="ctr" eaLnBrk="1" hangingPunct="1">
              <a:spcBef>
                <a:spcPct val="0"/>
              </a:spcBef>
              <a:spcAft>
                <a:spcPts val="1800"/>
              </a:spcAft>
              <a:buFontTx/>
              <a:buNone/>
            </a:pPr>
            <a:r>
              <a:rPr lang="zh-TW" altLang="en-US" sz="3600" dirty="0">
                <a:solidFill>
                  <a:srgbClr val="FFFF00"/>
                </a:solidFill>
                <a:ea typeface="華康儷中黑" pitchFamily="49" charset="-120"/>
              </a:rPr>
              <a:t>常年期第六主日 </a:t>
            </a:r>
            <a:r>
              <a:rPr lang="en-US" altLang="zh-TW" sz="3600" dirty="0">
                <a:solidFill>
                  <a:srgbClr val="FFFF00"/>
                </a:solidFill>
                <a:ea typeface="華康儷中黑" pitchFamily="49" charset="-120"/>
              </a:rPr>
              <a:t>(</a:t>
            </a:r>
            <a:r>
              <a:rPr lang="en-US" altLang="zh-TW" dirty="0">
                <a:solidFill>
                  <a:srgbClr val="FFFF00"/>
                </a:solidFill>
                <a:ea typeface="華康儷中黑" pitchFamily="49" charset="-120"/>
              </a:rPr>
              <a:t>2022</a:t>
            </a:r>
            <a:r>
              <a:rPr lang="zh-TW" altLang="en-US" dirty="0">
                <a:solidFill>
                  <a:srgbClr val="FFFF00"/>
                </a:solidFill>
                <a:ea typeface="華康儷中黑" pitchFamily="49" charset="-120"/>
              </a:rPr>
              <a:t>年 </a:t>
            </a:r>
            <a:r>
              <a:rPr lang="en-US" altLang="zh-TW" dirty="0">
                <a:solidFill>
                  <a:srgbClr val="FFFF00"/>
                </a:solidFill>
                <a:ea typeface="華康儷中黑" pitchFamily="49" charset="-120"/>
              </a:rPr>
              <a:t>2</a:t>
            </a:r>
            <a:r>
              <a:rPr lang="zh-TW" altLang="en-US" dirty="0">
                <a:solidFill>
                  <a:srgbClr val="FFFF00"/>
                </a:solidFill>
                <a:ea typeface="華康儷中黑" pitchFamily="49" charset="-120"/>
              </a:rPr>
              <a:t>月 </a:t>
            </a:r>
            <a:r>
              <a:rPr lang="en-US" altLang="zh-TW" dirty="0">
                <a:solidFill>
                  <a:srgbClr val="FFFF00"/>
                </a:solidFill>
                <a:ea typeface="華康儷中黑" pitchFamily="49" charset="-120"/>
              </a:rPr>
              <a:t>13</a:t>
            </a:r>
            <a:r>
              <a:rPr lang="zh-TW" altLang="en-US" dirty="0">
                <a:solidFill>
                  <a:srgbClr val="FFFF00"/>
                </a:solidFill>
                <a:ea typeface="華康儷中黑" pitchFamily="49" charset="-120"/>
              </a:rPr>
              <a:t>日</a:t>
            </a:r>
            <a:r>
              <a:rPr lang="en-US" altLang="zh-TW" dirty="0">
                <a:solidFill>
                  <a:srgbClr val="FFFF00"/>
                </a:solidFill>
                <a:ea typeface="華康儷中黑" pitchFamily="49" charset="-120"/>
              </a:rPr>
              <a:t>)</a:t>
            </a:r>
            <a:r>
              <a:rPr lang="zh-TW" altLang="en-US" dirty="0">
                <a:solidFill>
                  <a:srgbClr val="FFFF00"/>
                </a:solidFill>
                <a:ea typeface="華康儷中黑" pitchFamily="49" charset="-120"/>
              </a:rPr>
              <a:t>  </a:t>
            </a:r>
            <a:endParaRPr lang="en-US" altLang="zh-TW" dirty="0">
              <a:solidFill>
                <a:srgbClr val="FFFF00"/>
              </a:solidFill>
              <a:ea typeface="華康儷中黑" pitchFamily="49" charset="-120"/>
            </a:endParaRPr>
          </a:p>
          <a:p>
            <a:pPr algn="ctr" eaLnBrk="1" hangingPunct="1">
              <a:spcBef>
                <a:spcPct val="0"/>
              </a:spcBef>
              <a:buFontTx/>
              <a:buNone/>
            </a:pPr>
            <a:r>
              <a:rPr lang="zh-TW" altLang="en-US" sz="5400" dirty="0">
                <a:solidFill>
                  <a:srgbClr val="FFFF00"/>
                </a:solidFill>
                <a:ea typeface="華康正顏楷體W7" panose="03000709000000000000" pitchFamily="65" charset="-120"/>
              </a:rPr>
              <a:t>感 恩 祭</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spcAft>
                <a:spcPts val="1200"/>
              </a:spcAft>
              <a:buFontTx/>
              <a:buNone/>
            </a:pPr>
            <a:r>
              <a:rPr lang="zh-TW" altLang="en-US" sz="3600" dirty="0">
                <a:solidFill>
                  <a:schemeClr val="bg1"/>
                </a:solidFill>
                <a:ea typeface="華康儷中黑" panose="020B0509000000000000" pitchFamily="49" charset="-120"/>
              </a:rPr>
              <a:t>主 題</a:t>
            </a:r>
            <a:endParaRPr lang="en-US" altLang="zh-TW" sz="3600" dirty="0">
              <a:solidFill>
                <a:schemeClr val="bg1"/>
              </a:solidFill>
              <a:ea typeface="華康儷中黑" panose="020B0509000000000000" pitchFamily="49" charset="-120"/>
            </a:endParaRPr>
          </a:p>
          <a:p>
            <a:pPr algn="ctr" eaLnBrk="1" hangingPunct="1">
              <a:lnSpc>
                <a:spcPts val="4000"/>
              </a:lnSpc>
              <a:spcBef>
                <a:spcPts val="3600"/>
              </a:spcBef>
              <a:spcAft>
                <a:spcPts val="1800"/>
              </a:spcAft>
              <a:buNone/>
            </a:pPr>
            <a:r>
              <a:rPr lang="zh-TW" altLang="en-US" sz="6000" dirty="0">
                <a:solidFill>
                  <a:schemeClr val="bg1"/>
                </a:solidFill>
                <a:ea typeface="華康儷中黑" pitchFamily="49" charset="-120"/>
              </a:rPr>
              <a:t>唯有神貧能救世</a:t>
            </a:r>
            <a:endParaRPr lang="en-US" altLang="zh-TW" sz="6000" dirty="0">
              <a:solidFill>
                <a:schemeClr val="bg1"/>
              </a:solidFill>
              <a:ea typeface="華康儷中黑" pitchFamily="49" charset="-120"/>
            </a:endParaRPr>
          </a:p>
          <a:p>
            <a:pPr algn="ctr" eaLnBrk="1" hangingPunct="1">
              <a:lnSpc>
                <a:spcPts val="3200"/>
              </a:lnSpc>
              <a:spcBef>
                <a:spcPts val="0"/>
              </a:spcBef>
              <a:spcAft>
                <a:spcPts val="4800"/>
              </a:spcAft>
              <a:buNone/>
            </a:pPr>
            <a:r>
              <a:rPr lang="zh-TW" altLang="en-US" sz="3600" spc="600" dirty="0">
                <a:solidFill>
                  <a:srgbClr val="FF0000"/>
                </a:solidFill>
                <a:highlight>
                  <a:srgbClr val="00FFFF"/>
                </a:highlight>
                <a:ea typeface="華康儷中黑" pitchFamily="49" charset="-120"/>
              </a:rPr>
              <a:t>退後原來是向前</a:t>
            </a:r>
            <a:endParaRPr lang="en-US" altLang="zh-TW" sz="3600" spc="600" dirty="0">
              <a:solidFill>
                <a:srgbClr val="FF0000"/>
              </a:solidFill>
              <a:highlight>
                <a:srgbClr val="00FFFF"/>
              </a:highlight>
              <a:ea typeface="華康儷中黑" pitchFamily="49" charset="-120"/>
            </a:endParaRPr>
          </a:p>
          <a:p>
            <a:pPr eaLnBrk="1" hangingPunct="1">
              <a:spcBef>
                <a:spcPct val="0"/>
              </a:spcBef>
              <a:buFontTx/>
              <a:buNone/>
            </a:pPr>
            <a:r>
              <a:rPr lang="zh-TW" altLang="en-US" sz="6000" dirty="0">
                <a:solidFill>
                  <a:srgbClr val="00FF00"/>
                </a:solidFill>
                <a:ea typeface="華康粗黑體" panose="020B0709000000000000" pitchFamily="49" charset="-120"/>
              </a:rPr>
              <a:t>          打破自我中心</a:t>
            </a:r>
            <a:r>
              <a:rPr lang="en-US" altLang="zh-TW" sz="2800" dirty="0">
                <a:solidFill>
                  <a:schemeClr val="bg1"/>
                </a:solidFill>
                <a:ea typeface="華康粗黑體" panose="020B0709000000000000" pitchFamily="49" charset="-120"/>
              </a:rPr>
              <a:t>(</a:t>
            </a:r>
            <a:r>
              <a:rPr lang="zh-TW" altLang="en-US" sz="2800" dirty="0">
                <a:solidFill>
                  <a:schemeClr val="bg1"/>
                </a:solidFill>
                <a:ea typeface="華康粗黑體" panose="020B0709000000000000" pitchFamily="49" charset="-120"/>
              </a:rPr>
              <a:t>柏拉圖</a:t>
            </a:r>
            <a:r>
              <a:rPr lang="en-US" altLang="zh-TW" sz="2800" dirty="0">
                <a:solidFill>
                  <a:schemeClr val="bg1"/>
                </a:solidFill>
                <a:ea typeface="華康粗黑體" panose="020B0709000000000000" pitchFamily="49" charset="-120"/>
              </a:rPr>
              <a:t>)</a:t>
            </a:r>
          </a:p>
          <a:p>
            <a:pPr algn="ctr" eaLnBrk="1" hangingPunct="1">
              <a:spcBef>
                <a:spcPct val="0"/>
              </a:spcBef>
              <a:buFontTx/>
              <a:buNone/>
            </a:pPr>
            <a:r>
              <a:rPr lang="en-US" altLang="zh-TW" sz="4000" dirty="0">
                <a:solidFill>
                  <a:srgbClr val="FFFF00"/>
                </a:solidFill>
                <a:ea typeface="華康粗黑體" panose="020B0709000000000000" pitchFamily="49" charset="-120"/>
              </a:rPr>
              <a:t>——</a:t>
            </a:r>
            <a:r>
              <a:rPr lang="zh-TW" altLang="en-US" sz="4000" dirty="0">
                <a:solidFill>
                  <a:srgbClr val="FFFF00"/>
                </a:solidFill>
                <a:ea typeface="華康粗黑體" panose="020B0709000000000000" pitchFamily="49" charset="-120"/>
              </a:rPr>
              <a:t>基督為人類</a:t>
            </a:r>
            <a:r>
              <a:rPr lang="en-US" altLang="zh-TW" sz="4000" dirty="0">
                <a:solidFill>
                  <a:srgbClr val="FFFF00"/>
                </a:solidFill>
                <a:ea typeface="華康粗黑體" panose="020B0709000000000000" pitchFamily="49" charset="-120"/>
              </a:rPr>
              <a:t>,</a:t>
            </a:r>
            <a:r>
              <a:rPr lang="zh-TW" altLang="en-US" sz="4000" dirty="0">
                <a:solidFill>
                  <a:srgbClr val="FFFF00"/>
                </a:solidFill>
                <a:ea typeface="華康粗黑體" panose="020B0709000000000000" pitchFamily="49" charset="-120"/>
              </a:rPr>
              <a:t>教會為世界</a:t>
            </a:r>
            <a:r>
              <a:rPr lang="en-US" altLang="zh-TW" sz="4000" dirty="0">
                <a:solidFill>
                  <a:srgbClr val="FFFF00"/>
                </a:solidFill>
                <a:ea typeface="華康粗黑體" panose="020B0709000000000000" pitchFamily="49" charset="-120"/>
              </a:rPr>
              <a:t>——</a:t>
            </a:r>
            <a:endParaRPr lang="zh-TW" altLang="en-US" sz="4000" dirty="0">
              <a:solidFill>
                <a:srgbClr val="FFFF00"/>
              </a:solidFill>
              <a:ea typeface="華康粗黑體" panose="020B0709000000000000" pitchFamily="49" charset="-120"/>
            </a:endParaRPr>
          </a:p>
        </p:txBody>
      </p:sp>
    </p:spTree>
    <p:extLst>
      <p:ext uri="{BB962C8B-B14F-4D97-AF65-F5344CB8AC3E}">
        <p14:creationId xmlns:p14="http://schemas.microsoft.com/office/powerpoint/2010/main" val="34136249"/>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4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10957</TotalTime>
  <Words>2148</Words>
  <Application>Microsoft Office PowerPoint</Application>
  <PresentationFormat>如螢幕大小 (4:3)</PresentationFormat>
  <Paragraphs>97</Paragraphs>
  <Slides>24</Slides>
  <Notes>1</Notes>
  <HiddenSlides>0</HiddenSlides>
  <MMClips>0</MMClips>
  <ScaleCrop>false</ScaleCrop>
  <HeadingPairs>
    <vt:vector size="6" baseType="variant">
      <vt:variant>
        <vt:lpstr>使用字型</vt:lpstr>
      </vt:variant>
      <vt:variant>
        <vt:i4>9</vt:i4>
      </vt:variant>
      <vt:variant>
        <vt:lpstr>佈景主題</vt:lpstr>
      </vt:variant>
      <vt:variant>
        <vt:i4>2</vt:i4>
      </vt:variant>
      <vt:variant>
        <vt:lpstr>投影片標題</vt:lpstr>
      </vt:variant>
      <vt:variant>
        <vt:i4>24</vt:i4>
      </vt:variant>
    </vt:vector>
  </HeadingPairs>
  <TitlesOfParts>
    <vt:vector size="35" baseType="lpstr">
      <vt:lpstr>華康中黑體</vt:lpstr>
      <vt:lpstr>華康中黑體(P)</vt:lpstr>
      <vt:lpstr>華康正顏楷體W7</vt:lpstr>
      <vt:lpstr>華康粗黑體</vt:lpstr>
      <vt:lpstr>華康黑體-GB5</vt:lpstr>
      <vt:lpstr>華康儷中黑</vt:lpstr>
      <vt:lpstr>新細明體</vt:lpstr>
      <vt:lpstr>Arial</vt:lpstr>
      <vt:lpstr>Wingdings</vt:lpstr>
      <vt:lpstr>預設簡報設計</vt:lpstr>
      <vt:lpstr>14_預設簡報設計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748</cp:revision>
  <dcterms:created xsi:type="dcterms:W3CDTF">2006-09-26T01:05:23Z</dcterms:created>
  <dcterms:modified xsi:type="dcterms:W3CDTF">2022-02-07T04:49:54Z</dcterms:modified>
</cp:coreProperties>
</file>