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84" r:id="rId3"/>
  </p:sldMasterIdLst>
  <p:notesMasterIdLst>
    <p:notesMasterId r:id="rId26"/>
  </p:notesMasterIdLst>
  <p:handoutMasterIdLst>
    <p:handoutMasterId r:id="rId27"/>
  </p:handoutMasterIdLst>
  <p:sldIdLst>
    <p:sldId id="2233" r:id="rId4"/>
    <p:sldId id="2119" r:id="rId5"/>
    <p:sldId id="2120" r:id="rId6"/>
    <p:sldId id="2122" r:id="rId7"/>
    <p:sldId id="2133" r:id="rId8"/>
    <p:sldId id="2134" r:id="rId9"/>
    <p:sldId id="2219" r:id="rId10"/>
    <p:sldId id="2096" r:id="rId11"/>
    <p:sldId id="2220" r:id="rId12"/>
    <p:sldId id="2221" r:id="rId13"/>
    <p:sldId id="2222" r:id="rId14"/>
    <p:sldId id="2223" r:id="rId15"/>
    <p:sldId id="2224" r:id="rId16"/>
    <p:sldId id="2225" r:id="rId17"/>
    <p:sldId id="2226" r:id="rId18"/>
    <p:sldId id="2227" r:id="rId19"/>
    <p:sldId id="2228" r:id="rId20"/>
    <p:sldId id="2229" r:id="rId21"/>
    <p:sldId id="2230" r:id="rId22"/>
    <p:sldId id="2231" r:id="rId23"/>
    <p:sldId id="2232" r:id="rId24"/>
    <p:sldId id="1892" r:id="rId25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9900CC"/>
    <a:srgbClr val="FF00FF"/>
    <a:srgbClr val="FF99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104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93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82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28134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0989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52375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07527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5628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49147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1249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50645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43507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235341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6157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4795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5746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常年期第六主日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ts val="600"/>
              </a:spcBef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日 </a:t>
            </a:r>
            <a:r>
              <a:rPr lang="en-US" altLang="zh-TW" sz="2800" dirty="0">
                <a:solidFill>
                  <a:srgbClr val="00FF00"/>
                </a:solidFill>
                <a:ea typeface="華康儷中黑" pitchFamily="49" charset="-120"/>
              </a:rPr>
              <a:t>(</a:t>
            </a:r>
            <a:r>
              <a:rPr lang="zh-TW" altLang="en-US" sz="2800" dirty="0">
                <a:solidFill>
                  <a:srgbClr val="00FF00"/>
                </a:solidFill>
                <a:ea typeface="華康儷中黑" pitchFamily="49" charset="-120"/>
              </a:rPr>
              <a:t>大年初二 新春禮儀</a:t>
            </a:r>
            <a:r>
              <a:rPr lang="en-US" altLang="zh-TW" sz="2800" dirty="0">
                <a:solidFill>
                  <a:srgbClr val="00FF00"/>
                </a:solidFill>
                <a:ea typeface="華康儷中黑" pitchFamily="49" charset="-120"/>
              </a:rPr>
              <a:t>)</a:t>
            </a:r>
            <a:endParaRPr lang="zh-TW" altLang="en-US" sz="2800" dirty="0">
              <a:solidFill>
                <a:srgbClr val="00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13300"/>
              </a:lnSpc>
              <a:spcBef>
                <a:spcPct val="0"/>
              </a:spcBef>
              <a:buFontTx/>
              <a:buNone/>
            </a:pPr>
            <a:r>
              <a:rPr lang="zh-HK" altLang="en-US" sz="13000" spc="3000" dirty="0">
                <a:solidFill>
                  <a:srgbClr val="FFFF00"/>
                </a:solidFill>
                <a:ea typeface="華康粗黑體" panose="020B0709000000000000" pitchFamily="49" charset="-120"/>
              </a:rPr>
              <a:t>煥然一新</a:t>
            </a:r>
            <a:endParaRPr lang="en-US" altLang="zh-TW" sz="13000" spc="30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902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1233" y="8334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8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你們或吃或喝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或無論做什麼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一切都要為光榮天主而做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你們該效法我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如同我效法基督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一樣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為光榮天主</a:t>
            </a:r>
            <a:r>
              <a:rPr lang="en-US" altLang="zh-TW" sz="4000" dirty="0">
                <a:ea typeface="華康粗黑體" panose="020B0709000000000000" pitchFamily="49" charset="-120"/>
              </a:rPr>
              <a:t>:</a:t>
            </a:r>
            <a:r>
              <a:rPr lang="zh-TW" altLang="en-US" sz="4000" dirty="0">
                <a:ea typeface="華康粗黑體" panose="020B0709000000000000" pitchFamily="49" charset="-120"/>
              </a:rPr>
              <a:t>以生命去「</a:t>
            </a:r>
            <a:r>
              <a:rPr lang="zh-TW" altLang="en-US" sz="4000" dirty="0">
                <a:solidFill>
                  <a:srgbClr val="9900CC"/>
                </a:solidFill>
                <a:ea typeface="華康粗黑體" panose="020B0709000000000000" pitchFamily="49" charset="-120"/>
              </a:rPr>
              <a:t>愈顯主榮</a:t>
            </a:r>
            <a:r>
              <a:rPr lang="zh-TW" altLang="en-US" sz="4000" dirty="0">
                <a:ea typeface="華康粗黑體" panose="020B0709000000000000" pitchFamily="49" charset="-120"/>
              </a:rPr>
              <a:t>」       </a:t>
            </a:r>
            <a:br>
              <a:rPr lang="en-US" altLang="zh-TW" sz="4000" dirty="0">
                <a:ea typeface="華康粗黑體" panose="020B0709000000000000" pitchFamily="49" charset="-120"/>
              </a:rPr>
            </a:br>
            <a:r>
              <a:rPr lang="en-US" altLang="zh-TW" sz="4000" dirty="0">
                <a:ea typeface="華康粗黑體" panose="020B0709000000000000" pitchFamily="49" charset="-120"/>
              </a:rPr>
              <a:t>                </a:t>
            </a:r>
            <a:r>
              <a:rPr lang="en-US" altLang="zh-TW" sz="4000" b="1" dirty="0">
                <a:solidFill>
                  <a:srgbClr val="FF0000"/>
                </a:solidFill>
                <a:ea typeface="華康粗黑體" panose="020B0709000000000000" pitchFamily="49" charset="-120"/>
              </a:rPr>
              <a:t>A</a:t>
            </a:r>
            <a:r>
              <a:rPr lang="en-US" altLang="zh-TW" sz="4000" dirty="0">
                <a:ea typeface="華康粗黑體" panose="020B0709000000000000" pitchFamily="49" charset="-120"/>
              </a:rPr>
              <a:t>d</a:t>
            </a:r>
            <a:r>
              <a:rPr lang="zh-TW" altLang="en-US" sz="4000" dirty="0">
                <a:ea typeface="華康粗黑體" panose="020B0709000000000000" pitchFamily="49" charset="-120"/>
              </a:rPr>
              <a:t> </a:t>
            </a:r>
            <a:r>
              <a:rPr lang="en-US" altLang="zh-TW" sz="4000" b="1" dirty="0" err="1">
                <a:solidFill>
                  <a:srgbClr val="FF0000"/>
                </a:solidFill>
                <a:ea typeface="華康粗黑體" panose="020B0709000000000000" pitchFamily="49" charset="-120"/>
              </a:rPr>
              <a:t>M</a:t>
            </a:r>
            <a:r>
              <a:rPr lang="en-US" altLang="zh-TW" sz="4000" dirty="0" err="1">
                <a:ea typeface="華康粗黑體" panose="020B0709000000000000" pitchFamily="49" charset="-120"/>
              </a:rPr>
              <a:t>ajorem</a:t>
            </a:r>
            <a:r>
              <a:rPr lang="en-US" altLang="zh-TW" sz="4000" dirty="0">
                <a:ea typeface="華康粗黑體" panose="020B0709000000000000" pitchFamily="49" charset="-120"/>
              </a:rPr>
              <a:t> </a:t>
            </a:r>
            <a:r>
              <a:rPr lang="en-US" altLang="zh-TW" sz="4000" b="1" dirty="0">
                <a:solidFill>
                  <a:srgbClr val="FF0000"/>
                </a:solidFill>
                <a:ea typeface="華康粗黑體" panose="020B0709000000000000" pitchFamily="49" charset="-120"/>
              </a:rPr>
              <a:t>D</a:t>
            </a:r>
            <a:r>
              <a:rPr lang="en-US" altLang="zh-TW" sz="4000" dirty="0">
                <a:ea typeface="華康粗黑體" panose="020B0709000000000000" pitchFamily="49" charset="-120"/>
              </a:rPr>
              <a:t>ei </a:t>
            </a:r>
            <a:r>
              <a:rPr lang="en-US" altLang="zh-TW" sz="4000" b="1" dirty="0" err="1">
                <a:solidFill>
                  <a:srgbClr val="FF0000"/>
                </a:solidFill>
                <a:ea typeface="華康粗黑體" panose="020B0709000000000000" pitchFamily="49" charset="-120"/>
              </a:rPr>
              <a:t>G</a:t>
            </a:r>
            <a:r>
              <a:rPr lang="en-US" altLang="zh-TW" sz="4000" dirty="0" err="1">
                <a:ea typeface="華康粗黑體" panose="020B0709000000000000" pitchFamily="49" charset="-120"/>
              </a:rPr>
              <a:t>loriam</a:t>
            </a:r>
            <a:endParaRPr lang="en-US" altLang="zh-TW" sz="4000" dirty="0"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如何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?</a:t>
            </a:r>
            <a:r>
              <a:rPr lang="zh-TW" altLang="en-US" sz="4000" dirty="0">
                <a:solidFill>
                  <a:srgbClr val="0000FF"/>
                </a:solidFill>
                <a:ea typeface="華康粗黑體" panose="020B0709000000000000" pitchFamily="49" charset="-120"/>
              </a:rPr>
              <a:t>青春逢盛世</a:t>
            </a:r>
            <a:r>
              <a:rPr lang="en-US" altLang="zh-TW" sz="40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粗黑體" panose="020B0709000000000000" pitchFamily="49" charset="-120"/>
              </a:rPr>
              <a:t>奮鬥正當時</a:t>
            </a:r>
            <a:r>
              <a:rPr lang="en-US" altLang="zh-TW" sz="4000" dirty="0"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不負青雲志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</a:rPr>
              <a:t>永保赤子心</a:t>
            </a:r>
            <a:r>
              <a:rPr lang="en-US" altLang="zh-TW" sz="4000" dirty="0">
                <a:ea typeface="華康粗黑體" panose="020B0709000000000000" pitchFamily="49" charset="-120"/>
              </a:rPr>
              <a:t>;</a:t>
            </a:r>
            <a:r>
              <a:rPr lang="zh-TW" altLang="en-US" sz="4000" dirty="0">
                <a:ea typeface="華康粗黑體" panose="020B0709000000000000" pitchFamily="49" charset="-120"/>
              </a:rPr>
              <a:t>即使是「</a:t>
            </a:r>
            <a:r>
              <a:rPr lang="zh-TW" altLang="en-US" sz="4000" dirty="0">
                <a:solidFill>
                  <a:srgbClr val="9900CC"/>
                </a:solidFill>
                <a:ea typeface="華康粗黑體" panose="020B0709000000000000" pitchFamily="49" charset="-120"/>
              </a:rPr>
              <a:t>青春逢亂世</a:t>
            </a:r>
            <a:r>
              <a:rPr lang="zh-TW" altLang="en-US" sz="4000" dirty="0">
                <a:ea typeface="華康粗黑體" panose="020B0709000000000000" pitchFamily="49" charset="-120"/>
              </a:rPr>
              <a:t>」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也當「</a:t>
            </a:r>
            <a:r>
              <a:rPr lang="zh-TW" altLang="en-US" sz="4000" dirty="0">
                <a:solidFill>
                  <a:srgbClr val="9900CC"/>
                </a:solidFill>
                <a:ea typeface="華康粗黑體" panose="020B0709000000000000" pitchFamily="49" charset="-120"/>
              </a:rPr>
              <a:t>奮鬥創明天</a:t>
            </a:r>
            <a:r>
              <a:rPr lang="zh-TW" altLang="en-US" sz="4000" dirty="0">
                <a:ea typeface="華康粗黑體" panose="020B0709000000000000" pitchFamily="49" charset="-120"/>
              </a:rPr>
              <a:t>」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或吃或喝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或無論做什麼</a:t>
            </a:r>
            <a:r>
              <a:rPr lang="en-US" altLang="zh-TW" sz="4000" dirty="0"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</a:rPr>
              <a:t>一切都為此</a:t>
            </a:r>
            <a:r>
              <a:rPr lang="en-US" altLang="zh-TW" sz="2800" b="1" spc="-400" dirty="0">
                <a:solidFill>
                  <a:srgbClr val="FF0000"/>
                </a:solidFill>
                <a:ea typeface="華康粗黑體" panose="020B0709000000000000" pitchFamily="49" charset="-120"/>
              </a:rPr>
              <a:t>==</a:t>
            </a:r>
            <a:r>
              <a:rPr lang="zh-TW" altLang="en-US" sz="4000" dirty="0">
                <a:ea typeface="華康粗黑體" panose="020B0709000000000000" pitchFamily="49" charset="-120"/>
              </a:rPr>
              <a:t>愈顯主榮</a:t>
            </a:r>
            <a:r>
              <a:rPr lang="en-US" altLang="zh-TW" sz="4000" dirty="0">
                <a:ea typeface="華康粗黑體" panose="020B0709000000000000" pitchFamily="49" charset="-120"/>
              </a:rPr>
              <a:t>!   </a:t>
            </a:r>
            <a:endParaRPr lang="en-US" altLang="zh-TW" sz="4000" dirty="0">
              <a:solidFill>
                <a:srgbClr val="FF0000"/>
              </a:solidFill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3400" dirty="0">
                <a:solidFill>
                  <a:srgbClr val="FFFF00"/>
                </a:solidFill>
                <a:ea typeface="華康粗黑體" panose="020B0709000000000000" pitchFamily="49" charset="-120"/>
              </a:rPr>
              <a:t>  </a:t>
            </a:r>
            <a:r>
              <a:rPr lang="zh-TW" altLang="en-US" sz="34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苟日新</a:t>
            </a:r>
            <a:r>
              <a:rPr lang="en-US" altLang="zh-TW" sz="34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34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日日新</a:t>
            </a:r>
            <a:r>
              <a:rPr lang="en-US" altLang="zh-TW" sz="34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;</a:t>
            </a:r>
            <a:r>
              <a:rPr lang="zh-TW" altLang="en-US" sz="34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作新民</a:t>
            </a:r>
            <a:r>
              <a:rPr lang="en-US" altLang="zh-TW" sz="34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;</a:t>
            </a:r>
            <a:r>
              <a:rPr lang="zh-TW" altLang="en-US" sz="34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君子無所不用其極</a:t>
            </a:r>
            <a:r>
              <a:rPr lang="zh-TW" altLang="en-US" sz="18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 </a:t>
            </a:r>
            <a:r>
              <a:rPr lang="en-US" altLang="zh-TW" sz="2800" dirty="0">
                <a:solidFill>
                  <a:srgbClr val="FF0000"/>
                </a:solidFill>
                <a:ea typeface="華康粗黑體" panose="020B0709000000000000" pitchFamily="49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ea typeface="華康粗黑體" panose="020B0709000000000000" pitchFamily="49" charset="-120"/>
              </a:rPr>
              <a:t>大學</a:t>
            </a:r>
            <a:r>
              <a:rPr lang="en-US" altLang="zh-TW" sz="2800" dirty="0">
                <a:solidFill>
                  <a:srgbClr val="FF0000"/>
                </a:solidFill>
                <a:ea typeface="華康粗黑體" panose="020B0709000000000000" pitchFamily="49" charset="-120"/>
              </a:rPr>
              <a:t>)</a:t>
            </a:r>
            <a:endParaRPr lang="zh-TW" altLang="en-US" sz="2800" dirty="0">
              <a:solidFill>
                <a:srgbClr val="FF00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995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1233" y="8334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你若願意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就能潔淨我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我願意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你潔淨了吧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!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你若願意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highlight>
                  <a:srgbClr val="00FFFF"/>
                </a:highlight>
                <a:ea typeface="華康儷中黑" panose="020B0509000000000000" pitchFamily="49" charset="-120"/>
              </a:rPr>
              <a:t>我願意</a:t>
            </a:r>
            <a:r>
              <a:rPr lang="en-US" altLang="zh-TW" sz="4000" dirty="0">
                <a:highlight>
                  <a:srgbClr val="00FFFF"/>
                </a:highlight>
                <a:ea typeface="華康儷中黑" panose="020B0509000000000000" pitchFamily="49" charset="-120"/>
              </a:rPr>
              <a:t>!</a:t>
            </a:r>
            <a:r>
              <a:rPr lang="en-US" altLang="zh-TW" sz="4000" dirty="0">
                <a:ea typeface="華康儷中黑" panose="020B0509000000000000" pitchFamily="49" charset="-120"/>
              </a:rPr>
              <a:t>     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天主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50%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+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我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50%</a:t>
            </a:r>
          </a:p>
          <a:p>
            <a:pPr marL="360000" indent="-457200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例子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主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你若願意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就賜世界和平吧</a:t>
            </a:r>
            <a:r>
              <a:rPr lang="en-US" altLang="zh-TW" sz="4000" dirty="0">
                <a:ea typeface="華康儷中黑" panose="020B0509000000000000" pitchFamily="49" charset="-120"/>
              </a:rPr>
              <a:t>!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</a:rPr>
              <a:t>        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我願意</a:t>
            </a:r>
            <a:r>
              <a:rPr lang="en-US" altLang="zh-TW" sz="44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請你和我合作</a:t>
            </a:r>
            <a:r>
              <a:rPr lang="en-US" altLang="zh-TW" sz="44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!!!</a:t>
            </a:r>
          </a:p>
          <a:p>
            <a:pPr marL="360000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自己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修好</a:t>
            </a:r>
            <a:r>
              <a:rPr lang="en-US" altLang="zh-TW" sz="3600" spc="-3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en-US" altLang="zh-TW" sz="2400" spc="-300" dirty="0">
                <a:ea typeface="華康儷中黑" panose="020B0509000000000000" pitchFamily="49" charset="-120"/>
                <a:sym typeface="Wingdings" panose="05000000000000000000" pitchFamily="2" charset="2"/>
              </a:rPr>
              <a:t>《</a:t>
            </a:r>
            <a:r>
              <a:rPr lang="zh-TW" altLang="en-US" sz="2400" spc="-300" dirty="0">
                <a:ea typeface="華康儷中黑" panose="020B0509000000000000" pitchFamily="49" charset="-120"/>
                <a:sym typeface="Wingdings" panose="05000000000000000000" pitchFamily="2" charset="2"/>
              </a:rPr>
              <a:t>大學</a:t>
            </a:r>
            <a:r>
              <a:rPr lang="en-US" altLang="zh-TW" sz="2400" spc="-300" dirty="0">
                <a:ea typeface="華康儷中黑" panose="020B0509000000000000" pitchFamily="49" charset="-120"/>
                <a:sym typeface="Wingdings" panose="05000000000000000000" pitchFamily="2" charset="2"/>
              </a:rPr>
              <a:t>》</a:t>
            </a:r>
            <a:r>
              <a:rPr lang="zh-CN" altLang="en-US" sz="3600" b="0" i="0" dirty="0">
                <a:effectLst/>
                <a:ea typeface="華康儷中黑" panose="020B0509000000000000" pitchFamily="49" charset="-120"/>
              </a:rPr>
              <a:t>自天子以至于庶人</a:t>
            </a:r>
            <a:r>
              <a:rPr lang="en-US" altLang="zh-CN" sz="3600" b="0" i="0" dirty="0">
                <a:effectLst/>
                <a:ea typeface="華康儷中黑" panose="020B0509000000000000" pitchFamily="49" charset="-120"/>
              </a:rPr>
              <a:t>,</a:t>
            </a:r>
            <a:r>
              <a:rPr lang="zh-CN" altLang="en-US" sz="3600" b="0" i="0" dirty="0">
                <a:effectLst/>
                <a:ea typeface="華康儷中黑" panose="020B0509000000000000" pitchFamily="49" charset="-120"/>
              </a:rPr>
              <a:t>壹是皆以修身</a:t>
            </a:r>
            <a:r>
              <a:rPr lang="zh-TW" altLang="en-US" sz="3600" b="0" i="0" dirty="0">
                <a:effectLst/>
                <a:ea typeface="華康儷中黑" panose="020B0509000000000000" pitchFamily="49" charset="-120"/>
              </a:rPr>
              <a:t>為</a:t>
            </a:r>
            <a:r>
              <a:rPr lang="zh-CN" altLang="en-US" sz="3600" b="0" i="0" dirty="0">
                <a:effectLst/>
                <a:ea typeface="華康儷中黑" panose="020B0509000000000000" pitchFamily="49" charset="-120"/>
              </a:rPr>
              <a:t>本</a:t>
            </a:r>
            <a:r>
              <a:rPr lang="en-US" altLang="zh-CN" sz="3600" b="0" i="0" dirty="0">
                <a:effectLst/>
                <a:ea typeface="華康儷中黑" panose="020B0509000000000000" pitchFamily="49" charset="-120"/>
              </a:rPr>
              <a:t>;</a:t>
            </a:r>
            <a:r>
              <a:rPr lang="zh-CN" altLang="en-US" sz="3600" b="0" i="0" dirty="0">
                <a:effectLst/>
                <a:ea typeface="華康儷中黑" panose="020B0509000000000000" pitchFamily="49" charset="-120"/>
              </a:rPr>
              <a:t>其</a:t>
            </a:r>
            <a:r>
              <a:rPr lang="zh-CN" altLang="en-US" sz="3600" b="0" i="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本</a:t>
            </a:r>
            <a:r>
              <a:rPr lang="zh-TW" altLang="en-US" sz="3600" b="0" i="0" dirty="0">
                <a:effectLst/>
                <a:ea typeface="華康儷中黑" panose="020B0509000000000000" pitchFamily="49" charset="-120"/>
              </a:rPr>
              <a:t>亂</a:t>
            </a:r>
            <a:r>
              <a:rPr lang="zh-CN" altLang="en-US" sz="3600" b="0" i="0" dirty="0">
                <a:effectLst/>
                <a:ea typeface="華康儷中黑" panose="020B0509000000000000" pitchFamily="49" charset="-120"/>
              </a:rPr>
              <a:t>而</a:t>
            </a:r>
            <a:r>
              <a:rPr lang="zh-CN" altLang="en-US" sz="3600" b="0" i="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末</a:t>
            </a:r>
            <a:r>
              <a:rPr lang="zh-CN" altLang="en-US" sz="3600" b="0" i="0" dirty="0">
                <a:effectLst/>
                <a:ea typeface="華康儷中黑" panose="020B0509000000000000" pitchFamily="49" charset="-120"/>
              </a:rPr>
              <a:t>治者</a:t>
            </a:r>
            <a:r>
              <a:rPr lang="en-US" altLang="zh-CN" sz="3600" b="0" i="0" dirty="0">
                <a:effectLst/>
                <a:ea typeface="華康儷中黑" panose="020B0509000000000000" pitchFamily="49" charset="-120"/>
              </a:rPr>
              <a:t>,</a:t>
            </a:r>
            <a:r>
              <a:rPr lang="zh-CN" altLang="en-US" sz="3600" b="0" i="0" dirty="0">
                <a:effectLst/>
                <a:ea typeface="華康儷中黑" panose="020B0509000000000000" pitchFamily="49" charset="-120"/>
              </a:rPr>
              <a:t>否矣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);</a:t>
            </a:r>
            <a:b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</a:b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萬物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修好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對物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  <a:sym typeface="Wingdings" panose="05000000000000000000" pitchFamily="2" charset="2"/>
              </a:rPr>
              <a:t>有情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家人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修好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齊家為建天家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en-US" altLang="zh-TW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社會國家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修好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善盡本分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做好公民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國民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全人類</a:t>
            </a:r>
            <a:r>
              <a:rPr lang="zh-TW" altLang="en-US" sz="4000" dirty="0">
                <a:ea typeface="華康儷中黑" panose="020B0509000000000000" pitchFamily="49" charset="-120"/>
                <a:sym typeface="Wingdings" panose="05000000000000000000" pitchFamily="2" charset="2"/>
              </a:rPr>
              <a:t>修好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天涯若比鄰</a:t>
            </a:r>
            <a:r>
              <a:rPr lang="en-US" altLang="zh-TW" sz="3600" dirty="0">
                <a:ea typeface="華康儷中黑" panose="020B0509000000000000" pitchFamily="49" charset="-120"/>
                <a:sym typeface="Wingdings" panose="05000000000000000000" pitchFamily="2" charset="2"/>
              </a:rPr>
              <a:t>)</a:t>
            </a:r>
            <a:endParaRPr lang="zh-TW" altLang="en-US" sz="3600" dirty="0">
              <a:ea typeface="華康儷中黑" panose="020B0509000000000000" pitchFamily="49" charset="-120"/>
            </a:endParaRPr>
          </a:p>
        </p:txBody>
      </p:sp>
      <p:sp>
        <p:nvSpPr>
          <p:cNvPr id="2" name="等於 1">
            <a:extLst>
              <a:ext uri="{FF2B5EF4-FFF2-40B4-BE49-F238E27FC236}">
                <a16:creationId xmlns:a16="http://schemas.microsoft.com/office/drawing/2014/main" id="{72CD8F3F-EA49-472B-AC33-575A69C4A4D6}"/>
              </a:ext>
            </a:extLst>
          </p:cNvPr>
          <p:cNvSpPr/>
          <p:nvPr/>
        </p:nvSpPr>
        <p:spPr>
          <a:xfrm>
            <a:off x="3995936" y="980728"/>
            <a:ext cx="792088" cy="432048"/>
          </a:xfrm>
          <a:prstGeom prst="mathEqual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4" name="圖形 3" descr="笑臉 (無填滿)">
            <a:extLst>
              <a:ext uri="{FF2B5EF4-FFF2-40B4-BE49-F238E27FC236}">
                <a16:creationId xmlns:a16="http://schemas.microsoft.com/office/drawing/2014/main" id="{9E9AB1D5-F024-45C8-BFB3-72B119937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9176" y="2251720"/>
            <a:ext cx="673224" cy="67322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8CEA251-79A3-4B37-8113-5F3D833642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928" y="2343784"/>
            <a:ext cx="529248" cy="5292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7" name="動作按鈕: 聲音 6">
            <a:hlinkClick r:id="" action="ppaction://noaction" highlightClick="1">
              <a:snd r:embed="rId5" name="applause.wav"/>
            </a:hlinkClick>
            <a:extLst>
              <a:ext uri="{FF2B5EF4-FFF2-40B4-BE49-F238E27FC236}">
                <a16:creationId xmlns:a16="http://schemas.microsoft.com/office/drawing/2014/main" id="{37A48B82-6104-47F5-91E1-713B41FB3A9F}"/>
              </a:ext>
            </a:extLst>
          </p:cNvPr>
          <p:cNvSpPr/>
          <p:nvPr/>
        </p:nvSpPr>
        <p:spPr>
          <a:xfrm>
            <a:off x="532848" y="2363881"/>
            <a:ext cx="529248" cy="529248"/>
          </a:xfrm>
          <a:prstGeom prst="actionButtonSound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形 5" descr="集體成功">
            <a:extLst>
              <a:ext uri="{FF2B5EF4-FFF2-40B4-BE49-F238E27FC236}">
                <a16:creationId xmlns:a16="http://schemas.microsoft.com/office/drawing/2014/main" id="{2DA5836B-8E31-4803-B30B-F8BBCA99CF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93807" y="2278663"/>
            <a:ext cx="718289" cy="71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90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320"/>
              </a:lnSpc>
              <a:spcBef>
                <a:spcPts val="0"/>
              </a:spcBef>
            </a:pPr>
            <a:endParaRPr lang="en-US" altLang="zh-TW" sz="5400" dirty="0">
              <a:ea typeface="華康正顏楷體W7(P)" panose="03000700000000000000" pitchFamily="66" charset="-120"/>
            </a:endParaRPr>
          </a:p>
          <a:p>
            <a:pPr>
              <a:lnSpc>
                <a:spcPts val="7600"/>
              </a:lnSpc>
              <a:spcBef>
                <a:spcPts val="0"/>
              </a:spcBef>
            </a:pPr>
            <a:r>
              <a:rPr lang="zh-TW" altLang="en-US" sz="5400" dirty="0">
                <a:ea typeface="華康正顏楷體W7(P)" panose="03000700000000000000" pitchFamily="66" charset="-120"/>
              </a:rPr>
              <a:t>我的新春願望是</a:t>
            </a:r>
            <a:endParaRPr lang="en-US" altLang="zh-TW" sz="5400" dirty="0">
              <a:ea typeface="華康正顏楷體W7(P)" panose="03000700000000000000" pitchFamily="66" charset="-120"/>
            </a:endParaRPr>
          </a:p>
          <a:p>
            <a:pPr>
              <a:lnSpc>
                <a:spcPts val="7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「</a:t>
            </a: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天國夢</a:t>
            </a:r>
            <a:r>
              <a:rPr lang="zh-TW" altLang="en-US" sz="5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」</a:t>
            </a:r>
            <a:endParaRPr lang="en-US" altLang="zh-TW" sz="54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>
              <a:lnSpc>
                <a:spcPts val="7600"/>
              </a:lnSpc>
              <a:spcBef>
                <a:spcPts val="0"/>
              </a:spcBef>
            </a:pPr>
            <a:r>
              <a:rPr lang="en-US" altLang="zh-TW" sz="5400" dirty="0">
                <a:ea typeface="華康正顏楷體W7(P)" panose="03000700000000000000" pitchFamily="66" charset="-120"/>
              </a:rPr>
              <a:t>My New Year's wish is </a:t>
            </a:r>
            <a:r>
              <a:rPr lang="en-US" altLang="zh-TW" sz="5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"</a:t>
            </a:r>
            <a:r>
              <a:rPr lang="en-US" altLang="zh-TW" sz="5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Kingdom’s Dream</a:t>
            </a:r>
            <a:r>
              <a:rPr lang="en-US" altLang="zh-TW" sz="5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"</a:t>
            </a:r>
            <a:endParaRPr lang="zh-TW" altLang="en-US" sz="54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8145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62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世間何處是我家</a:t>
            </a:r>
            <a:r>
              <a:rPr lang="zh-TW" altLang="en-US" sz="18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 </a:t>
            </a:r>
            <a:r>
              <a:rPr lang="zh-TW" altLang="en-US" sz="4800" dirty="0">
                <a:solidFill>
                  <a:srgbClr val="C00000"/>
                </a:solidFill>
                <a:ea typeface="華康正顏楷體W7(P)" panose="03000700000000000000" pitchFamily="66" charset="-120"/>
              </a:rPr>
              <a:t>大愛情牽你我他</a:t>
            </a:r>
            <a:endParaRPr lang="en-US" altLang="zh-TW" sz="4800" dirty="0">
              <a:solidFill>
                <a:srgbClr val="C00000"/>
              </a:solidFill>
              <a:ea typeface="華康正顏楷體W7(P)" panose="03000700000000000000" pitchFamily="66" charset="-120"/>
            </a:endParaRPr>
          </a:p>
          <a:p>
            <a:pPr>
              <a:lnSpc>
                <a:spcPts val="62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梵二蘊藏天國夢</a:t>
            </a:r>
            <a:r>
              <a:rPr lang="zh-TW" altLang="en-US" sz="1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</a:t>
            </a:r>
            <a:r>
              <a:rPr lang="zh-TW" altLang="en-US" sz="4800" dirty="0">
                <a:solidFill>
                  <a:srgbClr val="9900CC"/>
                </a:solidFill>
                <a:ea typeface="華康正顏楷體W7(P)" panose="03000700000000000000" pitchFamily="66" charset="-120"/>
              </a:rPr>
              <a:t>眾生原來是一家</a:t>
            </a:r>
            <a:endParaRPr lang="en-US" altLang="zh-TW" sz="4800" dirty="0">
              <a:solidFill>
                <a:srgbClr val="9900CC"/>
              </a:solidFill>
              <a:ea typeface="華康正顏楷體W7(P)" panose="03000700000000000000" pitchFamily="66" charset="-120"/>
            </a:endParaRPr>
          </a:p>
          <a:p>
            <a:pPr algn="l">
              <a:lnSpc>
                <a:spcPts val="432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dirty="0">
                <a:ea typeface="華康正顏楷體W7(P)" panose="03000700000000000000" pitchFamily="66" charset="-120"/>
              </a:rPr>
              <a:t>                                                      (</a:t>
            </a:r>
            <a:r>
              <a:rPr lang="zh-TW" altLang="en-US" dirty="0">
                <a:ea typeface="華康正顏楷體W7(P)" panose="03000700000000000000" pitchFamily="66" charset="-120"/>
              </a:rPr>
              <a:t>徐錦堯</a:t>
            </a:r>
            <a:r>
              <a:rPr lang="en-US" altLang="zh-TW" dirty="0">
                <a:ea typeface="華康正顏楷體W7(P)" panose="03000700000000000000" pitchFamily="66" charset="-120"/>
              </a:rPr>
              <a:t>2024)</a:t>
            </a:r>
          </a:p>
          <a:p>
            <a:pPr>
              <a:lnSpc>
                <a:spcPts val="432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400" dirty="0">
                <a:ea typeface="華康正顏楷體W7(P)" panose="03000700000000000000" pitchFamily="66" charset="-120"/>
              </a:rPr>
              <a:t>Wherein the world is my </a:t>
            </a:r>
            <a:r>
              <a:rPr lang="en-US" altLang="zh-TW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home</a:t>
            </a:r>
          </a:p>
          <a:p>
            <a:pPr>
              <a:lnSpc>
                <a:spcPts val="432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400" dirty="0">
                <a:ea typeface="華康正顏楷體W7(P)" panose="03000700000000000000" pitchFamily="66" charset="-120"/>
              </a:rPr>
              <a:t>’Tis where great love </a:t>
            </a:r>
            <a:r>
              <a:rPr lang="en-US" altLang="zh-TW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bonds </a:t>
            </a:r>
            <a:r>
              <a:rPr lang="en-US" altLang="zh-TW" sz="4400" dirty="0">
                <a:ea typeface="華康正顏楷體W7(P)" panose="03000700000000000000" pitchFamily="66" charset="-120"/>
              </a:rPr>
              <a:t>you, me and him</a:t>
            </a:r>
          </a:p>
          <a:p>
            <a:pPr>
              <a:lnSpc>
                <a:spcPts val="432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4400" dirty="0">
                <a:ea typeface="華康正顏楷體W7(P)" panose="03000700000000000000" pitchFamily="66" charset="-120"/>
              </a:rPr>
              <a:t>The Kingdom’s Dream, ’tis </a:t>
            </a:r>
            <a:r>
              <a:rPr lang="en-US" altLang="zh-TW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unveiled </a:t>
            </a:r>
            <a:r>
              <a:rPr lang="en-US" altLang="zh-TW" sz="4400" dirty="0">
                <a:ea typeface="華康正顏楷體W7(P)" panose="03000700000000000000" pitchFamily="66" charset="-120"/>
              </a:rPr>
              <a:t>in Vatican II</a:t>
            </a:r>
          </a:p>
          <a:p>
            <a:pPr>
              <a:lnSpc>
                <a:spcPts val="4320"/>
              </a:lnSpc>
              <a:spcBef>
                <a:spcPts val="0"/>
              </a:spcBef>
            </a:pPr>
            <a:r>
              <a:rPr lang="en-US" altLang="zh-TW" sz="4400" dirty="0">
                <a:ea typeface="華康正顏楷體W7(P)" panose="03000700000000000000" pitchFamily="66" charset="-120"/>
              </a:rPr>
              <a:t>Revealed therein that </a:t>
            </a:r>
            <a:r>
              <a:rPr lang="en-US" altLang="zh-TW" sz="44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we are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all kin </a:t>
            </a:r>
            <a:endParaRPr lang="zh-TW" altLang="en-US" sz="3600" dirty="0">
              <a:solidFill>
                <a:srgbClr val="FF0000"/>
              </a:solidFill>
              <a:highlight>
                <a:srgbClr val="FFFF00"/>
              </a:highlight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2332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320"/>
              </a:lnSpc>
              <a:spcBef>
                <a:spcPts val="0"/>
              </a:spcBef>
            </a:pPr>
            <a:r>
              <a:rPr lang="zh-TW" altLang="en-US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我喜歡天國夢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ea typeface="華康正顏楷體W7(P)" panose="03000700000000000000" pitchFamily="66" charset="-120"/>
              </a:rPr>
              <a:t>因為我曾經挨過餓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而我知道世界原本有足夠糧食</a:t>
            </a:r>
            <a:r>
              <a:rPr lang="en-US" altLang="zh-TW" sz="3600" dirty="0">
                <a:ea typeface="華康正顏楷體W7(P)" panose="03000700000000000000" pitchFamily="66" charset="-120"/>
              </a:rPr>
              <a:t>;</a:t>
            </a:r>
            <a:r>
              <a:rPr lang="zh-TW" altLang="en-US" sz="3600" dirty="0">
                <a:ea typeface="華康正顏楷體W7(P)" panose="03000700000000000000" pitchFamily="66" charset="-120"/>
              </a:rPr>
              <a:t>可惜卻每天有成千上萬的人餓死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其中將近一半是五歲以下的兒童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</a:p>
          <a:p>
            <a:pPr>
              <a:lnSpc>
                <a:spcPts val="432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未經歷人生已離開人世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 love the Kingdom’s Dream</a:t>
            </a:r>
            <a:r>
              <a:rPr lang="en-US" altLang="zh-TW" sz="3600" dirty="0">
                <a:ea typeface="華康正顏楷體W7(P)" panose="03000700000000000000" pitchFamily="66" charset="-120"/>
              </a:rPr>
              <a:t> because I have suffered hunger but I know the world actually has enough food. Yet, thousands are still dying of starvation every day, with nearly half of them being 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children under the age of five</a:t>
            </a:r>
            <a:r>
              <a:rPr lang="en-US" altLang="zh-TW" sz="3600" dirty="0">
                <a:ea typeface="華康正顏楷體W7(P)" panose="03000700000000000000" pitchFamily="66" charset="-120"/>
              </a:rPr>
              <a:t>, and who leave this world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ea typeface="華康正顏楷體W7(P)" panose="03000700000000000000" pitchFamily="66" charset="-120"/>
              </a:rPr>
              <a:t>without experiencing life.</a:t>
            </a:r>
          </a:p>
        </p:txBody>
      </p:sp>
    </p:spTree>
    <p:extLst>
      <p:ext uri="{BB962C8B-B14F-4D97-AF65-F5344CB8AC3E}">
        <p14:creationId xmlns:p14="http://schemas.microsoft.com/office/powerpoint/2010/main" val="4230519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32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spc="-1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我喜歡天國夢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:</a:t>
            </a:r>
            <a:r>
              <a:rPr lang="zh-TW" altLang="en-US" sz="3600" spc="-100" dirty="0">
                <a:ea typeface="華康正顏楷體W7(P)" panose="03000700000000000000" pitchFamily="66" charset="-120"/>
              </a:rPr>
              <a:t>因為我的出生地大澳曾經天天天藍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spc="-100" dirty="0">
                <a:ea typeface="華康正顏楷體W7(P)" panose="03000700000000000000" pitchFamily="66" charset="-120"/>
              </a:rPr>
              <a:t>日出日落都是</a:t>
            </a:r>
            <a:r>
              <a:rPr lang="zh-TW" altLang="en-US" sz="36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霞光萬道</a:t>
            </a:r>
            <a:r>
              <a:rPr lang="en-US" altLang="zh-TW" sz="36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瑞氣千條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;</a:t>
            </a:r>
            <a:r>
              <a:rPr lang="zh-TW" altLang="en-US" sz="3600" spc="-100" dirty="0">
                <a:ea typeface="華康正顏楷體W7(P)" panose="03000700000000000000" pitchFamily="66" charset="-120"/>
              </a:rPr>
              <a:t>可惜我們今天的藍天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spc="-100" dirty="0">
                <a:ea typeface="華康正顏楷體W7(P)" panose="03000700000000000000" pitchFamily="66" charset="-120"/>
              </a:rPr>
              <a:t>白雲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spc="-100" dirty="0">
                <a:ea typeface="華康正顏楷體W7(P)" panose="03000700000000000000" pitchFamily="66" charset="-120"/>
              </a:rPr>
              <a:t>銀河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spc="-100" dirty="0">
                <a:ea typeface="華康正顏楷體W7(P)" panose="03000700000000000000" pitchFamily="66" charset="-120"/>
              </a:rPr>
              <a:t>朗月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spc="-100" dirty="0">
                <a:ea typeface="華康正顏楷體W7(P)" panose="03000700000000000000" pitchFamily="66" charset="-120"/>
              </a:rPr>
              <a:t>已經越來越少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 love the Kingdom’s Dream </a:t>
            </a:r>
            <a:r>
              <a:rPr lang="en-US" altLang="zh-TW" sz="3600" dirty="0">
                <a:ea typeface="華康正顏楷體W7(P)" panose="03000700000000000000" pitchFamily="66" charset="-120"/>
              </a:rPr>
              <a:t>because my birth place, Tai O where I was born was blessed daily with blue sky, 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sunrise and sunset</a:t>
            </a:r>
            <a:r>
              <a:rPr lang="en-US" altLang="zh-TW" sz="3600" dirty="0">
                <a:ea typeface="華康正顏楷體W7(P)" panose="03000700000000000000" pitchFamily="66" charset="-120"/>
              </a:rPr>
              <a:t> casting rays of beauty and auspicious energy over the village. Unfortunately, today our blue skies, white clouds, Milky Way, and clear moon are becoming increasingly 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few and far between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320"/>
              </a:lnSpc>
              <a:spcBef>
                <a:spcPts val="0"/>
              </a:spcBef>
            </a:pPr>
            <a:endParaRPr lang="zh-TW" altLang="en-US" sz="3600" dirty="0"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2746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320"/>
              </a:lnSpc>
              <a:spcBef>
                <a:spcPts val="0"/>
              </a:spcBef>
            </a:pPr>
            <a:r>
              <a:rPr lang="zh-TW" altLang="en-US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我喜歡天國夢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ea typeface="華康正顏楷體W7(P)" panose="03000700000000000000" pitchFamily="66" charset="-120"/>
              </a:rPr>
              <a:t>因為大澳的孩子不分貧富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都一起玩集體遊戲</a:t>
            </a:r>
            <a:r>
              <a:rPr lang="en-US" altLang="zh-TW" sz="3600" dirty="0">
                <a:ea typeface="華康正顏楷體W7(P)" panose="03000700000000000000" pitchFamily="66" charset="-120"/>
              </a:rPr>
              <a:t>;</a:t>
            </a:r>
            <a:r>
              <a:rPr lang="zh-TW" altLang="en-US" sz="3600" dirty="0">
                <a:ea typeface="華康正顏楷體W7(P)" panose="03000700000000000000" pitchFamily="66" charset="-120"/>
              </a:rPr>
              <a:t>可惜我們今天的孩子只會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躲進手機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在人群中度孤獨的生活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在虛幻的世界中</a:t>
            </a:r>
            <a:endParaRPr lang="en-US" altLang="zh-TW" sz="3600" dirty="0">
              <a:ea typeface="華康正顏楷體W7(P)" panose="03000700000000000000" pitchFamily="66" charset="-120"/>
            </a:endParaRPr>
          </a:p>
          <a:p>
            <a:pPr>
              <a:lnSpc>
                <a:spcPts val="432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正顏楷體W7(P)" panose="03000700000000000000" pitchFamily="66" charset="-120"/>
              </a:rPr>
              <a:t>所向無敵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在真實的人生中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恐懼無力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 love the Kingdom’s Dream </a:t>
            </a:r>
            <a:r>
              <a:rPr lang="en-US" altLang="zh-TW" sz="3600" dirty="0">
                <a:ea typeface="華康正顏楷體W7(P)" panose="03000700000000000000" pitchFamily="66" charset="-120"/>
              </a:rPr>
              <a:t>because children in Tai O enjoyed </a:t>
            </a:r>
            <a:r>
              <a:rPr lang="en-US" altLang="zh-TW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games together despite their social stratum</a:t>
            </a:r>
            <a:r>
              <a:rPr lang="en-US" altLang="zh-TW" sz="3600" dirty="0">
                <a:ea typeface="華康正顏楷體W7(P)" panose="03000700000000000000" pitchFamily="66" charset="-120"/>
              </a:rPr>
              <a:t>. Unfortunately, our children now only hide behind their phones, leading lonely lives in the midst of crowds, invincible only in the world of make believe yet 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powerless and fearful in real life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161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我喜歡天國夢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ea typeface="華康正顏楷體W7(P)" panose="03000700000000000000" pitchFamily="66" charset="-120"/>
              </a:rPr>
              <a:t>因為我爸曾教我中國文化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我媽曾教我勤勞節儉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這些都是建設天國的好本領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  <a:r>
              <a:rPr lang="zh-TW" altLang="en-US" sz="3600" dirty="0">
                <a:ea typeface="華康正顏楷體W7(P)" panose="03000700000000000000" pitchFamily="66" charset="-120"/>
              </a:rPr>
              <a:t>可惜我們這個富裕的社會傾向教導我們</a:t>
            </a:r>
            <a:endParaRPr lang="en-US" altLang="zh-TW" sz="3600" dirty="0">
              <a:ea typeface="華康正顏楷體W7(P)" panose="03000700000000000000" pitchFamily="66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3600" dirty="0">
                <a:ea typeface="華康正顏楷體W7(P)" panose="03000700000000000000" pitchFamily="66" charset="-120"/>
              </a:rPr>
              <a:t>「躺平」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「</a:t>
            </a:r>
            <a:r>
              <a:rPr lang="en-US" altLang="zh-TW" sz="3600" dirty="0" err="1">
                <a:ea typeface="華康正顏楷體W7(P)" panose="03000700000000000000" pitchFamily="66" charset="-120"/>
              </a:rPr>
              <a:t>hea</a:t>
            </a:r>
            <a:r>
              <a:rPr lang="zh-TW" altLang="en-US" sz="3600" dirty="0">
                <a:ea typeface="華康正顏楷體W7(P)" panose="03000700000000000000" pitchFamily="66" charset="-120"/>
              </a:rPr>
              <a:t>」盡人生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而無所事事</a:t>
            </a:r>
            <a:r>
              <a:rPr lang="en-US" altLang="zh-TW" sz="3600" dirty="0">
                <a:ea typeface="華康正顏楷體W7(P)" panose="03000700000000000000" pitchFamily="66" charset="-120"/>
              </a:rPr>
              <a:t>.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 love the Kingdom’s Dream 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because my father taught me </a:t>
            </a:r>
            <a:r>
              <a:rPr lang="en-US" altLang="zh-TW" sz="36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Chinese culture 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and my mother taught me the values of </a:t>
            </a:r>
            <a:r>
              <a:rPr lang="en-US" altLang="zh-TW" sz="36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hard work and frugality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. They are all necessary qualities for building the Kingdom. Unfortunately, in our affluent society, there is a tendency to influence us to "lie flat", thus leading to a slovenly life of </a:t>
            </a:r>
            <a:r>
              <a:rPr lang="en-US" altLang="zh-TW" sz="3600" spc="-1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idleness and aimlessness</a:t>
            </a:r>
            <a:r>
              <a:rPr lang="en-US" altLang="zh-TW" sz="3600" spc="-100" dirty="0">
                <a:ea typeface="華康正顏楷體W7(P)" panose="03000700000000000000" pitchFamily="66" charset="-120"/>
              </a:rPr>
              <a:t>.</a:t>
            </a:r>
            <a:endParaRPr lang="zh-TW" altLang="en-US" sz="3600" spc="-100" dirty="0"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007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32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我喜歡天國夢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ea typeface="華康正顏楷體W7(P)" panose="03000700000000000000" pitchFamily="66" charset="-120"/>
              </a:rPr>
              <a:t>因為基督宣講的是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天國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梵二也教導了天國</a:t>
            </a:r>
            <a:r>
              <a:rPr lang="en-US" altLang="zh-TW" sz="3600" dirty="0">
                <a:ea typeface="華康正顏楷體W7(P)" panose="03000700000000000000" pitchFamily="66" charset="-120"/>
              </a:rPr>
              <a:t>;</a:t>
            </a:r>
            <a:r>
              <a:rPr lang="zh-TW" altLang="en-US" sz="3600" dirty="0">
                <a:ea typeface="華康正顏楷體W7(P)" panose="03000700000000000000" pitchFamily="66" charset="-120"/>
              </a:rPr>
              <a:t>可惜我們只想上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天堂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只想用祈禱把天主變成有求必應的神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讓我們能不勞而獲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32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 love the Kingdom’s Dream </a:t>
            </a:r>
            <a:r>
              <a:rPr lang="en-US" altLang="zh-TW" sz="4000" dirty="0">
                <a:ea typeface="華康正顏楷體W7(P)" panose="03000700000000000000" pitchFamily="66" charset="-120"/>
              </a:rPr>
              <a:t>because it is the Kingdom that Christ preached and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taught by Vatican II</a:t>
            </a:r>
            <a:r>
              <a:rPr lang="en-US" altLang="zh-TW" sz="4000" dirty="0">
                <a:ea typeface="華康正顏楷體W7(P)" panose="03000700000000000000" pitchFamily="66" charset="-120"/>
              </a:rPr>
              <a:t>. Unfortunately, we often desire only to go to Heaven and treat God as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 wish-fulfilling deity</a:t>
            </a:r>
            <a:r>
              <a:rPr lang="en-US" altLang="zh-TW" sz="4000" dirty="0">
                <a:ea typeface="華康正顏楷體W7(P)" panose="03000700000000000000" pitchFamily="66" charset="-120"/>
              </a:rPr>
              <a:t> through prayers, hoping to gain rewards without putting in any effort.</a:t>
            </a:r>
          </a:p>
        </p:txBody>
      </p:sp>
    </p:spTree>
    <p:extLst>
      <p:ext uri="{BB962C8B-B14F-4D97-AF65-F5344CB8AC3E}">
        <p14:creationId xmlns:p14="http://schemas.microsoft.com/office/powerpoint/2010/main" val="461621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我喜歡天國夢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:</a:t>
            </a:r>
            <a:r>
              <a:rPr lang="zh-TW" altLang="en-US" sz="3600" dirty="0">
                <a:ea typeface="華康正顏楷體W7(P)" panose="03000700000000000000" pitchFamily="66" charset="-120"/>
              </a:rPr>
              <a:t>也曾看到許多先聖先賢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為國為民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為信仰為理想而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灑熱血拋頭顱</a:t>
            </a:r>
            <a:r>
              <a:rPr lang="en-US" altLang="zh-TW" sz="3600" dirty="0">
                <a:ea typeface="華康正顏楷體W7(P)" panose="03000700000000000000" pitchFamily="66" charset="-120"/>
              </a:rPr>
              <a:t>;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3600" dirty="0">
                <a:ea typeface="華康正顏楷體W7(P)" panose="03000700000000000000" pitchFamily="66" charset="-120"/>
              </a:rPr>
              <a:t>但今日的人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多數都不明白何謂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吃虧是福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正顏楷體W7(P)" panose="03000700000000000000" pitchFamily="66" charset="-120"/>
              </a:rPr>
              <a:t>只講權利和自由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而過份</a:t>
            </a:r>
            <a:r>
              <a:rPr lang="zh-TW" altLang="en-US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自我中心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I love the Kingdom’s Dream </a:t>
            </a:r>
            <a:r>
              <a:rPr lang="en-US" altLang="zh-TW" sz="3600" spc="-150" dirty="0">
                <a:ea typeface="華康正顏楷體W7(P)" panose="03000700000000000000" pitchFamily="66" charset="-120"/>
              </a:rPr>
              <a:t>because I have witnessed many sages and virtuous individuals shed blood and sacrificed their lives 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for their country, their people, their faith, and their ideals. </a:t>
            </a:r>
            <a:r>
              <a:rPr lang="en-US" altLang="zh-TW" sz="3600" spc="-150" dirty="0">
                <a:ea typeface="華康正顏楷體W7(P)" panose="03000700000000000000" pitchFamily="66" charset="-120"/>
              </a:rPr>
              <a:t>However, in today's society, the majority of people fail to understand the concept of "</a:t>
            </a:r>
            <a:r>
              <a:rPr lang="en-US" altLang="zh-TW" sz="36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gaining from losses</a:t>
            </a:r>
            <a:r>
              <a:rPr lang="en-US" altLang="zh-TW" sz="3600" spc="-150" dirty="0">
                <a:ea typeface="華康正顏楷體W7(P)" panose="03000700000000000000" pitchFamily="66" charset="-120"/>
              </a:rPr>
              <a:t>" and instead prioritize rights and freedom while being excessively self-centered.</a:t>
            </a:r>
            <a:endParaRPr lang="zh-TW" altLang="en-US" sz="3600" spc="-150" dirty="0">
              <a:ea typeface="華康正顏楷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051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恭讀肋未紀　</a:t>
            </a:r>
            <a:r>
              <a:rPr lang="en-US" altLang="zh-TW" sz="3600" dirty="0">
                <a:solidFill>
                  <a:schemeClr val="bg1"/>
                </a:solidFill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13:1-2,45-46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上主訓示梅瑟和亞郎說：「如果人在皮肉上生了腫瘤，或瘡癤，或斑痕，他皮肉上有了這種痲瘋病的症狀，就應把他帶到亞郎司祭，或他作司祭的一個兒子前。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凡身患痲瘋病的人，應穿撕裂的衣服，披頭散髮，將口唇遮住，且喊說：「不潔！不潔！」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100"/>
              </a:lnSpc>
              <a:spcBef>
                <a:spcPts val="0"/>
              </a:spcBef>
            </a:pPr>
            <a:r>
              <a:rPr lang="zh-TW" altLang="en-US" sz="3600" dirty="0">
                <a:ea typeface="華康正顏楷體W7(P)" panose="03000700000000000000" pitchFamily="66" charset="-120"/>
              </a:rPr>
              <a:t>新的一年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我們會看到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新天新地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大同</a:t>
            </a:r>
            <a:r>
              <a:rPr lang="zh-TW" altLang="en-US" sz="3600" dirty="0">
                <a:ea typeface="華康正顏楷體W7(P)" panose="03000700000000000000" pitchFamily="66" charset="-120"/>
              </a:rPr>
              <a:t>和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天國</a:t>
            </a:r>
            <a:r>
              <a:rPr lang="zh-TW" altLang="en-US" sz="3600" dirty="0">
                <a:ea typeface="華康正顏楷體W7(P)" panose="03000700000000000000" pitchFamily="66" charset="-120"/>
              </a:rPr>
              <a:t>的來臨嗎？我們的牧者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父母和老師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都有能力和追求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把「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天國夢</a:t>
            </a:r>
            <a:r>
              <a:rPr lang="zh-TW" altLang="en-US" sz="3600" dirty="0">
                <a:ea typeface="華康正顏楷體W7(P)" panose="03000700000000000000" pitchFamily="66" charset="-120"/>
              </a:rPr>
              <a:t>」種在所有教友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</a:p>
          <a:p>
            <a:pPr>
              <a:lnSpc>
                <a:spcPts val="41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正顏楷體W7(P)" panose="03000700000000000000" pitchFamily="66" charset="-120"/>
              </a:rPr>
              <a:t>特別是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孩子們的心中</a:t>
            </a:r>
            <a:r>
              <a:rPr lang="zh-TW" altLang="en-US" sz="3600" dirty="0">
                <a:ea typeface="華康正顏楷體W7(P)" panose="03000700000000000000" pitchFamily="66" charset="-120"/>
              </a:rPr>
              <a:t>嗎？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ea typeface="華康正顏楷體W7(P)" panose="03000700000000000000" pitchFamily="66" charset="-120"/>
              </a:rPr>
              <a:t>In the New Year, will we witness the arrival of a </a:t>
            </a:r>
            <a:r>
              <a:rPr lang="en-US" altLang="zh-TW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New Heaven </a:t>
            </a:r>
            <a:r>
              <a:rPr lang="en-US" altLang="zh-TW" sz="3600" dirty="0">
                <a:ea typeface="華康正顏楷體W7(P)" panose="03000700000000000000" pitchFamily="66" charset="-120"/>
              </a:rPr>
              <a:t>and a </a:t>
            </a:r>
            <a:r>
              <a:rPr lang="en-US" altLang="zh-TW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New Earth</a:t>
            </a:r>
            <a:r>
              <a:rPr lang="en-US" altLang="zh-TW" sz="3600" dirty="0">
                <a:ea typeface="華康正顏楷體W7(P)" panose="03000700000000000000" pitchFamily="66" charset="-120"/>
              </a:rPr>
              <a:t>, the realization of Great Harmony and the Kingdom of God? Do our pastors, parents, and teachers have the ability and aspiration to sow the seeds of the "Kingdom’s Dream" 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in the hearts of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all believers, especially children?</a:t>
            </a:r>
          </a:p>
        </p:txBody>
      </p:sp>
    </p:spTree>
    <p:extLst>
      <p:ext uri="{BB962C8B-B14F-4D97-AF65-F5344CB8AC3E}">
        <p14:creationId xmlns:p14="http://schemas.microsoft.com/office/powerpoint/2010/main" val="457713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F8AD002-9434-487B-98D4-F40A37526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320"/>
              </a:lnSpc>
              <a:spcBef>
                <a:spcPts val="0"/>
              </a:spcBef>
            </a:pPr>
            <a:r>
              <a:rPr lang="zh-TW" altLang="en-US" sz="3600" dirty="0">
                <a:ea typeface="華康正顏楷體W7(P)" panose="03000700000000000000" pitchFamily="66" charset="-120"/>
              </a:rPr>
              <a:t>一人作夢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它始終是夢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二人作夢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就會</a:t>
            </a:r>
            <a:endParaRPr lang="en-US" altLang="zh-TW" sz="3600" dirty="0">
              <a:ea typeface="華康正顏楷體W7(P)" panose="03000700000000000000" pitchFamily="66" charset="-120"/>
            </a:endParaRPr>
          </a:p>
          <a:p>
            <a:pPr>
              <a:lnSpc>
                <a:spcPts val="4320"/>
              </a:lnSpc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夢境成真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  <a:r>
              <a:rPr lang="zh-TW" altLang="en-US" sz="3600" dirty="0">
                <a:ea typeface="華康正顏楷體W7(P)" panose="03000700000000000000" pitchFamily="66" charset="-120"/>
              </a:rPr>
              <a:t>祝你百尺竿頭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更進一步</a:t>
            </a:r>
            <a:r>
              <a:rPr lang="en-US" altLang="zh-TW" sz="3600" dirty="0">
                <a:ea typeface="華康正顏楷體W7(P)" panose="03000700000000000000" pitchFamily="66" charset="-120"/>
              </a:rPr>
              <a:t>;</a:t>
            </a:r>
          </a:p>
          <a:p>
            <a:pPr>
              <a:lnSpc>
                <a:spcPts val="432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正顏楷體W7(P)" panose="03000700000000000000" pitchFamily="66" charset="-120"/>
              </a:rPr>
              <a:t>身心康寧</a:t>
            </a:r>
            <a:r>
              <a:rPr lang="en-US" altLang="zh-TW" sz="3600" dirty="0"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ea typeface="華康正顏楷體W7(P)" panose="03000700000000000000" pitchFamily="66" charset="-120"/>
              </a:rPr>
              <a:t>闔家平安</a:t>
            </a:r>
            <a:r>
              <a:rPr lang="en-US" altLang="zh-TW" sz="3600" dirty="0">
                <a:ea typeface="華康正顏楷體W7(P)" panose="03000700000000000000" pitchFamily="66" charset="-120"/>
              </a:rPr>
              <a:t>;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天國臨格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世界大同</a:t>
            </a:r>
            <a:r>
              <a:rPr lang="en-US" altLang="zh-TW" sz="36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dirty="0">
                <a:ea typeface="華康正顏楷體W7(P)" panose="03000700000000000000" pitchFamily="66" charset="-120"/>
              </a:rPr>
              <a:t>When one person dreams, it remains just a dream, but when two people share the same dream, the dream becomes a reality. </a:t>
            </a:r>
          </a:p>
          <a:p>
            <a:pPr>
              <a:lnSpc>
                <a:spcPts val="3900"/>
              </a:lnSpc>
              <a:spcBef>
                <a:spcPts val="0"/>
              </a:spcBef>
            </a:pPr>
            <a:r>
              <a:rPr lang="en-US" altLang="zh-TW" sz="3600" dirty="0">
                <a:ea typeface="華康正顏楷體W7(P)" panose="03000700000000000000" pitchFamily="66" charset="-120"/>
              </a:rPr>
              <a:t>I wish all of you reach your potential new heights, both personally and professionally; may you have 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health and peace of mind</a:t>
            </a:r>
            <a:r>
              <a:rPr lang="en-US" altLang="zh-TW" sz="3600" dirty="0">
                <a:ea typeface="華康正顏楷體W7(P)" panose="03000700000000000000" pitchFamily="66" charset="-120"/>
              </a:rPr>
              <a:t>; may your </a:t>
            </a:r>
            <a:r>
              <a:rPr lang="en-US" altLang="zh-TW" sz="36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whole family </a:t>
            </a:r>
            <a:r>
              <a:rPr lang="en-US" altLang="zh-TW" sz="3600" dirty="0">
                <a:ea typeface="華康正顏楷體W7(P)" panose="03000700000000000000" pitchFamily="66" charset="-120"/>
              </a:rPr>
              <a:t>be safe and well. May 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the Kingdom come</a:t>
            </a:r>
            <a:r>
              <a:rPr lang="en-US" altLang="zh-TW" sz="3600" dirty="0">
                <a:ea typeface="華康正顏楷體W7(P)" panose="03000700000000000000" pitchFamily="66" charset="-120"/>
              </a:rPr>
              <a:t>. May the world achieve 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Da Tong</a:t>
            </a:r>
            <a:r>
              <a:rPr lang="en-US" altLang="zh-TW" sz="3600" dirty="0">
                <a:ea typeface="華康正顏楷體W7(P)" panose="03000700000000000000" pitchFamily="66" charset="-120"/>
              </a:rPr>
              <a:t> </a:t>
            </a:r>
            <a:r>
              <a:rPr lang="en-US" altLang="zh-TW" b="1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(Great Harmony)</a:t>
            </a:r>
            <a:r>
              <a:rPr lang="en-US" altLang="zh-TW" sz="36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BB42264-4167-4B90-9C82-B9D4206BF400}"/>
              </a:ext>
            </a:extLst>
          </p:cNvPr>
          <p:cNvSpPr txBox="1"/>
          <p:nvPr/>
        </p:nvSpPr>
        <p:spPr>
          <a:xfrm>
            <a:off x="5868144" y="626925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154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幫助你戰勝疫情和一切困難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在他患痲瘋病的日子內，常是不潔的。他既是不潔的，就應獨居，住在營外。」 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恭讀聖保祿宗徒致格林多人前書 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10:31-11:1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你們或吃或喝，或無論做什麼，一切都要為光榮天主而做。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你們不可成為使猶太人，或希臘人，或天主的教會，跌倒的原因，但要如同我一樣，在一切事上，使眾人喜歡；不求自己的利益，只求大眾的利益，為使他們得救。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你們該效法我，如同我效法基督一樣。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just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 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1:40-45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那時候，有一個痳瘋病人，來到耶穌面前，跪下求耶穌，說：「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你若願意，就能潔淨我。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」耶穌動了憐憫的心，就伸手撫摸他，向他說：「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我願意，你潔淨了吧！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」痳瘋病立刻消失，他就潔淨了。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然後，耶穌嚴厲警告他，立即催他走，並向他說：「當心！什麼也不可告訴人，但去叫司祭檢驗你，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並奉獻梅瑟所規定的獻禮，向人證明你潔淨了。」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但那人一離去，便開始極力宣揚，把這事傳揚開了，以致耶穌不能再公開進城，只好留在外邊荒野；但眾人卻從各處來到他那裡。 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574681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常年期第六主日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ts val="600"/>
              </a:spcBef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日 </a:t>
            </a:r>
            <a:r>
              <a:rPr lang="en-US" altLang="zh-TW" sz="2800" dirty="0">
                <a:solidFill>
                  <a:srgbClr val="00FF00"/>
                </a:solidFill>
                <a:ea typeface="華康儷中黑" pitchFamily="49" charset="-120"/>
              </a:rPr>
              <a:t>(</a:t>
            </a:r>
            <a:r>
              <a:rPr lang="zh-TW" altLang="en-US" sz="2800" dirty="0">
                <a:solidFill>
                  <a:srgbClr val="00FF00"/>
                </a:solidFill>
                <a:ea typeface="華康儷中黑" pitchFamily="49" charset="-120"/>
              </a:rPr>
              <a:t>大年初二 新春禮儀</a:t>
            </a:r>
            <a:r>
              <a:rPr lang="en-US" altLang="zh-TW" sz="2800" dirty="0">
                <a:solidFill>
                  <a:srgbClr val="00FF00"/>
                </a:solidFill>
                <a:ea typeface="華康儷中黑" pitchFamily="49" charset="-120"/>
              </a:rPr>
              <a:t>)</a:t>
            </a:r>
            <a:endParaRPr lang="zh-TW" altLang="en-US" sz="2800" dirty="0">
              <a:solidFill>
                <a:srgbClr val="00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13300"/>
              </a:lnSpc>
              <a:spcBef>
                <a:spcPct val="0"/>
              </a:spcBef>
              <a:buFontTx/>
              <a:buNone/>
            </a:pPr>
            <a:r>
              <a:rPr lang="zh-HK" altLang="en-US" sz="13000" spc="3000" dirty="0">
                <a:solidFill>
                  <a:srgbClr val="FFFF00"/>
                </a:solidFill>
                <a:ea typeface="華康粗黑體" panose="020B0709000000000000" pitchFamily="49" charset="-120"/>
              </a:rPr>
              <a:t>煥然一新</a:t>
            </a:r>
            <a:endParaRPr lang="en-US" altLang="zh-TW" sz="13000" spc="30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930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1233" y="8334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400" dirty="0">
                <a:solidFill>
                  <a:srgbClr val="FF0000"/>
                </a:solidFill>
                <a:ea typeface="華康粗黑體" panose="020B0709000000000000" pitchFamily="49" charset="-120"/>
              </a:rPr>
              <a:t>凡身患痲瘋病的人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應穿撕裂的衣服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披頭散髮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將口唇遮住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且喊說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: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「不潔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!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不潔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!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」</a:t>
            </a:r>
            <a:endParaRPr lang="en-US" altLang="zh-TW" sz="4400" dirty="0">
              <a:solidFill>
                <a:srgbClr val="0000FF"/>
              </a:solidFill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你們或吃或喝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或無論做什麼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一切都要為光榮天主而做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.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你們該效法我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粗黑體" panose="020B0709000000000000" pitchFamily="49" charset="-120"/>
              </a:rPr>
              <a:t>如同我效法基督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一樣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.</a:t>
            </a:r>
            <a:endParaRPr lang="zh-TW" altLang="en-US" sz="4400" dirty="0">
              <a:solidFill>
                <a:srgbClr val="0000FF"/>
              </a:solidFill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400" dirty="0">
                <a:solidFill>
                  <a:srgbClr val="FF0000"/>
                </a:solidFill>
                <a:ea typeface="華康粗黑體" panose="020B0709000000000000" pitchFamily="49" charset="-120"/>
              </a:rPr>
              <a:t>你若願意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就能潔淨我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.</a:t>
            </a:r>
            <a:r>
              <a:rPr lang="zh-TW" altLang="en-US" sz="4400" dirty="0">
                <a:solidFill>
                  <a:srgbClr val="FF0000"/>
                </a:solidFill>
                <a:ea typeface="華康粗黑體" panose="020B0709000000000000" pitchFamily="49" charset="-120"/>
              </a:rPr>
              <a:t>我願意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你潔淨了吧</a:t>
            </a:r>
            <a:r>
              <a:rPr lang="en-US" altLang="zh-TW" sz="4400" dirty="0">
                <a:solidFill>
                  <a:srgbClr val="0000FF"/>
                </a:solidFill>
                <a:ea typeface="華康粗黑體" panose="020B0709000000000000" pitchFamily="49" charset="-120"/>
              </a:rPr>
              <a:t>!</a:t>
            </a:r>
            <a:endParaRPr lang="zh-TW" altLang="en-US" sz="4400" dirty="0">
              <a:solidFill>
                <a:srgbClr val="0000FF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1233" y="8334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7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凡身患痲瘋病的人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應穿撕裂的衣服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披頭散髮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將口唇遮住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且喊說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「不潔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!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不潔</a:t>
            </a:r>
            <a:r>
              <a:rPr lang="en-US" altLang="zh-TW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!</a:t>
            </a:r>
            <a:r>
              <a:rPr lang="zh-TW" altLang="en-US" sz="4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」</a:t>
            </a:r>
            <a:endParaRPr lang="en-US" altLang="zh-TW" sz="4000" spc="-150" dirty="0">
              <a:solidFill>
                <a:srgbClr val="0000FF"/>
              </a:solidFill>
              <a:ea typeface="華康正顏楷體W7(P)" panose="03000700000000000000" pitchFamily="66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28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選</a:t>
            </a:r>
            <a:r>
              <a:rPr lang="en-US" altLang="zh-TW" sz="28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</a:rPr>
              <a:t>1.</a:t>
            </a:r>
            <a:r>
              <a:rPr lang="en-US" altLang="zh-TW" sz="2800" dirty="0">
                <a:solidFill>
                  <a:srgbClr val="FFFF00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把悲傷留給自己</a:t>
            </a:r>
            <a:r>
              <a:rPr lang="en-US" altLang="zh-TW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</a:rPr>
              <a:t>願幸福與你相隨</a:t>
            </a:r>
            <a:endParaRPr lang="en-US" altLang="zh-TW" sz="4000" dirty="0">
              <a:highlight>
                <a:srgbClr val="FFFF00"/>
              </a:highlight>
              <a:ea typeface="華康粗黑體" panose="020B07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   </a:t>
            </a:r>
            <a:r>
              <a:rPr lang="zh-TW" altLang="en-US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看到別人快樂</a:t>
            </a: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自己更快樂</a:t>
            </a:r>
            <a:endParaRPr lang="en-US" altLang="zh-TW" sz="4000" dirty="0">
              <a:ea typeface="華康粗黑體" panose="020B0709000000000000" pitchFamily="49" charset="-120"/>
              <a:sym typeface="Wingdings" panose="05000000000000000000" pitchFamily="2" charset="2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   </a:t>
            </a:r>
            <a:r>
              <a:rPr lang="zh-TW" altLang="en-US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若翰精神</a:t>
            </a: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母親的喜樂</a:t>
            </a:r>
            <a:r>
              <a:rPr lang="en-US" altLang="zh-TW" sz="4000" b="1" dirty="0">
                <a:solidFill>
                  <a:srgbClr val="FF0000"/>
                </a:solidFill>
                <a:ea typeface="華康粗黑體" panose="020B0709000000000000" pitchFamily="49" charset="-120"/>
                <a:sym typeface="Wingdings" panose="05000000000000000000" pitchFamily="2" charset="2"/>
              </a:rPr>
              <a:t>=</a:t>
            </a:r>
            <a:r>
              <a:rPr lang="zh-TW" altLang="en-US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孩子的成材</a:t>
            </a:r>
            <a:endParaRPr lang="en-US" altLang="zh-TW" sz="4000" dirty="0">
              <a:ea typeface="華康粗黑體" panose="020B0709000000000000" pitchFamily="49" charset="-120"/>
              <a:sym typeface="Wingdings" panose="05000000000000000000" pitchFamily="2" charset="2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28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選</a:t>
            </a:r>
            <a:r>
              <a:rPr lang="en-US" altLang="zh-TW" sz="28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2.</a:t>
            </a:r>
            <a:r>
              <a:rPr lang="en-US" altLang="zh-TW" sz="2800" dirty="0">
                <a:solidFill>
                  <a:srgbClr val="FFFF00"/>
                </a:solidFill>
                <a:ea typeface="華康粗黑體" panose="020B0709000000000000" pitchFamily="49" charset="-120"/>
                <a:sym typeface="Wingdings" panose="05000000000000000000" pitchFamily="2" charset="2"/>
              </a:rPr>
              <a:t> 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把好處留給自己</a:t>
            </a:r>
            <a:r>
              <a:rPr lang="en-US" altLang="zh-TW" sz="4000" dirty="0"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讓災禍遍佈人間</a:t>
            </a:r>
            <a:endParaRPr lang="en-US" altLang="zh-TW" sz="4000" dirty="0">
              <a:highlight>
                <a:srgbClr val="FFFF00"/>
              </a:highlight>
              <a:ea typeface="華康粗黑體" panose="020B0709000000000000" pitchFamily="49" charset="-120"/>
              <a:sym typeface="Wingdings" panose="05000000000000000000" pitchFamily="2" charset="2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 </a:t>
            </a:r>
            <a:r>
              <a:rPr lang="en-US" altLang="zh-TW" sz="2800" dirty="0">
                <a:ea typeface="華康粗黑體" panose="020B0709000000000000" pitchFamily="49" charset="-120"/>
                <a:sym typeface="Wingdings" panose="05000000000000000000" pitchFamily="2" charset="2"/>
              </a:rPr>
              <a:t>  </a:t>
            </a: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修昔底德陷阱</a:t>
            </a:r>
            <a:r>
              <a:rPr lang="zh-TW" altLang="en-US" dirty="0">
                <a:ea typeface="華康粗黑體" panose="020B0709000000000000" pitchFamily="49" charset="-120"/>
                <a:sym typeface="Wingdings" panose="05000000000000000000" pitchFamily="2" charset="2"/>
              </a:rPr>
              <a:t> </a:t>
            </a:r>
            <a:r>
              <a:rPr lang="en-US" altLang="zh-TW" spc="-110" dirty="0">
                <a:ea typeface="華康粗黑體" panose="020B0709000000000000" pitchFamily="49" charset="-120"/>
                <a:sym typeface="Wingdings" panose="05000000000000000000" pitchFamily="2" charset="2"/>
              </a:rPr>
              <a:t>Thucydides’ Trap; </a:t>
            </a:r>
            <a:r>
              <a:rPr lang="zh-TW" altLang="en-US" spc="-100" dirty="0">
                <a:ea typeface="華康粗黑體" panose="020B0709000000000000" pitchFamily="49" charset="-120"/>
                <a:sym typeface="Wingdings" panose="05000000000000000000" pitchFamily="2" charset="2"/>
              </a:rPr>
              <a:t>愛滋</a:t>
            </a:r>
            <a:r>
              <a:rPr lang="en-US" altLang="zh-TW" spc="-100" dirty="0">
                <a:ea typeface="華康粗黑體" panose="020B0709000000000000" pitchFamily="49" charset="-120"/>
                <a:sym typeface="Wingdings" panose="05000000000000000000" pitchFamily="2" charset="2"/>
              </a:rPr>
              <a:t>/</a:t>
            </a:r>
            <a:r>
              <a:rPr lang="zh-TW" altLang="en-US" spc="-100" dirty="0">
                <a:ea typeface="華康粗黑體" panose="020B0709000000000000" pitchFamily="49" charset="-120"/>
                <a:sym typeface="Wingdings" panose="05000000000000000000" pitchFamily="2" charset="2"/>
              </a:rPr>
              <a:t>疫症</a:t>
            </a:r>
            <a:endParaRPr lang="en-US" altLang="zh-TW" spc="-100" dirty="0">
              <a:ea typeface="華康粗黑體" panose="020B0709000000000000" pitchFamily="49" charset="-120"/>
              <a:sym typeface="Wingdings" panose="05000000000000000000" pitchFamily="2" charset="2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en-US" altLang="zh-TW" sz="4000" dirty="0">
                <a:ea typeface="華康粗黑體" panose="020B0709000000000000" pitchFamily="49" charset="-120"/>
                <a:sym typeface="Wingdings" panose="05000000000000000000" pitchFamily="2" charset="2"/>
              </a:rPr>
              <a:t> </a:t>
            </a:r>
            <a:r>
              <a:rPr lang="en-US" altLang="zh-TW" sz="2800" dirty="0">
                <a:ea typeface="華康粗黑體" panose="020B0709000000000000" pitchFamily="49" charset="-120"/>
                <a:sym typeface="Wingdings" panose="05000000000000000000" pitchFamily="2" charset="2"/>
              </a:rPr>
              <a:t>  </a:t>
            </a:r>
            <a:r>
              <a:rPr lang="en-US" altLang="zh-TW" sz="3800" dirty="0"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900" dirty="0">
                <a:ea typeface="華康粗黑體" panose="020B0709000000000000" pitchFamily="49" charset="-120"/>
                <a:sym typeface="Wingdings" panose="05000000000000000000" pitchFamily="2" charset="2"/>
              </a:rPr>
              <a:t>善有善報惡有惡報</a:t>
            </a:r>
            <a:r>
              <a:rPr lang="en-US" altLang="zh-TW" sz="3900" dirty="0">
                <a:ea typeface="華康粗黑體" panose="020B07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粗黑體" panose="020B0709000000000000" pitchFamily="49" charset="-120"/>
                <a:sym typeface="Wingdings" panose="05000000000000000000" pitchFamily="2" charset="2"/>
              </a:rPr>
              <a:t>不在生前必在死後</a:t>
            </a:r>
            <a:endParaRPr lang="en-US" altLang="zh-TW" sz="3900" dirty="0">
              <a:solidFill>
                <a:srgbClr val="FF0000"/>
              </a:solidFill>
              <a:ea typeface="華康粗黑體" panose="020B0709000000000000" pitchFamily="49" charset="-120"/>
              <a:sym typeface="Wingdings" panose="05000000000000000000" pitchFamily="2" charset="2"/>
            </a:endParaRP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獨樂樂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不若與人樂樂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與少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粗黑體" panose="020B0709000000000000" pitchFamily="49" charset="-120"/>
                <a:sym typeface="Wingdings" panose="05000000000000000000" pitchFamily="2" charset="2"/>
              </a:rPr>
              <a:t>不若與眾</a:t>
            </a:r>
            <a:r>
              <a:rPr lang="en-US" altLang="zh-TW" sz="2400" dirty="0">
                <a:solidFill>
                  <a:srgbClr val="FF0000"/>
                </a:solidFill>
                <a:ea typeface="華康粗黑體" panose="020B07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ea typeface="華康粗黑體" panose="020B0709000000000000" pitchFamily="49" charset="-120"/>
                <a:sym typeface="Wingdings" panose="05000000000000000000" pitchFamily="2" charset="2"/>
              </a:rPr>
              <a:t>孟子</a:t>
            </a:r>
            <a:r>
              <a:rPr lang="en-US" altLang="zh-TW" sz="2400" dirty="0">
                <a:solidFill>
                  <a:srgbClr val="FF0000"/>
                </a:solidFill>
                <a:ea typeface="華康粗黑體" panose="020B0709000000000000" pitchFamily="49" charset="-120"/>
                <a:sym typeface="Wingdings" panose="05000000000000000000" pitchFamily="2" charset="2"/>
              </a:rPr>
              <a:t>)</a:t>
            </a:r>
            <a:endParaRPr lang="en-US" altLang="zh-TW" sz="2400" dirty="0">
              <a:solidFill>
                <a:srgbClr val="FF00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378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32181</TotalTime>
  <Words>1919</Words>
  <Application>Microsoft Office PowerPoint</Application>
  <PresentationFormat>如螢幕大小 (4:3)</PresentationFormat>
  <Paragraphs>104</Paragraphs>
  <Slides>22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22</vt:i4>
      </vt:variant>
    </vt:vector>
  </HeadingPairs>
  <TitlesOfParts>
    <vt:vector size="35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1743</cp:revision>
  <dcterms:created xsi:type="dcterms:W3CDTF">2006-09-26T01:05:23Z</dcterms:created>
  <dcterms:modified xsi:type="dcterms:W3CDTF">2024-02-05T04:39:25Z</dcterms:modified>
</cp:coreProperties>
</file>