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9719" r:id="rId2"/>
    <p:sldMasterId id="2147489972" r:id="rId3"/>
  </p:sldMasterIdLst>
  <p:notesMasterIdLst>
    <p:notesMasterId r:id="rId28"/>
  </p:notesMasterIdLst>
  <p:handoutMasterIdLst>
    <p:handoutMasterId r:id="rId29"/>
  </p:handoutMasterIdLst>
  <p:sldIdLst>
    <p:sldId id="2379" r:id="rId4"/>
    <p:sldId id="2119" r:id="rId5"/>
    <p:sldId id="2120" r:id="rId6"/>
    <p:sldId id="2375" r:id="rId7"/>
    <p:sldId id="2122" r:id="rId8"/>
    <p:sldId id="2123" r:id="rId9"/>
    <p:sldId id="2133" r:id="rId10"/>
    <p:sldId id="2134" r:id="rId11"/>
    <p:sldId id="2380" r:id="rId12"/>
    <p:sldId id="2333" r:id="rId13"/>
    <p:sldId id="2381" r:id="rId14"/>
    <p:sldId id="2383" r:id="rId15"/>
    <p:sldId id="2384" r:id="rId16"/>
    <p:sldId id="2385" r:id="rId17"/>
    <p:sldId id="2386" r:id="rId18"/>
    <p:sldId id="2387" r:id="rId19"/>
    <p:sldId id="2388" r:id="rId20"/>
    <p:sldId id="2389" r:id="rId21"/>
    <p:sldId id="2390" r:id="rId22"/>
    <p:sldId id="2391" r:id="rId23"/>
    <p:sldId id="2392" r:id="rId24"/>
    <p:sldId id="2393" r:id="rId25"/>
    <p:sldId id="2394" r:id="rId26"/>
    <p:sldId id="2305" r:id="rId27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xujy2@gmail.com" initials="f" lastIdx="2" clrIdx="0">
    <p:extLst>
      <p:ext uri="{19B8F6BF-5375-455C-9EA6-DF929625EA0E}">
        <p15:presenceInfo xmlns:p15="http://schemas.microsoft.com/office/powerpoint/2012/main" userId="6e7ea2678dc1467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CC00CC"/>
    <a:srgbClr val="00FF00"/>
    <a:srgbClr val="FF99FF"/>
    <a:srgbClr val="660066"/>
    <a:srgbClr val="9900CC"/>
    <a:srgbClr val="00CC00"/>
    <a:srgbClr val="FFFFFF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1578" autoAdjust="0"/>
    <p:restoredTop sz="93378" autoAdjust="0"/>
  </p:normalViewPr>
  <p:slideViewPr>
    <p:cSldViewPr>
      <p:cViewPr varScale="1">
        <p:scale>
          <a:sx n="59" d="100"/>
          <a:sy n="59" d="100"/>
        </p:scale>
        <p:origin x="120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commentAuthors" Target="commentAuthors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3FFC0476-8166-439A-8EF9-D64A12A374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76F4FBBB-5A4B-48FE-A3BB-ADDECD35A2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>
            <a:extLst>
              <a:ext uri="{FF2B5EF4-FFF2-40B4-BE49-F238E27FC236}">
                <a16:creationId xmlns:a16="http://schemas.microsoft.com/office/drawing/2014/main" id="{207F6BB9-765B-49E5-9CC8-53ADF49392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>
            <a:extLst>
              <a:ext uri="{FF2B5EF4-FFF2-40B4-BE49-F238E27FC236}">
                <a16:creationId xmlns:a16="http://schemas.microsoft.com/office/drawing/2014/main" id="{F0E672FE-A1AF-4D9F-BB46-E1FC2414C8E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85D1A6-9C3F-452C-9D0F-C9E74897528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C5918788-DB56-4D35-9655-2F39F2A5CE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B66602A1-486D-466C-9B6C-6B32F2BCAB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390F7CF1-E4D4-49ED-8108-AC876600419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>
            <a:extLst>
              <a:ext uri="{FF2B5EF4-FFF2-40B4-BE49-F238E27FC236}">
                <a16:creationId xmlns:a16="http://schemas.microsoft.com/office/drawing/2014/main" id="{2A0DFE17-75EB-4C1C-874D-97744AE3FF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>
            <a:extLst>
              <a:ext uri="{FF2B5EF4-FFF2-40B4-BE49-F238E27FC236}">
                <a16:creationId xmlns:a16="http://schemas.microsoft.com/office/drawing/2014/main" id="{579692E3-514D-41AD-9EA6-A1FBBF73CF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>
            <a:extLst>
              <a:ext uri="{FF2B5EF4-FFF2-40B4-BE49-F238E27FC236}">
                <a16:creationId xmlns:a16="http://schemas.microsoft.com/office/drawing/2014/main" id="{9156C933-88AA-4872-BB0F-1730B21C9F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BD419D-64CE-4550-BAA2-0242050FC7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338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CB4F53-88CB-4C33-AB79-DD0F3B09A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48C0C-11EC-4F14-87EE-6E1BFC090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5212E5-D105-40CA-98B0-0FE6ED125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B1DE2-F14C-4215-862D-7892FFAF1A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127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0FA1-01BC-48A7-B4B5-CB6D00B8F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C251F2-60E3-4296-BFCE-EB8C0E3FF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BFBC5B-5423-4FD1-BCE6-8FC7BF67A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4375D-8CD9-46AF-8C41-09E335183E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106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62272B-A9A6-478C-B476-EF425841A8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5A9ED6-29CA-4D33-9F13-90A2E5A12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AE814-BD3E-41DF-B881-23B6928BE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957E7-43B0-4056-AFF1-BC1FCBEFCE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526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BD0CB7-2083-43C6-A1FE-F6AFE1FBB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21FA05-F693-4AEA-99C4-CB234BDDE5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90880E-4D09-411D-A86E-FF877E972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EAD3B-D202-412A-96D1-6259709983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5839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1BA1B9-80A5-47BB-AE94-5886B4D1D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DDDF2D-A4D0-4E59-A260-C7CC2C4F63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C56D1E-4A62-4589-AE93-3790E80644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7E1B0-9EC0-4677-833D-06C393E8CB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43137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9D06C7-3459-43EE-BDBF-4A89924E2D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BF6B9E-0B4B-45FB-A864-4197464B7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E811F5-4019-4B4D-B706-8E4410C0B1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B0E81-DFB2-4306-AE9C-4AA3B3243F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73390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9177A2-C34A-44E1-8648-881D74EB1A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FB4D50-31FE-48AC-B9FD-C991E35CF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6A76EF-E0B2-452E-8251-600643A077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1D597-6984-4660-AF26-EA33E11F22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7045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49B45A-79A7-423D-BABD-E54649D3D9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2119C8-36DF-42FA-B727-5DF24DC69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0C2522-B0B4-4E4B-B3AF-A0D1C692C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A1AEA-4D6F-4016-9F83-E47284FC26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7852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B6C2190-B7D8-47A4-AA3C-03D15275F7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8175838-B24A-4816-A95E-A1DF8C40B7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5F39CCB-44A5-42AA-8734-702871C4AC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9834D-F101-4939-A509-4E033B6A97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4518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E97AAC2-84E6-484B-BBC1-87E116249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3DA3B7-334A-4D43-9C72-595E810187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0D54346-06DF-423C-ADAA-2612E32C8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1CC6C-A0CA-4027-990A-46672CBEF5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5630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C324BE-76BA-486B-980E-81AB4E36E4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89123F3-9D6B-4447-9C28-A0AAE956E2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ACFF776-9683-47EB-966F-B3733C8681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59C79-ACD3-4E88-9933-C98A0DFFF5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18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E7A2BA-EB09-413F-8D13-A2CABB084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1E3401-E0DA-4C7C-A41A-CEAB4B05DC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8BF680-25AB-43B7-A87A-AAF2426CEA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09520-5D08-4EEA-B917-6A59948C3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9469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0E53CD-C280-4967-84A6-B110BEE9EC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4CDF21-E72A-45C2-A164-7EAFCF8513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316F7A-3189-4CE2-8E7B-C35F4AA91C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D4B45-79D1-4A7D-BDB6-BF1062B4DA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5346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3388CA-0573-45D1-A517-B20DFCB2B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69F143-C875-4288-988B-542E284531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C82513-1482-442C-BBD3-5B0B7D8176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947DF-BC88-40C0-9353-24BDAEA45D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7045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D8ACC6-807A-49E8-9ECF-13CBA1ACB6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BBF968-5610-4FA2-B40B-EB7AB4ECFC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7973E8-C92D-48E3-821D-4C92728F0D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875DF-0258-4B1E-AE58-D16AB59FAA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02469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B7CE2C-C4D3-4296-86BD-3CEC538103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2A1A18-24EE-4687-84FE-BE52AC3A4A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1EB7C7-8865-4B33-B590-1AD14BA0FD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70BC3-87AB-427B-8EB5-B328C34108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57241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21496E-CFB8-41B2-99FF-209219A0CF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AF5126-36A8-4015-8F44-4312344D5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636E4B-755D-4F63-AACA-D6D303B1EF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76579-D0D8-41F4-9A27-2FEDCB4867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96637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0CDCD5-D5E2-4CE3-A3C6-170DE79472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C51A3D-E9ED-4782-AB80-6BD26AE8D8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4DEE6A-62DC-4600-B4DA-68F78EF7E6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B33-66AE-4761-AA9F-3D0EF35FB7A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5997611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935400-DEE6-4E73-9D6E-6A352BD7F6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30E48A-0600-4651-822A-0E4D0DF5B9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46F01D-6908-4DCB-A59C-B34B94134C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898D9-6D34-427B-A175-3F8F79533FE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1434750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8C40A9-0042-468A-9DE6-03F7A61E34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CDCFD2-752C-4B66-9D4D-B7234703E5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4830C6-23FD-4551-B3E4-4DF5337C46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56AE6-53BA-4AD1-96BE-CBD8E317ED0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1533889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7CA4D6-D06E-4ABC-8D20-758F5AD204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247F37-2294-4564-A5FA-B766B8A1A7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C5F699-42FA-4199-9AD9-B62E938FA1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62906-E67E-42C7-8B51-4369FA010975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2106783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19B05F9-768D-4393-9467-5B17D4D79B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1315398-8CF6-4C64-BE9F-A1FE8764FE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CF6EF85-0F1E-494C-80D7-D262F1847E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2F170-E9EA-47C9-8509-C494A7C34CCA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540923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409627-6BD5-4314-9E1E-D18584C2B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D1EF38-E3B7-46A4-B80C-2F1222D14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9F67AB-5564-442C-A050-1915E1C72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3C09F-C630-4253-95B7-64CE41D1C2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7284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E3B0323-734E-434D-8F60-96E47466D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873FDC4-BF83-412F-B448-EA14B4AD46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EAF4A78-349B-4809-AAFD-2A7AA42A1B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68D50-6BC1-4D0C-B3E8-65A44DD2B5F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6967499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EED0D9D-BC01-4C03-B58A-4B0908F268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30BAA7C-8985-4094-9D2E-8BEFA24D98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CBB7E63-4B51-4E52-98B6-7E8B4FA453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5ED24-D404-4716-B68D-8AAFA5115618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33542674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44E71E-EF4F-4270-B795-D022584BF1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8E5FF2-C928-4B5B-A9CB-687DDF46FF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3CB962-50E8-40B4-83E3-33DE21473A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51CC9-E450-40E6-A421-720701B08DD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9805155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B761CC-DB91-45A8-83DC-5DB8A89D5F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EEE00F-21D5-41F8-8AB2-81E620C196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2FE92D-4FE3-4280-B8B9-85593F6F59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418ED-E33F-4EB6-8E96-D8D275F85CE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0708279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9BEA5C-ED4E-4088-99AB-E033DEB952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999E05-DD48-4FD9-A9EC-BB64F5EF17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CEF0CB-128E-47FF-B9EA-D364BE676E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F7B72-E9B7-4954-B531-0F73789373A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72729374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5E7087-6D1F-4A21-8AC1-4190A94C34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FBD219-5288-49D2-B322-CED1BBE00B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35C8F1-7D60-4B5F-A09A-007D263376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CF33B-62FF-4DD4-9C7D-5AB8784A8D9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374516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43C6E-646C-4A56-A568-DCEF1898F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097579-A445-404A-9C2E-D3F5667AD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7836CB-2679-4F3B-A10E-B0A7D34EE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D97C0-9900-4766-844D-99AF0F7A59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28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DEFBF4-078F-4966-BE1D-265E1F15D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014BE9B-110F-4633-935E-56B8EC345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8020874-BFA7-4F79-9EEA-71D17C142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F69A0-4600-4BEB-83B2-301BEF6246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107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9B7BFF-007E-484A-BBCA-CF9102304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F2C31F-F6D7-452E-AF76-6441258C4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9315B6-8018-4AC2-9084-FEAB60990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60FEF-D8F4-425E-809D-72E9AD6BBD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8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4EAB4A-C4DB-45B9-A12C-4E783868C6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7D0FD3-4A4E-40DE-BADF-521FE3767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76135-7344-43D1-A5F5-349344A70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E05D-CA04-496B-A340-054554C63C5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368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EDF9E-D669-4425-ADD5-6E3BD3A63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6950CD-26F8-41D5-A899-E222F7A6E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77EA79-5160-426B-8863-A1B97CF632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E31DD-301C-4C39-B2D6-AF24263E47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018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1485E0-93B6-49F3-A808-098C7D4D5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962A8-7460-4961-8096-D5E371A7F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021C9-4693-4AE8-8C57-CDC704040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BA19C-AFAE-4D59-8A63-A0B75D1463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12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37D063-4201-4DDD-8C98-721122B13A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AA56B9-EA47-4D66-A68C-8FD5ED558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CB0533-E29F-4BFF-B4A9-638CB21BEB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BBB641-C9C2-44E6-943C-13EBBEF637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4B1C0B-7A95-411D-B128-E9F2DC7CC5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0F248A-87A1-427F-B78A-0DC1C167CF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10" r:id="rId1"/>
    <p:sldLayoutId id="2147489611" r:id="rId2"/>
    <p:sldLayoutId id="2147489612" r:id="rId3"/>
    <p:sldLayoutId id="2147489613" r:id="rId4"/>
    <p:sldLayoutId id="2147489614" r:id="rId5"/>
    <p:sldLayoutId id="2147489615" r:id="rId6"/>
    <p:sldLayoutId id="2147489616" r:id="rId7"/>
    <p:sldLayoutId id="2147489617" r:id="rId8"/>
    <p:sldLayoutId id="2147489618" r:id="rId9"/>
    <p:sldLayoutId id="2147489619" r:id="rId10"/>
    <p:sldLayoutId id="2147489620" r:id="rId11"/>
    <p:sldLayoutId id="21474896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0BB812B-2E24-41A0-9A27-78890B390E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9C79FC5-EE04-4592-BB61-B22F27696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07F321D-9606-4D70-9405-0033F23F511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6A29E0-4F27-4F67-9CB5-8C3ED457E03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48FAB4-BBDB-45FC-B3DF-03850022C3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FF2185A-AFE7-44E6-A3AC-0E118F024A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828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20" r:id="rId1"/>
    <p:sldLayoutId id="2147489721" r:id="rId2"/>
    <p:sldLayoutId id="2147489722" r:id="rId3"/>
    <p:sldLayoutId id="2147489723" r:id="rId4"/>
    <p:sldLayoutId id="2147489724" r:id="rId5"/>
    <p:sldLayoutId id="2147489725" r:id="rId6"/>
    <p:sldLayoutId id="2147489726" r:id="rId7"/>
    <p:sldLayoutId id="2147489727" r:id="rId8"/>
    <p:sldLayoutId id="2147489728" r:id="rId9"/>
    <p:sldLayoutId id="2147489729" r:id="rId10"/>
    <p:sldLayoutId id="2147489730" r:id="rId11"/>
    <p:sldLayoutId id="214748973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CE0364B-89B6-410A-AF04-D7953F83BF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96969A3-708E-4520-AA31-AF76C044BA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51620" name="Rectangle 4">
            <a:extLst>
              <a:ext uri="{FF2B5EF4-FFF2-40B4-BE49-F238E27FC236}">
                <a16:creationId xmlns:a16="http://schemas.microsoft.com/office/drawing/2014/main" id="{6106F9B8-6907-49FE-A585-93FD51A72CE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1" name="Rectangle 5">
            <a:extLst>
              <a:ext uri="{FF2B5EF4-FFF2-40B4-BE49-F238E27FC236}">
                <a16:creationId xmlns:a16="http://schemas.microsoft.com/office/drawing/2014/main" id="{045953EA-AEED-4732-887C-22740B65D27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2" name="Rectangle 6">
            <a:extLst>
              <a:ext uri="{FF2B5EF4-FFF2-40B4-BE49-F238E27FC236}">
                <a16:creationId xmlns:a16="http://schemas.microsoft.com/office/drawing/2014/main" id="{9A583CFA-8946-4F77-8525-73A7DEF2EF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fld id="{E9803CD0-5415-4484-B4EB-F9FFE8CF1DC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425090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973" r:id="rId1"/>
    <p:sldLayoutId id="2147489974" r:id="rId2"/>
    <p:sldLayoutId id="2147489975" r:id="rId3"/>
    <p:sldLayoutId id="2147489976" r:id="rId4"/>
    <p:sldLayoutId id="2147489977" r:id="rId5"/>
    <p:sldLayoutId id="2147489978" r:id="rId6"/>
    <p:sldLayoutId id="2147489979" r:id="rId7"/>
    <p:sldLayoutId id="2147489980" r:id="rId8"/>
    <p:sldLayoutId id="2147489981" r:id="rId9"/>
    <p:sldLayoutId id="2147489982" r:id="rId10"/>
    <p:sldLayoutId id="21474899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www.youtube.com/watch?v=HZGAn8ukR2o" TargetMode="External"/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07488" cy="6574681"/>
          </a:xfrm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ea typeface="華康儷中黑" panose="020B0509000000000000" pitchFamily="49" charset="-120"/>
                <a:cs typeface="+mn-cs"/>
              </a:rPr>
              <a:t>常年期第</a:t>
            </a: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五</a:t>
            </a:r>
            <a:r>
              <a:rPr kumimoji="1" lang="zh-TW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ea typeface="華康儷中黑" panose="020B0509000000000000" pitchFamily="49" charset="-120"/>
                <a:cs typeface="+mn-cs"/>
              </a:rPr>
              <a:t>主日</a:t>
            </a:r>
            <a:endParaRPr kumimoji="1" lang="en-US" altLang="zh-TW" sz="36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ea typeface="華康儷中黑" panose="020B0509000000000000" pitchFamily="49" charset="-120"/>
              <a:cs typeface="+mn-cs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9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spcAft>
                <a:spcPts val="1800"/>
              </a:spcAft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11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spcAft>
                <a:spcPts val="1800"/>
              </a:spcAft>
              <a:buFontTx/>
              <a:buNone/>
            </a:pPr>
            <a:r>
              <a:rPr lang="zh-TW" altLang="en-US" sz="6600" spc="-150" dirty="0">
                <a:solidFill>
                  <a:srgbClr val="FFFF00"/>
                </a:solidFill>
                <a:ea typeface="華康正顏楷體W7(P)" panose="03000700000000000000" pitchFamily="66" charset="-120"/>
              </a:rPr>
              <a:t>我在這裡</a:t>
            </a:r>
            <a:r>
              <a:rPr lang="zh-TW" altLang="en-US" sz="3600" dirty="0">
                <a:solidFill>
                  <a:srgbClr val="00FF00"/>
                </a:solidFill>
                <a:ea typeface="華康正顏楷體W7(P)" panose="03000700000000000000" pitchFamily="66" charset="-120"/>
              </a:rPr>
              <a:t>到</a:t>
            </a:r>
            <a:r>
              <a:rPr lang="en-US" altLang="zh-TW" sz="3600" dirty="0">
                <a:solidFill>
                  <a:srgbClr val="00FF00"/>
                </a:solidFill>
                <a:ea typeface="華康正顏楷體W7(P)" panose="03000700000000000000" pitchFamily="66" charset="-120"/>
              </a:rPr>
              <a:t>!</a:t>
            </a:r>
            <a:r>
              <a:rPr lang="en-US" altLang="zh-TW" sz="1100" dirty="0">
                <a:solidFill>
                  <a:srgbClr val="FFFF00"/>
                </a:solidFill>
                <a:ea typeface="華康正顏楷體W7(P)" panose="03000700000000000000" pitchFamily="66" charset="-120"/>
              </a:rPr>
              <a:t> </a:t>
            </a:r>
            <a:r>
              <a:rPr lang="zh-HK" altLang="en-US" sz="8800" spc="300" dirty="0">
                <a:solidFill>
                  <a:srgbClr val="FFFF00"/>
                </a:solidFill>
                <a:ea typeface="華康粗黑體" panose="020B0709000000000000" pitchFamily="49" charset="-120"/>
              </a:rPr>
              <a:t>請派遣我</a:t>
            </a:r>
            <a:r>
              <a:rPr lang="en-US" altLang="zh-HK" sz="8000" spc="300" dirty="0">
                <a:solidFill>
                  <a:srgbClr val="FFFF00"/>
                </a:solidFill>
                <a:ea typeface="華康粗黑體" panose="020B0709000000000000" pitchFamily="49" charset="-120"/>
              </a:rPr>
              <a:t>!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4000" spc="-15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r>
              <a:rPr lang="zh-TW" altLang="en-US" sz="4800" spc="300" dirty="0">
                <a:solidFill>
                  <a:schemeClr val="bg1"/>
                </a:solidFill>
                <a:ea typeface="華康粗黑體" panose="020B0709000000000000" pitchFamily="49" charset="-120"/>
              </a:rPr>
              <a:t>天國</a:t>
            </a:r>
            <a:r>
              <a:rPr lang="zh-TW" altLang="en-US" spc="300" dirty="0">
                <a:solidFill>
                  <a:schemeClr val="bg1"/>
                </a:solidFill>
                <a:ea typeface="華康粗黑體" panose="020B0709000000000000" pitchFamily="49" charset="-120"/>
              </a:rPr>
              <a:t>和</a:t>
            </a:r>
            <a:r>
              <a:rPr lang="zh-TW" altLang="en-US" sz="4800" spc="300" dirty="0">
                <a:solidFill>
                  <a:schemeClr val="bg1"/>
                </a:solidFill>
                <a:ea typeface="華康粗黑體" panose="020B0709000000000000" pitchFamily="49" charset="-120"/>
              </a:rPr>
              <a:t>宗教的分別</a:t>
            </a:r>
            <a:r>
              <a:rPr lang="en-US" altLang="zh-TW" sz="4000" spc="-15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</a:p>
        </p:txBody>
      </p:sp>
    </p:spTree>
    <p:extLst>
      <p:ext uri="{BB962C8B-B14F-4D97-AF65-F5344CB8AC3E}">
        <p14:creationId xmlns:p14="http://schemas.microsoft.com/office/powerpoint/2010/main" val="6422752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063"/>
            <a:ext cx="9144000" cy="6735937"/>
          </a:xfrm>
          <a:solidFill>
            <a:schemeClr val="bg1"/>
          </a:solidFill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1800"/>
              </a:spcAft>
              <a:buNone/>
            </a:pPr>
            <a:r>
              <a:rPr lang="zh-TW" altLang="en-US" sz="4000" dirty="0">
                <a:ea typeface="華康儷中黑" panose="020B0509000000000000" pitchFamily="49" charset="-120"/>
              </a:rPr>
              <a:t>這炭接觸了你的口唇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你的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邪惡已經消除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  <a:r>
              <a:rPr lang="zh-TW" altLang="en-US" sz="4000" dirty="0">
                <a:ea typeface="華康儷中黑" panose="020B0509000000000000" pitchFamily="49" charset="-120"/>
              </a:rPr>
              <a:t> 那時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我聽見上主的聲音說</a:t>
            </a:r>
            <a:r>
              <a:rPr lang="en-US" altLang="zh-TW" sz="4000" dirty="0">
                <a:ea typeface="華康儷中黑" panose="020B0509000000000000" pitchFamily="49" charset="-120"/>
              </a:rPr>
              <a:t>:</a:t>
            </a:r>
            <a:r>
              <a:rPr lang="zh-TW" altLang="en-US" sz="4000" dirty="0">
                <a:ea typeface="華康儷中黑" panose="020B0509000000000000" pitchFamily="49" charset="-120"/>
              </a:rPr>
              <a:t>我將派遣誰呢</a:t>
            </a:r>
            <a:r>
              <a:rPr lang="en-US" altLang="zh-TW" sz="4000" dirty="0">
                <a:ea typeface="華康儷中黑" panose="020B0509000000000000" pitchFamily="49" charset="-120"/>
              </a:rPr>
              <a:t>?</a:t>
            </a:r>
            <a:r>
              <a:rPr lang="zh-TW" altLang="en-US" sz="4000" dirty="0">
                <a:ea typeface="華康儷中黑" panose="020B0509000000000000" pitchFamily="49" charset="-120"/>
              </a:rPr>
              <a:t>我回答說</a:t>
            </a:r>
            <a:r>
              <a:rPr lang="en-US" altLang="zh-TW" sz="4000" dirty="0">
                <a:ea typeface="華康儷中黑" panose="020B0509000000000000" pitchFamily="49" charset="-120"/>
              </a:rPr>
              <a:t>:</a:t>
            </a:r>
            <a:r>
              <a:rPr lang="zh-TW" altLang="en-US" sz="4000" dirty="0">
                <a:ea typeface="華康儷中黑" panose="020B0509000000000000" pitchFamily="49" charset="-120"/>
              </a:rPr>
              <a:t>我在這裡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請派遣我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!</a:t>
            </a:r>
            <a:endParaRPr lang="zh-TW" altLang="en-US" sz="4000" dirty="0">
              <a:solidFill>
                <a:srgbClr val="FF0000"/>
              </a:solidFill>
              <a:ea typeface="華康儷中黑" panose="020B0509000000000000" pitchFamily="49" charset="-120"/>
            </a:endParaRPr>
          </a:p>
          <a:p>
            <a:pPr eaLnBrk="1" hangingPunct="1">
              <a:spcBef>
                <a:spcPct val="0"/>
              </a:spcBef>
              <a:spcAft>
                <a:spcPts val="1800"/>
              </a:spcAft>
              <a:buNone/>
            </a:pPr>
            <a:r>
              <a:rPr lang="zh-TW" altLang="en-US" sz="4000" dirty="0">
                <a:ea typeface="華康儷中黑" panose="020B0509000000000000" pitchFamily="49" charset="-120"/>
              </a:rPr>
              <a:t>我當日把我所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領受的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又傳授給你們了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其中首要的是</a:t>
            </a:r>
            <a:r>
              <a:rPr lang="en-US" altLang="zh-TW" sz="4000" dirty="0">
                <a:ea typeface="華康儷中黑" panose="020B0509000000000000" pitchFamily="49" charset="-120"/>
              </a:rPr>
              <a:t>:</a:t>
            </a:r>
            <a:r>
              <a:rPr lang="zh-TW" altLang="en-US" sz="4000" dirty="0">
                <a:ea typeface="華康儷中黑" panose="020B0509000000000000" pitchFamily="49" charset="-120"/>
              </a:rPr>
              <a:t>基督為我們的罪死了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第三天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復活了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  <a:p>
            <a:pPr eaLnBrk="1" hangingPunct="1">
              <a:spcBef>
                <a:spcPct val="0"/>
              </a:spcBef>
              <a:spcAft>
                <a:spcPts val="1800"/>
              </a:spcAft>
              <a:buNone/>
            </a:pPr>
            <a:r>
              <a:rPr lang="zh-TW" altLang="en-US" sz="4000" dirty="0">
                <a:ea typeface="華康儷中黑" panose="020B0509000000000000" pitchFamily="49" charset="-120"/>
              </a:rPr>
              <a:t>耶穌就對西滿說</a:t>
            </a:r>
            <a:r>
              <a:rPr lang="en-US" altLang="zh-TW" sz="4000" dirty="0">
                <a:ea typeface="華康儷中黑" panose="020B0509000000000000" pitchFamily="49" charset="-120"/>
              </a:rPr>
              <a:t>:</a:t>
            </a:r>
            <a:r>
              <a:rPr lang="zh-TW" altLang="en-US" sz="4000" dirty="0">
                <a:ea typeface="華康儷中黑" panose="020B0509000000000000" pitchFamily="49" charset="-120"/>
              </a:rPr>
              <a:t>「划到深處去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撒你們的網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捕魚吧</a:t>
            </a:r>
            <a:r>
              <a:rPr lang="en-US" altLang="zh-TW" sz="4000" dirty="0">
                <a:ea typeface="華康儷中黑" panose="020B0509000000000000" pitchFamily="49" charset="-120"/>
              </a:rPr>
              <a:t>!</a:t>
            </a:r>
            <a:r>
              <a:rPr lang="zh-TW" altLang="en-US" sz="4000" dirty="0">
                <a:ea typeface="華康儷中黑" panose="020B0509000000000000" pitchFamily="49" charset="-120"/>
              </a:rPr>
              <a:t>不要怕</a:t>
            </a:r>
            <a:r>
              <a:rPr lang="en-US" altLang="zh-TW" sz="4000" dirty="0">
                <a:ea typeface="華康儷中黑" panose="020B0509000000000000" pitchFamily="49" charset="-120"/>
              </a:rPr>
              <a:t>!</a:t>
            </a:r>
            <a:r>
              <a:rPr lang="zh-TW" altLang="en-US" sz="4000" dirty="0">
                <a:ea typeface="華康儷中黑" panose="020B0509000000000000" pitchFamily="49" charset="-120"/>
              </a:rPr>
              <a:t>從今以後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你要做</a:t>
            </a:r>
            <a:br>
              <a:rPr lang="en-US" altLang="zh-TW" sz="4000" dirty="0">
                <a:ea typeface="華康儷中黑" panose="020B0509000000000000" pitchFamily="49" charset="-120"/>
              </a:rPr>
            </a:b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漁人的漁夫</a:t>
            </a:r>
            <a:r>
              <a:rPr lang="en-US" altLang="zh-TW" sz="4000" dirty="0">
                <a:ea typeface="華康儷中黑" panose="020B0509000000000000" pitchFamily="49" charset="-120"/>
              </a:rPr>
              <a:t>!</a:t>
            </a:r>
            <a:r>
              <a:rPr lang="zh-TW" altLang="en-US" sz="4000" dirty="0">
                <a:ea typeface="華康儷中黑" panose="020B0509000000000000" pitchFamily="49" charset="-120"/>
              </a:rPr>
              <a:t>」</a:t>
            </a:r>
          </a:p>
        </p:txBody>
      </p:sp>
    </p:spTree>
    <p:extLst>
      <p:ext uri="{BB962C8B-B14F-4D97-AF65-F5344CB8AC3E}">
        <p14:creationId xmlns:p14="http://schemas.microsoft.com/office/powerpoint/2010/main" val="40630220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063"/>
            <a:ext cx="9144000" cy="6735937"/>
          </a:xfrm>
          <a:solidFill>
            <a:schemeClr val="bg1"/>
          </a:solidFill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這炭接觸了你的口唇</a:t>
            </a:r>
            <a:r>
              <a:rPr lang="en-US" altLang="zh-TW" sz="36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,</a:t>
            </a:r>
            <a:r>
              <a:rPr lang="zh-TW" altLang="en-US" sz="36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你的</a:t>
            </a:r>
            <a:r>
              <a:rPr lang="zh-TW" altLang="en-US" sz="3600" dirty="0">
                <a:solidFill>
                  <a:srgbClr val="FF00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邪惡已經消除</a:t>
            </a:r>
            <a:r>
              <a:rPr lang="en-US" altLang="zh-TW" sz="36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.</a:t>
            </a:r>
            <a:r>
              <a:rPr lang="zh-TW" altLang="en-US" sz="36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 那時</a:t>
            </a:r>
            <a:r>
              <a:rPr lang="en-US" altLang="zh-TW" sz="36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,</a:t>
            </a:r>
            <a:r>
              <a:rPr lang="zh-TW" altLang="en-US" sz="36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我聽見上主的聲音說</a:t>
            </a:r>
            <a:r>
              <a:rPr lang="en-US" altLang="zh-TW" sz="36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:</a:t>
            </a:r>
            <a:r>
              <a:rPr lang="zh-TW" altLang="en-US" sz="36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我將派遣誰呢</a:t>
            </a:r>
            <a:r>
              <a:rPr lang="en-US" altLang="zh-TW" sz="36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?</a:t>
            </a:r>
            <a:r>
              <a:rPr lang="zh-TW" altLang="en-US" sz="36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我回答說</a:t>
            </a:r>
            <a:r>
              <a:rPr lang="en-US" altLang="zh-TW" sz="36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:</a:t>
            </a:r>
            <a:r>
              <a:rPr lang="zh-TW" altLang="en-US" sz="36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我在這裡</a:t>
            </a:r>
            <a:r>
              <a:rPr lang="en-US" altLang="zh-TW" sz="36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請派遣我</a:t>
            </a:r>
            <a:r>
              <a:rPr lang="en-US" altLang="zh-TW" sz="3600" dirty="0">
                <a:solidFill>
                  <a:srgbClr val="FF00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!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我當日把我所</a:t>
            </a:r>
            <a:r>
              <a:rPr lang="zh-TW" altLang="en-US" sz="3600" dirty="0">
                <a:solidFill>
                  <a:srgbClr val="FF00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領受的</a:t>
            </a:r>
            <a:r>
              <a:rPr lang="en-US" altLang="zh-TW" sz="36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,</a:t>
            </a:r>
            <a:r>
              <a:rPr lang="zh-TW" altLang="en-US" sz="36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又傳授給你們了</a:t>
            </a:r>
            <a:r>
              <a:rPr lang="en-US" altLang="zh-TW" sz="36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,</a:t>
            </a:r>
            <a:r>
              <a:rPr lang="zh-TW" altLang="en-US" sz="36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其中首要的是</a:t>
            </a:r>
            <a:r>
              <a:rPr lang="en-US" altLang="zh-TW" sz="36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:</a:t>
            </a:r>
            <a:r>
              <a:rPr lang="zh-TW" altLang="en-US" sz="36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基督為我們的罪死了</a:t>
            </a:r>
            <a:r>
              <a:rPr lang="en-US" altLang="zh-TW" sz="36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,</a:t>
            </a:r>
            <a:r>
              <a:rPr lang="zh-TW" altLang="en-US" sz="36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第三天</a:t>
            </a:r>
            <a:r>
              <a:rPr lang="zh-TW" altLang="en-US" sz="3600" dirty="0">
                <a:solidFill>
                  <a:srgbClr val="FF00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復活了</a:t>
            </a:r>
            <a:r>
              <a:rPr lang="en-US" altLang="zh-TW" sz="36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.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3800" dirty="0">
                <a:solidFill>
                  <a:srgbClr val="CC00CC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兩段聖經一起看</a:t>
            </a:r>
            <a:r>
              <a:rPr lang="en-US" altLang="zh-TW" sz="3800" dirty="0">
                <a:solidFill>
                  <a:srgbClr val="CC00CC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: </a:t>
            </a:r>
            <a:r>
              <a:rPr lang="zh-TW" altLang="en-US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天主教不是宗教</a:t>
            </a:r>
            <a:r>
              <a:rPr lang="en-US" altLang="zh-TW" sz="3800" dirty="0">
                <a:solidFill>
                  <a:srgbClr val="FF0000"/>
                </a:solidFill>
                <a:ea typeface="華康儷中黑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天國</a:t>
            </a:r>
            <a:r>
              <a:rPr lang="en-US" altLang="zh-TW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!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zh-TW" sz="3800" dirty="0">
                <a:ea typeface="華康儷中黑" panose="020B0509000000000000" pitchFamily="49" charset="-120"/>
              </a:rPr>
              <a:t>1.</a:t>
            </a:r>
            <a:r>
              <a:rPr lang="zh-TW" altLang="en-US" sz="3800" dirty="0">
                <a:ea typeface="華康儷中黑" panose="020B0509000000000000" pitchFamily="49" charset="-120"/>
              </a:rPr>
              <a:t>福傳者必須是</a:t>
            </a:r>
            <a:r>
              <a:rPr lang="zh-TW" altLang="en-US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聖者</a:t>
            </a:r>
            <a:r>
              <a:rPr lang="en-US" altLang="zh-TW" dirty="0">
                <a:ea typeface="華康儷中黑" panose="020B0509000000000000" pitchFamily="49" charset="-120"/>
              </a:rPr>
              <a:t>(</a:t>
            </a:r>
            <a:r>
              <a:rPr lang="zh-TW" altLang="en-US" dirty="0">
                <a:ea typeface="華康儷中黑" panose="020B0509000000000000" pitchFamily="49" charset="-120"/>
              </a:rPr>
              <a:t>無邪惡</a:t>
            </a:r>
            <a:r>
              <a:rPr lang="en-US" altLang="zh-TW" dirty="0">
                <a:ea typeface="華康儷中黑" panose="020B0509000000000000" pitchFamily="49" charset="-120"/>
              </a:rPr>
              <a:t>.</a:t>
            </a:r>
            <a:r>
              <a:rPr lang="zh-TW" altLang="en-US" dirty="0">
                <a:ea typeface="華康儷中黑" panose="020B0509000000000000" pitchFamily="49" charset="-120"/>
              </a:rPr>
              <a:t>非神棍</a:t>
            </a:r>
            <a:r>
              <a:rPr lang="en-US" altLang="zh-TW" dirty="0">
                <a:ea typeface="華康儷中黑" panose="020B0509000000000000" pitchFamily="49" charset="-120"/>
              </a:rPr>
              <a:t>.</a:t>
            </a:r>
            <a:r>
              <a:rPr lang="zh-TW" altLang="en-US" dirty="0">
                <a:ea typeface="華康儷中黑" panose="020B0509000000000000" pitchFamily="49" charset="-120"/>
              </a:rPr>
              <a:t>非政治</a:t>
            </a:r>
            <a:r>
              <a:rPr lang="en-US" altLang="zh-TW" dirty="0">
                <a:ea typeface="華康儷中黑" panose="020B0509000000000000" pitchFamily="49" charset="-120"/>
              </a:rPr>
              <a:t>)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zh-TW" sz="3800" dirty="0">
                <a:ea typeface="華康儷中黑" panose="020B0509000000000000" pitchFamily="49" charset="-120"/>
              </a:rPr>
              <a:t>2.</a:t>
            </a:r>
            <a:r>
              <a:rPr lang="zh-TW" altLang="en-US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傳承</a:t>
            </a:r>
            <a:r>
              <a:rPr lang="zh-TW" altLang="en-US" sz="2800" dirty="0">
                <a:solidFill>
                  <a:srgbClr val="FF0000"/>
                </a:solidFill>
                <a:ea typeface="華康儷中黑" panose="020B0509000000000000" pitchFamily="49" charset="-120"/>
              </a:rPr>
              <a:t>自基督</a:t>
            </a:r>
            <a:r>
              <a:rPr lang="en-US" altLang="zh-TW" sz="3800" dirty="0">
                <a:ea typeface="華康儷中黑" panose="020B0509000000000000" pitchFamily="49" charset="-120"/>
              </a:rPr>
              <a:t>=</a:t>
            </a:r>
            <a:r>
              <a:rPr lang="zh-TW" altLang="en-US" sz="3800" dirty="0">
                <a:ea typeface="華康儷中黑" panose="020B0509000000000000" pitchFamily="49" charset="-120"/>
              </a:rPr>
              <a:t>領受</a:t>
            </a:r>
            <a:r>
              <a:rPr lang="en-US" altLang="zh-TW" sz="3800" dirty="0">
                <a:ea typeface="華康儷中黑" panose="020B0509000000000000" pitchFamily="49" charset="-120"/>
              </a:rPr>
              <a:t>+</a:t>
            </a:r>
            <a:r>
              <a:rPr lang="zh-TW" altLang="en-US" sz="3800" dirty="0">
                <a:ea typeface="華康儷中黑" panose="020B0509000000000000" pitchFamily="49" charset="-120"/>
              </a:rPr>
              <a:t>宣傳</a:t>
            </a:r>
            <a:r>
              <a:rPr lang="en-US" altLang="zh-TW" sz="3800" dirty="0">
                <a:ea typeface="華康儷中黑" panose="020B0509000000000000" pitchFamily="49" charset="-120"/>
              </a:rPr>
              <a:t>+</a:t>
            </a:r>
            <a:r>
              <a:rPr lang="zh-TW" altLang="en-US" sz="3800" dirty="0">
                <a:ea typeface="華康儷中黑" panose="020B0509000000000000" pitchFamily="49" charset="-120"/>
              </a:rPr>
              <a:t>用生命去證明所講的是</a:t>
            </a:r>
            <a:r>
              <a:rPr lang="zh-TW" altLang="en-US" sz="3800" dirty="0">
                <a:solidFill>
                  <a:srgbClr val="0000FF"/>
                </a:solidFill>
                <a:ea typeface="華康儷中黑" panose="020B0509000000000000" pitchFamily="49" charset="-120"/>
              </a:rPr>
              <a:t>可信的</a:t>
            </a:r>
            <a:r>
              <a:rPr lang="en-US" altLang="zh-TW" sz="2800" dirty="0">
                <a:ea typeface="華康儷中黑" panose="020B0509000000000000" pitchFamily="49" charset="-120"/>
              </a:rPr>
              <a:t>(</a:t>
            </a:r>
            <a:r>
              <a:rPr lang="zh-TW" altLang="en-US" sz="2800" dirty="0">
                <a:ea typeface="華康儷中黑" panose="020B0509000000000000" pitchFamily="49" charset="-120"/>
              </a:rPr>
              <a:t>我信</a:t>
            </a:r>
            <a:r>
              <a:rPr lang="en-US" altLang="zh-TW" sz="2800" dirty="0">
                <a:ea typeface="華康儷中黑" panose="020B0509000000000000" pitchFamily="49" charset="-120"/>
              </a:rPr>
              <a:t>)</a:t>
            </a:r>
            <a:r>
              <a:rPr lang="zh-TW" altLang="en-US" sz="3800" dirty="0">
                <a:ea typeface="華康儷中黑" panose="020B0509000000000000" pitchFamily="49" charset="-120"/>
              </a:rPr>
              <a:t>而且是</a:t>
            </a:r>
            <a:r>
              <a:rPr lang="zh-TW" altLang="en-US" sz="3800" dirty="0">
                <a:solidFill>
                  <a:srgbClr val="0000FF"/>
                </a:solidFill>
                <a:ea typeface="華康儷中黑" panose="020B0509000000000000" pitchFamily="49" charset="-120"/>
              </a:rPr>
              <a:t>可行的</a:t>
            </a:r>
            <a:r>
              <a:rPr lang="en-US" altLang="zh-TW" sz="2800" dirty="0">
                <a:ea typeface="華康儷中黑" panose="020B0509000000000000" pitchFamily="49" charset="-120"/>
              </a:rPr>
              <a:t>(</a:t>
            </a:r>
            <a:r>
              <a:rPr lang="zh-TW" altLang="en-US" sz="2800" dirty="0">
                <a:ea typeface="華康儷中黑" panose="020B0509000000000000" pitchFamily="49" charset="-120"/>
              </a:rPr>
              <a:t>我做</a:t>
            </a:r>
            <a:r>
              <a:rPr lang="en-US" altLang="zh-TW" sz="2800" dirty="0">
                <a:ea typeface="華康儷中黑" panose="020B0509000000000000" pitchFamily="49" charset="-120"/>
              </a:rPr>
              <a:t>).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zh-TW" sz="3800" dirty="0">
                <a:ea typeface="華康儷中黑" panose="020B0509000000000000" pitchFamily="49" charset="-120"/>
              </a:rPr>
              <a:t>3.</a:t>
            </a:r>
            <a:r>
              <a:rPr lang="zh-TW" altLang="en-US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復活</a:t>
            </a:r>
            <a:r>
              <a:rPr lang="en-US" altLang="zh-TW" sz="3800" dirty="0">
                <a:ea typeface="華康儷中黑" panose="020B0509000000000000" pitchFamily="49" charset="-120"/>
              </a:rPr>
              <a:t>:</a:t>
            </a:r>
            <a:r>
              <a:rPr lang="zh-TW" altLang="en-US" sz="3800" dirty="0">
                <a:solidFill>
                  <a:srgbClr val="FF00FF"/>
                </a:solidFill>
                <a:ea typeface="華康儷中黑" panose="020B0509000000000000" pitchFamily="49" charset="-120"/>
              </a:rPr>
              <a:t>風雨晦明身外事</a:t>
            </a:r>
            <a:r>
              <a:rPr lang="en-US" altLang="zh-TW" sz="3800" dirty="0">
                <a:solidFill>
                  <a:srgbClr val="FF00FF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solidFill>
                  <a:srgbClr val="FF00FF"/>
                </a:solidFill>
                <a:ea typeface="華康儷中黑" panose="020B0509000000000000" pitchFamily="49" charset="-120"/>
              </a:rPr>
              <a:t>心中只有艷陽天</a:t>
            </a:r>
          </a:p>
        </p:txBody>
      </p:sp>
    </p:spTree>
    <p:extLst>
      <p:ext uri="{BB962C8B-B14F-4D97-AF65-F5344CB8AC3E}">
        <p14:creationId xmlns:p14="http://schemas.microsoft.com/office/powerpoint/2010/main" val="1133685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063"/>
            <a:ext cx="9144000" cy="6735937"/>
          </a:xfrm>
          <a:solidFill>
            <a:schemeClr val="bg1"/>
          </a:solidFill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ea typeface="華康正顏楷體W7(P)" panose="03000700000000000000" pitchFamily="66" charset="-120"/>
              </a:rPr>
              <a:t>耶穌就對西滿說</a:t>
            </a:r>
            <a:r>
              <a:rPr lang="en-US" altLang="zh-TW" sz="4000" dirty="0">
                <a:ea typeface="華康正顏楷體W7(P)" panose="03000700000000000000" pitchFamily="66" charset="-120"/>
              </a:rPr>
              <a:t>:</a:t>
            </a:r>
            <a:r>
              <a:rPr lang="zh-TW" altLang="en-US" sz="4000" dirty="0">
                <a:ea typeface="華康正顏楷體W7(P)" panose="03000700000000000000" pitchFamily="66" charset="-120"/>
              </a:rPr>
              <a:t>「划到深處去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撒你們的網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捕魚吧</a:t>
            </a:r>
            <a:r>
              <a:rPr lang="en-US" altLang="zh-TW" sz="4000" dirty="0">
                <a:ea typeface="華康正顏楷體W7(P)" panose="03000700000000000000" pitchFamily="66" charset="-120"/>
              </a:rPr>
              <a:t>! </a:t>
            </a:r>
            <a:r>
              <a:rPr lang="zh-TW" altLang="en-US" sz="4000" dirty="0">
                <a:ea typeface="華康正顏楷體W7(P)" panose="03000700000000000000" pitchFamily="66" charset="-120"/>
              </a:rPr>
              <a:t>不要怕</a:t>
            </a:r>
            <a:r>
              <a:rPr lang="en-US" altLang="zh-TW" sz="4000" dirty="0">
                <a:ea typeface="華康正顏楷體W7(P)" panose="03000700000000000000" pitchFamily="66" charset="-120"/>
              </a:rPr>
              <a:t>!</a:t>
            </a:r>
            <a:r>
              <a:rPr lang="zh-TW" altLang="en-US" sz="4000" dirty="0">
                <a:ea typeface="華康正顏楷體W7(P)" panose="03000700000000000000" pitchFamily="66" charset="-120"/>
              </a:rPr>
              <a:t>從今以後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你要做</a:t>
            </a:r>
            <a:br>
              <a:rPr lang="en-US" altLang="zh-TW" sz="4000" dirty="0">
                <a:ea typeface="華康正顏楷體W7(P)" panose="03000700000000000000" pitchFamily="66" charset="-120"/>
              </a:rPr>
            </a:b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漁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人的漁夫</a:t>
            </a:r>
            <a:r>
              <a:rPr lang="en-US" altLang="zh-TW" sz="4000" dirty="0">
                <a:ea typeface="華康正顏楷體W7(P)" panose="03000700000000000000" pitchFamily="66" charset="-120"/>
              </a:rPr>
              <a:t>!</a:t>
            </a:r>
            <a:r>
              <a:rPr lang="zh-TW" altLang="en-US" sz="4000" dirty="0">
                <a:ea typeface="華康正顏楷體W7(P)" panose="03000700000000000000" pitchFamily="66" charset="-120"/>
              </a:rPr>
              <a:t>」</a:t>
            </a:r>
            <a:endParaRPr lang="en-US" altLang="zh-TW" sz="4000" dirty="0">
              <a:ea typeface="華康正顏楷體W7(P)" panose="03000700000000000000" pitchFamily="66" charset="-120"/>
            </a:endParaRP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划到深處</a:t>
            </a:r>
            <a:r>
              <a:rPr lang="en-US" altLang="zh-TW" dirty="0">
                <a:ea typeface="華康儷中黑" panose="020B0509000000000000" pitchFamily="49" charset="-120"/>
              </a:rPr>
              <a:t>(</a:t>
            </a:r>
            <a:r>
              <a:rPr lang="zh-TW" altLang="en-US" dirty="0">
                <a:ea typeface="華康儷中黑" panose="020B0509000000000000" pitchFamily="49" charset="-120"/>
              </a:rPr>
              <a:t>生老病死成敗得失</a:t>
            </a:r>
            <a:r>
              <a:rPr lang="en-US" altLang="zh-TW" dirty="0">
                <a:ea typeface="華康儷中黑" panose="020B0509000000000000" pitchFamily="49" charset="-120"/>
              </a:rPr>
              <a:t>)</a:t>
            </a:r>
            <a:r>
              <a:rPr lang="en-US" altLang="zh-TW" sz="4000" dirty="0">
                <a:ea typeface="華康儷中黑" panose="020B0509000000000000" pitchFamily="49" charset="-120"/>
              </a:rPr>
              <a:t>:</a:t>
            </a:r>
            <a:r>
              <a:rPr lang="zh-TW" altLang="en-US" sz="4000" dirty="0">
                <a:ea typeface="華康儷中黑" panose="020B0509000000000000" pitchFamily="49" charset="-120"/>
              </a:rPr>
              <a:t>聖經</a:t>
            </a:r>
            <a:r>
              <a:rPr lang="en-US" altLang="zh-TW" sz="4000" dirty="0">
                <a:ea typeface="華康儷中黑" panose="020B0509000000000000" pitchFamily="49" charset="-120"/>
              </a:rPr>
              <a:t>+</a:t>
            </a:r>
            <a:r>
              <a:rPr lang="zh-TW" altLang="en-US" dirty="0">
                <a:ea typeface="華康儷中黑" panose="020B0509000000000000" pitchFamily="49" charset="-120"/>
              </a:rPr>
              <a:t>中國</a:t>
            </a:r>
            <a:r>
              <a:rPr lang="zh-TW" altLang="en-US" sz="4000" dirty="0">
                <a:ea typeface="華康儷中黑" panose="020B0509000000000000" pitchFamily="49" charset="-120"/>
              </a:rPr>
              <a:t>文化</a:t>
            </a:r>
            <a:br>
              <a:rPr lang="en-US" altLang="zh-TW" sz="4000" dirty="0">
                <a:ea typeface="華康儷中黑" panose="020B0509000000000000" pitchFamily="49" charset="-120"/>
              </a:rPr>
            </a:br>
            <a:r>
              <a:rPr lang="zh-TW" altLang="en-US" sz="4000" dirty="0">
                <a:solidFill>
                  <a:srgbClr val="0000FF"/>
                </a:solidFill>
                <a:ea typeface="華康儷中黑" panose="020B0509000000000000" pitchFamily="49" charset="-120"/>
              </a:rPr>
              <a:t>生命說到最深處</a:t>
            </a:r>
            <a:r>
              <a:rPr lang="en-US" altLang="zh-TW" sz="4000" dirty="0">
                <a:solidFill>
                  <a:srgbClr val="0000FF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0000FF"/>
                </a:solidFill>
                <a:ea typeface="華康儷中黑" panose="020B0509000000000000" pitchFamily="49" charset="-120"/>
              </a:rPr>
              <a:t>不信人間有古今</a:t>
            </a:r>
            <a:endParaRPr lang="en-US" altLang="zh-TW" sz="4000" dirty="0">
              <a:solidFill>
                <a:srgbClr val="0000FF"/>
              </a:solidFill>
              <a:ea typeface="華康儷中黑" panose="020B0509000000000000" pitchFamily="49" charset="-120"/>
            </a:endParaRPr>
          </a:p>
          <a:p>
            <a:pPr eaLnBrk="1" hangingPunct="1">
              <a:spcBef>
                <a:spcPct val="0"/>
              </a:spcBef>
              <a:spcAft>
                <a:spcPts val="1800"/>
              </a:spcAft>
              <a:buNone/>
            </a:pP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漁人的漁夫</a:t>
            </a:r>
            <a:r>
              <a:rPr lang="en-US" altLang="zh-TW" sz="4000" dirty="0">
                <a:ea typeface="華康儷中黑" panose="020B0509000000000000" pitchFamily="49" charset="-120"/>
              </a:rPr>
              <a:t>: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人</a:t>
            </a:r>
            <a:r>
              <a:rPr lang="en-US" altLang="zh-TW" sz="4000" dirty="0">
                <a:ea typeface="華康儷中黑" panose="020B0509000000000000" pitchFamily="49" charset="-120"/>
              </a:rPr>
              <a:t>=</a:t>
            </a:r>
            <a:r>
              <a:rPr lang="zh-TW" altLang="en-US" sz="4000" dirty="0">
                <a:ea typeface="華康儷中黑" panose="020B0509000000000000" pitchFamily="49" charset="-120"/>
              </a:rPr>
              <a:t>整個人</a:t>
            </a:r>
            <a:r>
              <a:rPr lang="en-US" altLang="zh-TW" sz="4000" dirty="0">
                <a:ea typeface="華康儷中黑" panose="020B0509000000000000" pitchFamily="49" charset="-120"/>
              </a:rPr>
              <a:t>=</a:t>
            </a:r>
            <a:r>
              <a:rPr lang="zh-TW" altLang="en-US" sz="4000" dirty="0">
                <a:ea typeface="華康儷中黑" panose="020B0509000000000000" pitchFamily="49" charset="-120"/>
              </a:rPr>
              <a:t>健全的人</a:t>
            </a:r>
            <a:r>
              <a:rPr lang="en-US" altLang="zh-TW" sz="4000" dirty="0">
                <a:ea typeface="華康儷中黑" panose="020B0509000000000000" pitchFamily="49" charset="-120"/>
              </a:rPr>
              <a:t>=</a:t>
            </a:r>
            <a:r>
              <a:rPr lang="zh-TW" altLang="en-US" sz="4000" dirty="0">
                <a:ea typeface="華康儷中黑" panose="020B0509000000000000" pitchFamily="49" charset="-120"/>
              </a:rPr>
              <a:t>精神加物質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靈魂加肉身</a:t>
            </a:r>
            <a:endParaRPr lang="en-US" altLang="zh-TW" sz="4000" dirty="0">
              <a:ea typeface="華康儷中黑" panose="020B0509000000000000" pitchFamily="49" charset="-120"/>
            </a:endParaRPr>
          </a:p>
          <a:p>
            <a:pPr marL="0" indent="0" eaLnBrk="1" hangingPunct="1">
              <a:spcBef>
                <a:spcPct val="0"/>
              </a:spcBef>
              <a:spcAft>
                <a:spcPts val="1800"/>
              </a:spcAft>
              <a:buNone/>
            </a:pP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徹底皈依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改造生命和</a:t>
            </a:r>
            <a:br>
              <a:rPr lang="en-US" altLang="zh-TW" sz="4000" dirty="0">
                <a:ea typeface="華康儷中黑" panose="020B0509000000000000" pitchFamily="49" charset="-120"/>
              </a:rPr>
            </a:br>
            <a:r>
              <a:rPr lang="en-US" altLang="zh-TW" sz="4000" dirty="0">
                <a:ea typeface="華康儷中黑" panose="020B0509000000000000" pitchFamily="49" charset="-120"/>
              </a:rPr>
              <a:t>  </a:t>
            </a:r>
            <a:r>
              <a:rPr lang="zh-TW" altLang="en-US" sz="4000" dirty="0">
                <a:ea typeface="華康儷中黑" panose="020B0509000000000000" pitchFamily="49" charset="-120"/>
              </a:rPr>
              <a:t>人類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新人新事新世界</a:t>
            </a: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E8238249-9B3D-49BC-A2D1-1A378C49B4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9874" y="4242856"/>
            <a:ext cx="2866542" cy="2304256"/>
          </a:xfrm>
          <a:prstGeom prst="rect">
            <a:avLst/>
          </a:prstGeom>
          <a:ln w="12700">
            <a:solidFill>
              <a:srgbClr val="CC00CC"/>
            </a:solidFill>
          </a:ln>
        </p:spPr>
      </p:pic>
    </p:spTree>
    <p:extLst>
      <p:ext uri="{BB962C8B-B14F-4D97-AF65-F5344CB8AC3E}">
        <p14:creationId xmlns:p14="http://schemas.microsoft.com/office/powerpoint/2010/main" val="144553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F09E2668-BAAF-4A25-9E50-4A678BF6E2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這炭接觸了你的口唇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你的邪惡已經消除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那時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我聽見上主的聲音說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>
              <a:spcBef>
                <a:spcPts val="0"/>
              </a:spcBef>
            </a:pPr>
            <a:r>
              <a:rPr lang="zh-TW" altLang="en-US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我將派遣誰呢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  <a:r>
              <a:rPr lang="zh-TW" altLang="en-US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我回答說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>
              <a:spcBef>
                <a:spcPts val="0"/>
              </a:spcBef>
            </a:pPr>
            <a:r>
              <a:rPr lang="zh-TW" altLang="en-US" sz="44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我在這裡</a:t>
            </a:r>
            <a:r>
              <a:rPr lang="en-US" altLang="zh-TW" sz="4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請派遣我</a:t>
            </a:r>
            <a:r>
              <a:rPr lang="en-US" altLang="zh-TW" sz="4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!</a:t>
            </a:r>
            <a:r>
              <a:rPr lang="en-US" altLang="zh-TW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zh-TW" altLang="en-US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依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6)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coal has touched your lips; your wickedness is taken away, and your sin is purged. Then I heard the voice of the Lord saying: “Whom shall I send?” And I said: “</a:t>
            </a:r>
            <a:r>
              <a:rPr lang="en-US" altLang="zh-TW" sz="4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Here am I; send me!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 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(Isaiah 6)</a:t>
            </a:r>
          </a:p>
        </p:txBody>
      </p:sp>
    </p:spTree>
    <p:extLst>
      <p:ext uri="{BB962C8B-B14F-4D97-AF65-F5344CB8AC3E}">
        <p14:creationId xmlns:p14="http://schemas.microsoft.com/office/powerpoint/2010/main" val="13514561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F09E2668-BAAF-4A25-9E50-4A678BF6E2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我當日把</a:t>
            </a:r>
            <a:r>
              <a:rPr lang="zh-TW" altLang="en-US" sz="44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我所領受的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又傳授給你們了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其中首要的是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基督為我們的罪</a:t>
            </a:r>
            <a:endParaRPr lang="en-US" altLang="zh-TW" sz="4400" dirty="0">
              <a:latin typeface="Calibri" panose="020F0502020204030204" pitchFamily="34" charset="0"/>
              <a:ea typeface="華康儷中黑(P)" panose="020B0500000000000000" pitchFamily="34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zh-TW" altLang="en-US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死了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第三天</a:t>
            </a:r>
            <a:r>
              <a:rPr lang="zh-TW" altLang="en-US" sz="44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復活了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zh-TW" altLang="en-US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格前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15)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delivered to you </a:t>
            </a:r>
            <a:r>
              <a:rPr lang="en-US" altLang="zh-TW" sz="4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I also received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that Christ died for our sins according </a:t>
            </a:r>
            <a:r>
              <a:rPr lang="en-US" altLang="zh-TW" sz="44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the Scriptures, and that He was buried, and that </a:t>
            </a:r>
            <a:r>
              <a:rPr lang="en-US" altLang="zh-TW" sz="4400" spc="-1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 rose again the third day </a:t>
            </a:r>
            <a:r>
              <a:rPr lang="en-US" altLang="zh-TW" sz="44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according to the Scriptures. </a:t>
            </a:r>
            <a:r>
              <a:rPr lang="en-US" altLang="zh-TW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(1 Co 15)</a:t>
            </a:r>
          </a:p>
        </p:txBody>
      </p:sp>
    </p:spTree>
    <p:extLst>
      <p:ext uri="{BB962C8B-B14F-4D97-AF65-F5344CB8AC3E}">
        <p14:creationId xmlns:p14="http://schemas.microsoft.com/office/powerpoint/2010/main" val="7942872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F09E2668-BAAF-4A25-9E50-4A678BF6E2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上面兩段聖經加起來</a:t>
            </a:r>
            <a:r>
              <a:rPr lang="en-US" altLang="zh-TW" sz="4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告訴我們</a:t>
            </a:r>
            <a:r>
              <a:rPr lang="en-US" altLang="zh-TW" sz="4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>
              <a:spcBef>
                <a:spcPts val="0"/>
              </a:spcBef>
            </a:pPr>
            <a:r>
              <a:rPr lang="zh-TW" altLang="en-US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天主教不是一個普通的「宗教」</a:t>
            </a:r>
            <a:r>
              <a:rPr lang="en-US" altLang="zh-TW" sz="4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她是通往「</a:t>
            </a:r>
            <a:r>
              <a:rPr lang="zh-TW" altLang="en-US" sz="4800" dirty="0">
                <a:solidFill>
                  <a:schemeClr val="bg1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天國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」的路</a:t>
            </a:r>
            <a:r>
              <a:rPr lang="en-US" altLang="zh-TW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.</a:t>
            </a:r>
            <a:endParaRPr lang="zh-TW" altLang="en-US" sz="4800" dirty="0">
              <a:latin typeface="Calibri" panose="020F0502020204030204" pitchFamily="34" charset="0"/>
              <a:ea typeface="華康儷中黑(P)" panose="020B0500000000000000" pitchFamily="34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altLang="zh-TW" sz="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two Scripture passages above tell us that </a:t>
            </a:r>
            <a:r>
              <a:rPr lang="en-US" altLang="zh-TW" sz="5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Catholicism is not an “ordinary” religion</a:t>
            </a:r>
            <a:r>
              <a:rPr lang="en-US" altLang="zh-TW" sz="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it is the way </a:t>
            </a:r>
          </a:p>
          <a:p>
            <a:pPr>
              <a:spcBef>
                <a:spcPts val="0"/>
              </a:spcBef>
            </a:pPr>
            <a:r>
              <a:rPr lang="en-US" altLang="zh-TW" sz="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the “</a:t>
            </a:r>
            <a:r>
              <a:rPr lang="en-US" altLang="zh-TW" sz="5000" dirty="0">
                <a:solidFill>
                  <a:schemeClr val="bg1"/>
                </a:solidFill>
                <a:highlight>
                  <a:srgbClr val="FF00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Kingdom of Heaven</a:t>
            </a:r>
            <a:r>
              <a:rPr lang="en-US" altLang="zh-TW" sz="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12650696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F09E2668-BAAF-4A25-9E50-4A678BF6E2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普通宗教有</a:t>
            </a:r>
            <a:r>
              <a:rPr lang="zh-TW" altLang="en-US" sz="4400" dirty="0">
                <a:solidFill>
                  <a:schemeClr val="bg1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排他</a:t>
            </a:r>
            <a:r>
              <a:rPr lang="zh-TW" altLang="en-US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的傾向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我真你假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我好你壞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我正宗你異端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我是</a:t>
            </a:r>
            <a:endParaRPr lang="en-US" altLang="zh-TW" sz="4400" dirty="0">
              <a:latin typeface="Calibri" panose="020F0502020204030204" pitchFamily="34" charset="0"/>
              <a:ea typeface="華康儷中黑(P)" panose="020B0500000000000000" pitchFamily="34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zh-TW" altLang="en-US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「真耶穌教會」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你不是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“Ordinary” religions have a tendency </a:t>
            </a:r>
            <a:r>
              <a:rPr lang="en-US" altLang="zh-TW" sz="4400" dirty="0">
                <a:solidFill>
                  <a:schemeClr val="bg1"/>
                </a:solidFill>
                <a:highlight>
                  <a:srgbClr val="FF00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exclude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I am true, you are false; 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am good, you are bad; I am genuine, you are heretical; I am the 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“True Jesus Church”, and you are not.</a:t>
            </a:r>
          </a:p>
        </p:txBody>
      </p:sp>
    </p:spTree>
    <p:extLst>
      <p:ext uri="{BB962C8B-B14F-4D97-AF65-F5344CB8AC3E}">
        <p14:creationId xmlns:p14="http://schemas.microsoft.com/office/powerpoint/2010/main" val="9862398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F09E2668-BAAF-4A25-9E50-4A678BF6E2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天國是</a:t>
            </a:r>
            <a:r>
              <a:rPr lang="zh-TW" altLang="en-US" sz="4000" dirty="0">
                <a:solidFill>
                  <a:schemeClr val="bg1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包容的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是天主為王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無論是基督降生前或後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或古往今來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神都是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愛世界的神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愛世人的父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祂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超越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一切宗教的界限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藩籬和限制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39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Kingdom of Heaven is </a:t>
            </a:r>
            <a:r>
              <a:rPr lang="en-US" altLang="zh-TW" sz="3900" b="1" spc="-100" dirty="0">
                <a:solidFill>
                  <a:schemeClr val="bg1"/>
                </a:solidFill>
                <a:highlight>
                  <a:srgbClr val="FF00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inclusive</a:t>
            </a:r>
            <a:r>
              <a:rPr lang="en-US" altLang="zh-TW" sz="3900" b="1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TW" sz="39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with a gracious God as King. Whether before or after the birth of Christ, and throughout history, God is the </a:t>
            </a:r>
            <a:r>
              <a:rPr lang="en-US" altLang="zh-TW" sz="3900" spc="-1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loving God </a:t>
            </a:r>
            <a:r>
              <a:rPr lang="en-US" altLang="zh-TW" sz="39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the world; the </a:t>
            </a:r>
            <a:r>
              <a:rPr lang="en-US" altLang="zh-TW" sz="3900" spc="-1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Father</a:t>
            </a:r>
            <a:r>
              <a:rPr lang="en-US" altLang="zh-TW" sz="39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who loves all people. Hence the Kingdom of Heaven </a:t>
            </a:r>
            <a:r>
              <a:rPr lang="en-US" altLang="zh-TW" sz="3900" b="1" spc="-1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transcends all boundaries</a:t>
            </a:r>
            <a:r>
              <a:rPr lang="en-US" altLang="zh-TW" sz="39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barriers, and limitations of religion.</a:t>
            </a:r>
          </a:p>
        </p:txBody>
      </p:sp>
    </p:spTree>
    <p:extLst>
      <p:ext uri="{BB962C8B-B14F-4D97-AF65-F5344CB8AC3E}">
        <p14:creationId xmlns:p14="http://schemas.microsoft.com/office/powerpoint/2010/main" val="27209653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F09E2668-BAAF-4A25-9E50-4A678BF6E2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福傳者必須是</a:t>
            </a:r>
            <a:r>
              <a:rPr lang="zh-TW" altLang="en-US" sz="44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聖者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無邪惡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非神棍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非政治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不是不談政治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而是不受政治污染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甚至能聖化政治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把政治導入正軌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Evangelists must be </a:t>
            </a:r>
            <a:r>
              <a:rPr lang="en-US" altLang="zh-TW" sz="4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holy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devoid of evil, not charlatans, and not </a:t>
            </a:r>
            <a:r>
              <a:rPr lang="en-US" altLang="zh-TW" sz="4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politically driven.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This does not mean an aversion to politics, but rather be untainted by it, to the extent of </a:t>
            </a:r>
            <a:r>
              <a:rPr lang="en-US" altLang="zh-TW" sz="4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sanctifying  politics, </a:t>
            </a:r>
            <a:r>
              <a:rPr lang="en-US" altLang="zh-TW" sz="44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set it on the right path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462550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F09E2668-BAAF-4A25-9E50-4A678BF6E2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2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天國來自傳承</a:t>
            </a:r>
            <a:r>
              <a:rPr lang="en-US" altLang="zh-TW" sz="4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2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由基督到教會</a:t>
            </a:r>
            <a:r>
              <a:rPr lang="en-US" altLang="zh-TW" sz="4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2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由教會到世界</a:t>
            </a:r>
            <a:r>
              <a:rPr lang="en-US" altLang="zh-TW" sz="4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42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福傳者要用生命去證明所講的是可信的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zh-TW" altLang="en-US" dirty="0">
                <a:solidFill>
                  <a:srgbClr val="0000FF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我信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US" altLang="zh-TW" sz="4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2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而且是可行的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zh-TW" altLang="en-US" dirty="0">
                <a:solidFill>
                  <a:srgbClr val="0000FF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我做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US" altLang="zh-TW" sz="4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Kingdom of Heaven is our birthright, </a:t>
            </a:r>
            <a:r>
              <a:rPr lang="en-US" altLang="zh-TW" sz="4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legacy from Christ to the Church, and from the Church to the world. Evangelists must use their lives to demonstrate that what they proclaim is </a:t>
            </a:r>
            <a:r>
              <a:rPr lang="en-US" altLang="zh-TW" sz="4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credible</a:t>
            </a:r>
            <a:r>
              <a:rPr lang="en-US" altLang="zh-TW" sz="4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altLang="zh-TW" b="1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believe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TW" sz="4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also </a:t>
            </a:r>
            <a:r>
              <a:rPr lang="en-US" altLang="zh-TW" sz="4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actionable</a:t>
            </a:r>
            <a:r>
              <a:rPr lang="en-US" altLang="zh-TW" sz="4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altLang="zh-TW" b="1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do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).</a:t>
            </a:r>
            <a:r>
              <a:rPr lang="en-US" altLang="zh-TW" sz="4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33746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624736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恭讀依撒意亞先知書　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6:1-2,3-8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烏齊雅王逝世那年，我看見上主坐在崇高的御座上，他的衣邊拖曳滿殿。「色辣芬」侍立在他左右，他們互相高呼說：「聖！聖！聖！萬軍的上主！他的光榮充滿大地！」由於呼喊的聲音，門限的基石也震撼了；殿宇內充滿了煙霧。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我於是說：「我有禍了！我完了！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452320" y="6249526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2930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F09E2668-BAAF-4A25-9E50-4A678BF6E2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福傳者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相信復活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不怕任何惡勢力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講該講的話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做該做的事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風雨晦明身外事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心中只有艷陽天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Evangelists believe in the resurrection: they are not afraid of any evil forces, they speak what needs to be said and do what needs to be done. Irrespective of the uncertainties and harshness around them, 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their hearts burn radiant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like the sun are filled with sunshine.</a:t>
            </a:r>
            <a:endParaRPr lang="zh-TW" altLang="en-US" sz="4000" dirty="0">
              <a:solidFill>
                <a:srgbClr val="FF0000"/>
              </a:solidFill>
              <a:latin typeface="Calibri" panose="020F0502020204030204" pitchFamily="34" charset="0"/>
              <a:ea typeface="華康儷中黑(P)" panose="020B0500000000000000" pitchFamily="34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8861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F09E2668-BAAF-4A25-9E50-4A678BF6E2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zh-TW" altLang="en-US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耶穌就對西滿說</a:t>
            </a:r>
            <a:r>
              <a:rPr lang="en-US" altLang="zh-TW" sz="4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48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划到深處去</a:t>
            </a:r>
            <a:r>
              <a:rPr lang="en-US" altLang="zh-TW" sz="4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撒你們的網</a:t>
            </a:r>
            <a:r>
              <a:rPr lang="en-US" altLang="zh-TW" sz="4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捕魚吧</a:t>
            </a:r>
            <a:r>
              <a:rPr lang="en-US" altLang="zh-TW" sz="4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! </a:t>
            </a:r>
            <a:r>
              <a:rPr lang="zh-TW" altLang="en-US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不要怕</a:t>
            </a:r>
            <a:r>
              <a:rPr lang="en-US" altLang="zh-TW" sz="4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!</a:t>
            </a:r>
            <a:r>
              <a:rPr lang="zh-TW" altLang="en-US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從今以後</a:t>
            </a:r>
            <a:r>
              <a:rPr lang="en-US" altLang="zh-TW" sz="4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你要做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漁人的漁夫</a:t>
            </a:r>
            <a:r>
              <a:rPr lang="en-US" altLang="zh-TW" sz="48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! 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zh-TW" altLang="en-US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路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5)</a:t>
            </a:r>
          </a:p>
          <a:p>
            <a:pPr>
              <a:spcBef>
                <a:spcPts val="0"/>
              </a:spcBef>
            </a:pPr>
            <a:r>
              <a:rPr lang="en-US" altLang="zh-TW" sz="48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Jesus said to Simon, Put out into deep water and let down your nets for a catch! Do not be afraid! From now on, you will </a:t>
            </a:r>
            <a:r>
              <a:rPr lang="en-US" altLang="zh-TW" sz="4800" spc="-1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fish for people! </a:t>
            </a:r>
            <a:r>
              <a:rPr lang="en-US" altLang="zh-TW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(Lk 5)</a:t>
            </a:r>
          </a:p>
        </p:txBody>
      </p:sp>
    </p:spTree>
    <p:extLst>
      <p:ext uri="{BB962C8B-B14F-4D97-AF65-F5344CB8AC3E}">
        <p14:creationId xmlns:p14="http://schemas.microsoft.com/office/powerpoint/2010/main" val="36689750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F09E2668-BAAF-4A25-9E50-4A678BF6E2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划到深處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直接面對人的生老病死成敗得失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相信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聖經</a:t>
            </a:r>
            <a:r>
              <a:rPr lang="zh-TW" altLang="en-US" dirty="0">
                <a:solidFill>
                  <a:schemeClr val="bg1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和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中國文化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兩者是最好的拍檔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生命說到最深處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不信人間有古今</a:t>
            </a:r>
          </a:p>
          <a:p>
            <a:pPr>
              <a:spcBef>
                <a:spcPts val="0"/>
              </a:spcBef>
            </a:pPr>
            <a:r>
              <a:rPr lang="en-US" altLang="zh-TW" sz="40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Put out into the deep, face up to life, aging, illness, death, success, and failure: accept  that the Bible and Chinese culture are strong inalienable partners. </a:t>
            </a:r>
            <a:r>
              <a:rPr lang="en-US" altLang="zh-TW" sz="4000" spc="-1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When life is examined at depth, the truth is the same in ancient times as it is now</a:t>
            </a:r>
            <a:r>
              <a:rPr lang="en-US" altLang="zh-TW" sz="40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 it is hard to believe that </a:t>
            </a:r>
          </a:p>
          <a:p>
            <a:pPr>
              <a:spcBef>
                <a:spcPts val="0"/>
              </a:spcBef>
            </a:pPr>
            <a:r>
              <a:rPr lang="en-US" altLang="zh-TW" sz="40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there is anything new under the sun.</a:t>
            </a:r>
          </a:p>
        </p:txBody>
      </p:sp>
    </p:spTree>
    <p:extLst>
      <p:ext uri="{BB962C8B-B14F-4D97-AF65-F5344CB8AC3E}">
        <p14:creationId xmlns:p14="http://schemas.microsoft.com/office/powerpoint/2010/main" val="33631623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F09E2668-BAAF-4A25-9E50-4A678BF6E2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69360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zh-TW" altLang="en-US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漁人的漁夫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這個人是指</a:t>
            </a:r>
            <a:r>
              <a:rPr lang="zh-TW" altLang="en-US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整個人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快樂</a:t>
            </a:r>
            <a:endParaRPr lang="en-US" altLang="zh-TW" dirty="0">
              <a:latin typeface="Calibri" panose="020F0502020204030204" pitchFamily="34" charset="0"/>
              <a:ea typeface="華康儷中黑(P)" panose="020B0500000000000000" pitchFamily="34" charset="-120"/>
              <a:cs typeface="Calibri" panose="020F0502020204030204" pitchFamily="34" charset="0"/>
            </a:endParaRPr>
          </a:p>
          <a:p>
            <a:pPr algn="l">
              <a:spcBef>
                <a:spcPts val="0"/>
              </a:spcBef>
            </a:pPr>
            <a:r>
              <a:rPr lang="zh-TW" altLang="en-US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而健全的人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包括人的精神和物質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靈</a:t>
            </a:r>
            <a:endParaRPr lang="en-US" altLang="zh-TW" dirty="0">
              <a:latin typeface="Calibri" panose="020F0502020204030204" pitchFamily="34" charset="0"/>
              <a:ea typeface="華康儷中黑(P)" panose="020B0500000000000000" pitchFamily="34" charset="-120"/>
              <a:cs typeface="Calibri" panose="020F0502020204030204" pitchFamily="34" charset="0"/>
            </a:endParaRPr>
          </a:p>
          <a:p>
            <a:pPr algn="l">
              <a:spcBef>
                <a:spcPts val="0"/>
              </a:spcBef>
            </a:pPr>
            <a:r>
              <a:rPr lang="zh-TW" altLang="en-US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魂和肉身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或如附圖所說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包括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宗教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pPr algn="l">
              <a:spcBef>
                <a:spcPts val="0"/>
              </a:spcBef>
            </a:pPr>
            <a:r>
              <a:rPr lang="zh-TW" altLang="en-US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靈性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道德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群育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美育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理性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感情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身體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zh-TW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zh-TW" altLang="en-US" sz="2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這八點</a:t>
            </a:r>
            <a:r>
              <a:rPr lang="en-US" altLang="zh-TW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2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可參考我的</a:t>
            </a:r>
            <a:r>
              <a:rPr lang="zh-TW" altLang="en-US" sz="28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梵二精神</a:t>
            </a:r>
            <a:r>
              <a:rPr lang="en-US" altLang="zh-TW" sz="28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28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信生結合</a:t>
            </a:r>
            <a:r>
              <a:rPr lang="en-US" altLang="zh-TW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20200511 YouTube</a:t>
            </a:r>
            <a:r>
              <a:rPr lang="en-US" altLang="zh-TW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>
              <a:lnSpc>
                <a:spcPts val="3800"/>
              </a:lnSpc>
              <a:spcBef>
                <a:spcPts val="0"/>
              </a:spcBef>
            </a:pPr>
            <a:r>
              <a:rPr lang="en-US" altLang="zh-TW" sz="36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fisher of man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this </a:t>
            </a:r>
            <a:r>
              <a:rPr lang="en-US" altLang="zh-TW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“man”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refers to the </a:t>
            </a:r>
            <a:b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TW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whole person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 joyful and healthy person, encompassing both the spiritual and material aspects, the soul and the body. As illustrated in the above diagram, it includes</a:t>
            </a:r>
            <a:r>
              <a:rPr lang="en-US" altLang="zh-TW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religion, spirituality, morality, community, rationality, emotions, and physical health. 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https://www.youtube.com/watch?v=HZGAn8ukR2o</a:t>
            </a:r>
            <a:endParaRPr lang="en-US" altLang="zh-TW" dirty="0">
              <a:solidFill>
                <a:srgbClr val="0000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69054D72-91C1-4CA7-8B67-9DC2491394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188640"/>
            <a:ext cx="2239486" cy="1944216"/>
          </a:xfrm>
          <a:prstGeom prst="rect">
            <a:avLst/>
          </a:prstGeom>
          <a:ln w="12700">
            <a:solidFill>
              <a:srgbClr val="CC00CC"/>
            </a:solidFill>
          </a:ln>
        </p:spPr>
      </p:pic>
    </p:spTree>
    <p:extLst>
      <p:ext uri="{BB962C8B-B14F-4D97-AF65-F5344CB8AC3E}">
        <p14:creationId xmlns:p14="http://schemas.microsoft.com/office/powerpoint/2010/main" val="12082482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>
            <a:extLst>
              <a:ext uri="{FF2B5EF4-FFF2-40B4-BE49-F238E27FC236}">
                <a16:creationId xmlns:a16="http://schemas.microsoft.com/office/drawing/2014/main" id="{B2EF5AAD-EEB9-496C-B277-24E491281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62" y="44921"/>
            <a:ext cx="9144000" cy="6048375"/>
          </a:xfrm>
        </p:spPr>
        <p:txBody>
          <a:bodyPr/>
          <a:lstStyle/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 上 主 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你 和 你 的 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48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幫助你戰勝新舊疫情和一切困難</a:t>
            </a:r>
            <a:endParaRPr lang="en-US" altLang="zh-TW" sz="48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</a:t>
            </a:r>
            <a:r>
              <a:rPr lang="zh-TW" altLang="en-US" sz="36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主佑</a:t>
            </a:r>
            <a:r>
              <a:rPr lang="zh-TW" altLang="en-US" sz="4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因為我是個唇舌不潔的人，住在唇舌不潔的人民中間，竟親眼見了君王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萬軍的上主！」當時有一位「色辣芬」飛到我面前，手中拿著火鉗，從祭壇上取了一塊火炭，接觸我的口說：「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你看，這炭接觸了你的口唇，你的邪惡已經消除，你的罪孽已獲赦免！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那時，我聽見上主的聲音說：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247229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260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624736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我將派遣誰呢？誰肯為我們去呢？」我回答說：「我在這裡，請派遣我！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</a:t>
            </a:r>
            <a:endParaRPr lang="en-US" altLang="zh-TW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眾：感謝天主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!</a:t>
            </a:r>
            <a:r>
              <a:rPr lang="zh-TW" altLang="en-US" sz="2800" i="1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  <a:r>
              <a:rPr lang="zh-TW" altLang="en-US" sz="2400" i="1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請靜默片刻</a:t>
            </a:r>
            <a:r>
              <a:rPr lang="en-US" altLang="zh-TW" sz="2400" i="1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2400" i="1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默想上主的話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247229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3/3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315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51420"/>
            <a:ext cx="9108504" cy="6589948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恭讀聖保祿宗徒致格林多人前書　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15:3-8,11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弟兄姊妹們：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我當日把我所領受的，又傳授給你們了，其中首要的是：基督照經上記載的，為我們的罪死了，被埋葬了，且照經上記載的，第三天復活了，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並且顯現給刻法，以後顯現給那十二人；此後，又一同顯現給五百多弟兄，其中多半，到現在還活著，有些已經死了。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452320" y="6306470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661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隨後，顯現給雅各伯，以後，顯現給眾宗徒；最後，也顯現給我這個像流產兒的人。總之，不拘是我，或是他們，我們都這樣傳了；你們也都這樣信了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</a:t>
            </a:r>
            <a:endParaRPr lang="en-US" altLang="zh-TW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12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! 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kumimoji="1" lang="zh-TW" alt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請靜默片刻</a:t>
            </a:r>
            <a:r>
              <a:rPr kumimoji="1" lang="en-US" altLang="zh-TW" sz="2400" b="0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kumimoji="1" lang="zh-TW" alt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默想上主的話</a:t>
            </a:r>
            <a:endParaRPr lang="zh-TW" altLang="en-US" sz="3600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7836" y="6370638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784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512" y="188640"/>
            <a:ext cx="9107488" cy="65973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恭讀聖路加福音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5:1-11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耶穌站在革乃撒勒湖邊；群眾擁到他面前，要聽天主的道理。耶穌看見兩隻船，在湖邊停著；漁夫離開了船，正在洗網。耶穌上了其中一隻屬於西滿的船，請他把船稍微划開，離開陸地；耶穌就坐下，從船上教訓群眾。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一講完了，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耶穌就對西滿說：「划到深處去，撒你們的網，捕魚吧！」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08B5FAF6-F73B-4168-8793-533569BE801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062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082320" cy="6624736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西滿回答說：「老師，我們已整夜勞苦，毫無所獲；但我要遵照你的話撒網。」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他們照樣做了，網了許多魚，網也幾乎破裂了。於是，他們呼喚另一隻船的同伴，來協助他們。他們來到，裝滿了兩隻船，以致船也幾乎下沉。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西滿伯多祿一見這事，就跪伏在耶穌面前，說：「主，請你離開我！因為我是個罪人。」</a:t>
            </a: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E2B7DB-36B5-416F-ACE3-4B640B36DCA2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868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07488" cy="6574681"/>
          </a:xfrm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ea typeface="華康儷中黑" panose="020B0509000000000000" pitchFamily="49" charset="-120"/>
                <a:cs typeface="+mn-cs"/>
              </a:rPr>
              <a:t>常年期第</a:t>
            </a: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五</a:t>
            </a:r>
            <a:r>
              <a:rPr kumimoji="1" lang="zh-TW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ea typeface="華康儷中黑" panose="020B0509000000000000" pitchFamily="49" charset="-120"/>
                <a:cs typeface="+mn-cs"/>
              </a:rPr>
              <a:t>主日</a:t>
            </a:r>
            <a:endParaRPr kumimoji="1" lang="en-US" altLang="zh-TW" sz="36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ea typeface="華康儷中黑" panose="020B0509000000000000" pitchFamily="49" charset="-120"/>
              <a:cs typeface="+mn-cs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9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spcAft>
                <a:spcPts val="1800"/>
              </a:spcAft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11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spcAft>
                <a:spcPts val="1800"/>
              </a:spcAft>
              <a:buFontTx/>
              <a:buNone/>
            </a:pPr>
            <a:r>
              <a:rPr lang="zh-TW" altLang="en-US" sz="6600" spc="-150" dirty="0">
                <a:solidFill>
                  <a:srgbClr val="FFFF00"/>
                </a:solidFill>
                <a:ea typeface="華康正顏楷體W7(P)" panose="03000700000000000000" pitchFamily="66" charset="-120"/>
              </a:rPr>
              <a:t>我在這裡</a:t>
            </a:r>
            <a:r>
              <a:rPr lang="zh-TW" altLang="en-US" sz="3600" dirty="0">
                <a:solidFill>
                  <a:srgbClr val="00FF00"/>
                </a:solidFill>
                <a:ea typeface="華康正顏楷體W7(P)" panose="03000700000000000000" pitchFamily="66" charset="-120"/>
              </a:rPr>
              <a:t>到</a:t>
            </a:r>
            <a:r>
              <a:rPr lang="en-US" altLang="zh-TW" sz="3600" dirty="0">
                <a:solidFill>
                  <a:srgbClr val="00FF00"/>
                </a:solidFill>
                <a:ea typeface="華康正顏楷體W7(P)" panose="03000700000000000000" pitchFamily="66" charset="-120"/>
              </a:rPr>
              <a:t>!</a:t>
            </a:r>
            <a:r>
              <a:rPr lang="en-US" altLang="zh-TW" sz="1100" dirty="0">
                <a:solidFill>
                  <a:srgbClr val="FFFF00"/>
                </a:solidFill>
                <a:ea typeface="華康正顏楷體W7(P)" panose="03000700000000000000" pitchFamily="66" charset="-120"/>
              </a:rPr>
              <a:t> </a:t>
            </a:r>
            <a:r>
              <a:rPr lang="zh-HK" altLang="en-US" sz="8800" spc="300" dirty="0">
                <a:solidFill>
                  <a:srgbClr val="FFFF00"/>
                </a:solidFill>
                <a:ea typeface="華康粗黑體" panose="020B0709000000000000" pitchFamily="49" charset="-120"/>
              </a:rPr>
              <a:t>請派遣我</a:t>
            </a:r>
            <a:r>
              <a:rPr lang="en-US" altLang="zh-HK" sz="8000" spc="300" dirty="0">
                <a:solidFill>
                  <a:srgbClr val="FFFF00"/>
                </a:solidFill>
                <a:ea typeface="華康粗黑體" panose="020B0709000000000000" pitchFamily="49" charset="-120"/>
              </a:rPr>
              <a:t>!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4000" spc="-15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r>
              <a:rPr lang="zh-TW" altLang="en-US" sz="4800" spc="300" dirty="0">
                <a:solidFill>
                  <a:schemeClr val="bg1"/>
                </a:solidFill>
                <a:ea typeface="華康粗黑體" panose="020B0709000000000000" pitchFamily="49" charset="-120"/>
              </a:rPr>
              <a:t>天國</a:t>
            </a:r>
            <a:r>
              <a:rPr lang="zh-TW" altLang="en-US" spc="300" dirty="0">
                <a:solidFill>
                  <a:schemeClr val="bg1"/>
                </a:solidFill>
                <a:ea typeface="華康粗黑體" panose="020B0709000000000000" pitchFamily="49" charset="-120"/>
              </a:rPr>
              <a:t>和</a:t>
            </a:r>
            <a:r>
              <a:rPr lang="zh-TW" altLang="en-US" sz="4800" spc="300" dirty="0">
                <a:solidFill>
                  <a:schemeClr val="bg1"/>
                </a:solidFill>
                <a:ea typeface="華康粗黑體" panose="020B0709000000000000" pitchFamily="49" charset="-120"/>
              </a:rPr>
              <a:t>宗教的分別</a:t>
            </a:r>
            <a:r>
              <a:rPr lang="en-US" altLang="zh-TW" sz="4000" spc="-15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</a:p>
        </p:txBody>
      </p:sp>
    </p:spTree>
    <p:extLst>
      <p:ext uri="{BB962C8B-B14F-4D97-AF65-F5344CB8AC3E}">
        <p14:creationId xmlns:p14="http://schemas.microsoft.com/office/powerpoint/2010/main" val="1097792270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5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31741</TotalTime>
  <Words>2092</Words>
  <Application>Microsoft Office PowerPoint</Application>
  <PresentationFormat>如螢幕大小 (4:3)</PresentationFormat>
  <Paragraphs>104</Paragraphs>
  <Slides>24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24</vt:i4>
      </vt:variant>
    </vt:vector>
  </HeadingPairs>
  <TitlesOfParts>
    <vt:vector size="38" baseType="lpstr">
      <vt:lpstr>華康中黑體</vt:lpstr>
      <vt:lpstr>華康中黑體(P)</vt:lpstr>
      <vt:lpstr>華康正顏楷體W7</vt:lpstr>
      <vt:lpstr>華康正顏楷體W7(P)</vt:lpstr>
      <vt:lpstr>華康粗黑體</vt:lpstr>
      <vt:lpstr>華康儷中黑</vt:lpstr>
      <vt:lpstr>華康儷中黑(P)</vt:lpstr>
      <vt:lpstr>新細明體</vt:lpstr>
      <vt:lpstr>Arial</vt:lpstr>
      <vt:lpstr>Calibri</vt:lpstr>
      <vt:lpstr>Wingdings</vt:lpstr>
      <vt:lpstr>預設簡報設計</vt:lpstr>
      <vt:lpstr>3_預設簡報設計</vt:lpstr>
      <vt:lpstr>15_預設簡報設計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user</cp:lastModifiedBy>
  <cp:revision>1752</cp:revision>
  <dcterms:created xsi:type="dcterms:W3CDTF">2006-09-26T01:05:23Z</dcterms:created>
  <dcterms:modified xsi:type="dcterms:W3CDTF">2025-01-27T04:58:52Z</dcterms:modified>
</cp:coreProperties>
</file>