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30"/>
  </p:notesMasterIdLst>
  <p:handoutMasterIdLst>
    <p:handoutMasterId r:id="rId31"/>
  </p:handoutMasterIdLst>
  <p:sldIdLst>
    <p:sldId id="1218" r:id="rId3"/>
    <p:sldId id="1050" r:id="rId4"/>
    <p:sldId id="1178" r:id="rId5"/>
    <p:sldId id="1053" r:id="rId6"/>
    <p:sldId id="1367" r:id="rId7"/>
    <p:sldId id="1054" r:id="rId8"/>
    <p:sldId id="1349" r:id="rId9"/>
    <p:sldId id="1181" r:id="rId10"/>
    <p:sldId id="930" r:id="rId11"/>
    <p:sldId id="1381" r:id="rId12"/>
    <p:sldId id="1382" r:id="rId13"/>
    <p:sldId id="1383" r:id="rId14"/>
    <p:sldId id="1384" r:id="rId15"/>
    <p:sldId id="1400" r:id="rId16"/>
    <p:sldId id="1385" r:id="rId17"/>
    <p:sldId id="1387" r:id="rId18"/>
    <p:sldId id="1388" r:id="rId19"/>
    <p:sldId id="1389" r:id="rId20"/>
    <p:sldId id="1390" r:id="rId21"/>
    <p:sldId id="1391" r:id="rId22"/>
    <p:sldId id="1392" r:id="rId23"/>
    <p:sldId id="1394" r:id="rId24"/>
    <p:sldId id="1395" r:id="rId25"/>
    <p:sldId id="1396" r:id="rId26"/>
    <p:sldId id="1397" r:id="rId27"/>
    <p:sldId id="1398" r:id="rId28"/>
    <p:sldId id="585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9900CC"/>
    <a:srgbClr val="00FF00"/>
    <a:srgbClr val="FF99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630" autoAdjust="0"/>
    <p:restoredTop sz="94660"/>
  </p:normalViewPr>
  <p:slideViewPr>
    <p:cSldViewPr>
      <p:cViewPr varScale="1">
        <p:scale>
          <a:sx n="81" d="100"/>
          <a:sy n="81" d="100"/>
        </p:scale>
        <p:origin x="113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8" y="188641"/>
            <a:ext cx="9144000" cy="6624736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新春後首主日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None/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甘願與主同生死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敢教日月換新天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CCFF"/>
                </a:highlight>
                <a:ea typeface="華康粗黑體" pitchFamily="49" charset="-120"/>
              </a:rPr>
              <a:t>新年快樂 主寵滿溢</a:t>
            </a:r>
            <a:endParaRPr lang="en-US" altLang="zh-TW" sz="4000" dirty="0">
              <a:solidFill>
                <a:srgbClr val="FF0000"/>
              </a:solidFill>
              <a:highlight>
                <a:srgbClr val="FFCCFF"/>
              </a:highlight>
              <a:ea typeface="華康粗黑體" pitchFamily="49" charset="-120"/>
            </a:endParaRPr>
          </a:p>
          <a:p>
            <a:pPr algn="ctr" eaLnBrk="1" hangingPunct="1">
              <a:spcBef>
                <a:spcPts val="24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marL="360000" indent="-457200" algn="l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你的邪惡已經消除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你的罪孽已獲赦免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」那時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我聽見上主的聲音說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「我將派遣誰呢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誰肯為我們去呢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」我回答說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我在這裡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請派遣我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我當日把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我所領受的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又傳授給你們了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其中首要的是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基督為我們的罪死了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被埋葬了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且照經上記載的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第三天復活了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耶穌就對西滿說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划到深處去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撒你們的網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捕魚吧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」「不要怕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從今以後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你要做捕人的漁夫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」他們把船划到岸邊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就捨棄一切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跟隨了耶穌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/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8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marL="360000" indent="-457200" algn="l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你的邪惡已經消除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你的罪孽已獲赦免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」那時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我聽見上主的聲音說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「我將派遣誰呢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誰肯為我們去呢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」我回答說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我在這裡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請派遣我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邪惡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罪孽已獲赦免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內外自由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我將派遣誰</a:t>
            </a:r>
            <a: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FF00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上主主動的邀請</a:t>
            </a:r>
            <a:b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靈修</a:t>
            </a:r>
            <a:r>
              <a:rPr lang="en-US" altLang="zh-TW" sz="4000" dirty="0">
                <a:solidFill>
                  <a:srgbClr val="FFFF00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對世界和週圍的觀察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感同身受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 eaLnBrk="1"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sz="4000" dirty="0">
                <a:solidFill>
                  <a:srgbClr val="0000FF"/>
                </a:solidFill>
                <a:highlight>
                  <a:srgbClr val="00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我在這裡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00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00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請派遣我</a:t>
            </a:r>
            <a:br>
              <a:rPr lang="en-US" altLang="zh-TW" sz="4000" dirty="0">
                <a:solidFill>
                  <a:srgbClr val="0000FF"/>
                </a:solidFill>
                <a:highlight>
                  <a:srgbClr val="00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準備充足</a:t>
            </a:r>
            <a:r>
              <a:rPr lang="en-US" altLang="zh-TW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隨時候命</a:t>
            </a:r>
            <a:br>
              <a:rPr lang="en-US" altLang="zh-TW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               </a:t>
            </a:r>
            <a:r>
              <a:rPr lang="zh-TW" altLang="en-US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眼觀四面</a:t>
            </a:r>
            <a:r>
              <a:rPr lang="en-US" altLang="zh-TW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耳聽八方</a:t>
            </a:r>
            <a:endParaRPr lang="en-US" altLang="zh-TW" sz="4000" dirty="0">
              <a:solidFill>
                <a:schemeClr val="bg1"/>
              </a:solidFill>
              <a:ea typeface="華康龍門石碑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781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marL="360000" indent="-457200" algn="l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我當日把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我所領受的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又傳授給你們了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其中首要的是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基督為我們的罪死了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被埋葬了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且照經上記載的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第三天復活了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承先啟後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愈傳愈信</a:t>
            </a:r>
            <a:endParaRPr lang="en-US" altLang="zh-TW" sz="4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0000" indent="-457200" algn="l"/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基督的逾越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我們個人的逾越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sym typeface="Wingdings" panose="05000000000000000000" pitchFamily="2" charset="2"/>
              </a:rPr>
              <a:t>新人</a:t>
            </a:r>
            <a:endParaRPr lang="en-US" altLang="zh-TW" sz="4000" dirty="0">
              <a:solidFill>
                <a:srgbClr val="00FF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sym typeface="Wingdings" panose="05000000000000000000" pitchFamily="2" charset="2"/>
            </a:endParaRPr>
          </a:p>
          <a:p>
            <a:pPr marL="360000" indent="-457200" algn="l"/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           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香港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中國逾越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sym typeface="Wingdings" panose="05000000000000000000" pitchFamily="2" charset="2"/>
              </a:rPr>
              <a:t>新風氣</a:t>
            </a:r>
            <a:endParaRPr lang="en-US" altLang="zh-TW" sz="4000" dirty="0">
              <a:solidFill>
                <a:srgbClr val="00FF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sym typeface="Wingdings" panose="05000000000000000000" pitchFamily="2" charset="2"/>
            </a:endParaRPr>
          </a:p>
          <a:p>
            <a:pPr marL="360000" indent="-457200" algn="l"/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        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世界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人類的逾越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sym typeface="Wingdings" panose="05000000000000000000" pitchFamily="2" charset="2"/>
              </a:rPr>
              <a:t>新民主</a:t>
            </a:r>
            <a:endParaRPr lang="en-US" altLang="zh-TW" sz="4000" dirty="0">
              <a:solidFill>
                <a:srgbClr val="00FF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sym typeface="Wingdings" panose="05000000000000000000" pitchFamily="2" charset="2"/>
            </a:endParaRPr>
          </a:p>
          <a:p>
            <a:pPr marL="360000" indent="-457200" algn="l"/>
            <a:r>
              <a:rPr lang="en-US" altLang="zh-TW" sz="40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  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《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天國頌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》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天主愛人 聖子降生</a:t>
            </a:r>
            <a:br>
              <a:rPr lang="en-US" altLang="zh-TW" sz="40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</a:br>
            <a:r>
              <a:rPr lang="en-US" altLang="zh-TW" sz="40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   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5" panose="03000509000000000000" pitchFamily="65" charset="-120"/>
                <a:ea typeface="華康正顏楷體W5" panose="03000509000000000000" pitchFamily="65" charset="-120"/>
                <a:sym typeface="Wingdings" panose="05000000000000000000" pitchFamily="2" charset="2"/>
              </a:rPr>
              <a:t>願至愛的聖神聖化世界變天國</a:t>
            </a:r>
            <a:endParaRPr lang="zh-TW" altLang="en-US" sz="4000" dirty="0">
              <a:solidFill>
                <a:srgbClr val="FF0000"/>
              </a:solidFill>
              <a:highlight>
                <a:srgbClr val="FFFF00"/>
              </a:highlight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9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marL="360000" indent="-457200" algn="l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耶穌就對西滿說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「划到深處去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撒你們的網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捕魚吧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」「不要怕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從今以後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你要做捕人的漁夫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」他們把船划到岸邊</a:t>
            </a:r>
            <a:r>
              <a:rPr lang="en-US" altLang="zh-TW" sz="36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就捨棄一切</a:t>
            </a:r>
            <a:r>
              <a:rPr lang="en-US" altLang="zh-TW" sz="36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跟隨了耶穌</a:t>
            </a:r>
            <a:r>
              <a:rPr lang="en-US" altLang="zh-TW" sz="36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划到深處</a:t>
            </a:r>
            <a:r>
              <a:rPr lang="en-US" altLang="zh-TW" sz="40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活到極致</a:t>
            </a:r>
            <a:r>
              <a:rPr lang="en-US" altLang="zh-TW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凡事都做到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CCFF"/>
                </a:highlight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一百分</a:t>
            </a:r>
            <a:br>
              <a:rPr lang="en-US" altLang="zh-TW" sz="40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沒有最好</a:t>
            </a:r>
            <a:r>
              <a:rPr lang="en-US" altLang="zh-TW" sz="40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只有更好</a:t>
            </a:r>
            <a:r>
              <a:rPr lang="en-US" altLang="zh-TW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全心</a:t>
            </a:r>
            <a:r>
              <a:rPr lang="en-US" altLang="zh-TW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全靈</a:t>
            </a:r>
            <a:r>
              <a:rPr lang="en-US" altLang="zh-TW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j-lt"/>
                <a:ea typeface="華康儷中黑" panose="020B0509000000000000" pitchFamily="49" charset="-120"/>
                <a:cs typeface="華康中黑體" panose="020B0509000000000000" pitchFamily="49" charset="-120"/>
              </a:rPr>
              <a:t>全力</a:t>
            </a:r>
            <a:endParaRPr lang="en-US" altLang="zh-TW" sz="4000" dirty="0">
              <a:solidFill>
                <a:schemeClr val="bg1"/>
              </a:solidFill>
              <a:latin typeface="+mj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以主為基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以人為本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修練自己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由家庭做起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沒有國家優先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只有天國優先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後兩者是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唇亡齒寒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的關係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4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甘願與主同生死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敢教日月換新天</a:t>
            </a:r>
          </a:p>
        </p:txBody>
      </p:sp>
    </p:spTree>
    <p:extLst>
      <p:ext uri="{BB962C8B-B14F-4D97-AF65-F5344CB8AC3E}">
        <p14:creationId xmlns:p14="http://schemas.microsoft.com/office/powerpoint/2010/main" val="24536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24CF4E8-4A49-4469-B544-86BD0D4F7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4788024" cy="68580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4F4387E-A340-4658-8449-6241CD748CCA}"/>
              </a:ext>
            </a:extLst>
          </p:cNvPr>
          <p:cNvSpPr txBox="1"/>
          <p:nvPr/>
        </p:nvSpPr>
        <p:spPr>
          <a:xfrm>
            <a:off x="0" y="0"/>
            <a:ext cx="4788024" cy="704872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altLang="zh-TW" sz="8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伯多祿</a:t>
            </a:r>
            <a:r>
              <a:rPr lang="zh-TW" altLang="en-US" sz="2400" kern="1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和各位宗徒</a:t>
            </a:r>
            <a:r>
              <a:rPr lang="en-US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兩千年前你們和我</a:t>
            </a:r>
            <a:r>
              <a:rPr lang="zh-TW" altLang="en-US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一樣年紀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en-US" sz="2400" kern="1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了和主一起創造夢中那個新天地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  <a:spcAft>
                <a:spcPts val="900"/>
              </a:spcAft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你們轉身匆匆走向風雨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我看見千萬個勇敢的你們</a:t>
            </a:r>
            <a:endParaRPr lang="zh-TW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昂首向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著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硝烟深處奔去</a:t>
            </a:r>
            <a:endParaRPr lang="zh-TW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多少個青春背影消失在夜裏</a:t>
            </a:r>
            <a:endParaRPr lang="zh-TW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  <a:spcAft>
                <a:spcPts val="900"/>
              </a:spcAft>
            </a:pPr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換來驕陽耀眼的晨曦</a:t>
            </a:r>
            <a:endParaRPr lang="zh-TW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zh-TW" altLang="en-US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仰望你們看過的星空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穿過兩千年時光再相逢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你們轉過身之前的那些堅定的笑容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  <a:spcAft>
                <a:spcPts val="900"/>
              </a:spcAft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讓我</a:t>
            </a:r>
            <a:r>
              <a:rPr lang="zh-TW" altLang="en-US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有如痴如狂的感動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zh-TW" altLang="en-US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仰望你們看過的星空</a:t>
            </a:r>
            <a:endParaRPr lang="zh-TW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en-US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腳</a:t>
            </a: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下大地已換了時空</a:t>
            </a:r>
            <a:endParaRPr lang="zh-TW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你們留在歷史中的腳步</a:t>
            </a:r>
            <a:endParaRPr lang="zh-TW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zh-TW" altLang="en-US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已清晰的銘記在心中</a:t>
            </a:r>
            <a:endParaRPr lang="en-US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>
              <a:lnSpc>
                <a:spcPts val="3000"/>
              </a:lnSpc>
              <a:spcAft>
                <a:spcPts val="0"/>
              </a:spcAft>
            </a:pPr>
            <a:endParaRPr lang="en-US" altLang="zh-TW" sz="1400" kern="100" dirty="0">
              <a:solidFill>
                <a:srgbClr val="9900CC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85DDB0E-C2BA-4C38-9692-17AECB9521DD}"/>
              </a:ext>
            </a:extLst>
          </p:cNvPr>
          <p:cNvSpPr txBox="1"/>
          <p:nvPr/>
        </p:nvSpPr>
        <p:spPr>
          <a:xfrm>
            <a:off x="4788024" y="0"/>
            <a:ext cx="4355976" cy="6863417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altLang="zh-TW" sz="8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/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踏著你們的腳印我</a:t>
            </a:r>
            <a:r>
              <a:rPr lang="zh-TW" altLang="en-US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說出</a:t>
            </a:r>
            <a:endParaRPr lang="en-US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/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同樣誓言</a:t>
            </a:r>
            <a:endParaRPr lang="zh-TW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「主</a:t>
            </a:r>
            <a:r>
              <a:rPr lang="en-US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無論你去哪裡我們都要</a:t>
            </a:r>
            <a:endParaRPr lang="en-US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/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跟隨你</a:t>
            </a:r>
            <a:r>
              <a:rPr lang="en-US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endParaRPr lang="zh-TW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你們說你們從來不後悔把一生</a:t>
            </a:r>
            <a:endParaRPr lang="zh-TW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spcAft>
                <a:spcPts val="900"/>
              </a:spcAft>
            </a:pP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奉獻給主和把鮮血灑向</a:t>
            </a:r>
            <a:br>
              <a:rPr lang="en-US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2400" kern="100" dirty="0">
                <a:solidFill>
                  <a:srgbClr val="0000FF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這片遼闊的大地</a:t>
            </a:r>
            <a:endParaRPr lang="zh-TW" altLang="zh-TW" sz="2400" kern="100" dirty="0">
              <a:solidFill>
                <a:srgbClr val="0000FF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zh-TW" altLang="en-US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多想伸手緊緊擁抱你們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告訴你們一切都不會白廢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兩千年前你們和主共建的</a:t>
            </a:r>
            <a:br>
              <a:rPr lang="en-US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那個新天地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>
              <a:spcAft>
                <a:spcPts val="900"/>
              </a:spcAft>
            </a:pPr>
            <a:r>
              <a:rPr lang="zh-TW" altLang="zh-TW" sz="2400" kern="100" dirty="0"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是多麼的美麗</a:t>
            </a:r>
            <a:endParaRPr lang="zh-TW" altLang="zh-TW" sz="24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仰望你們看過的星空</a:t>
            </a:r>
            <a:endParaRPr lang="zh-TW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穿過兩千年時空再相逢</a:t>
            </a:r>
            <a:endParaRPr lang="zh-TW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你們留在風中搖曳的那抹彩紅</a:t>
            </a:r>
            <a:endParaRPr lang="zh-TW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必將化作仁愛的天國</a:t>
            </a:r>
            <a:br>
              <a:rPr lang="en-US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2400" kern="100" dirty="0">
                <a:solidFill>
                  <a:srgbClr val="FF00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和世界的大同</a:t>
            </a:r>
            <a:endParaRPr lang="en-US" altLang="zh-TW" sz="2400" kern="100" dirty="0">
              <a:solidFill>
                <a:srgbClr val="FF0000"/>
              </a:solidFill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/>
            <a:endParaRPr lang="zh-TW" altLang="zh-TW" sz="900" kern="100" dirty="0">
              <a:effectLst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28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新春的祝賀語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r>
              <a:rPr lang="zh-TW" altLang="en-US" sz="4000" dirty="0">
                <a:ea typeface="華康儷中黑" panose="020B0509000000000000" pitchFamily="49" charset="-120"/>
              </a:rPr>
              <a:t>常被視作「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好意頭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不會當真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Chinese New Year greetings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are usually regarded as just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"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good wishes</a:t>
            </a:r>
            <a:r>
              <a:rPr lang="en-US" altLang="zh-TW" sz="4000" dirty="0">
                <a:ea typeface="華康儷中黑" panose="020B0509000000000000" pitchFamily="49" charset="-120"/>
              </a:rPr>
              <a:t>",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and not to be taken literally.</a:t>
            </a:r>
          </a:p>
          <a:p>
            <a:r>
              <a:rPr lang="zh-TW" altLang="en-US" sz="4000" dirty="0">
                <a:ea typeface="華康儷中黑" panose="020B0509000000000000" pitchFamily="49" charset="-120"/>
              </a:rPr>
              <a:t>但如果我們認真看待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它們也會願望成真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However, if we take them seriously, these wishes may well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come true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endParaRPr lang="zh-TW" altLang="en-US" sz="4000" dirty="0"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02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勤儉持家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可以「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恭喜發財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</a:p>
          <a:p>
            <a:r>
              <a:rPr lang="zh-TW" altLang="en-US" sz="4000" dirty="0">
                <a:ea typeface="華康儷中黑" panose="020B0509000000000000" pitchFamily="49" charset="-120"/>
              </a:rPr>
              <a:t>事事謹慎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當然「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出入平安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Wishes of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Gong 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Hei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Fat Choy</a:t>
            </a:r>
            <a:r>
              <a:rPr lang="en-US" altLang="zh-TW" sz="4000" dirty="0">
                <a:ea typeface="華康儷中黑" panose="020B0509000000000000" pitchFamily="49" charset="-120"/>
              </a:rPr>
              <a:t>”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(Wealth and riches)</a:t>
            </a:r>
            <a:r>
              <a:rPr lang="en-US" altLang="zh-TW" sz="4000" dirty="0">
                <a:ea typeface="華康儷中黑" panose="020B0509000000000000" pitchFamily="49" charset="-120"/>
              </a:rPr>
              <a:t> will certainly come true for those who are hard-working and thrifty in housekeeping.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So will good wishes of "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travel safely</a:t>
            </a:r>
            <a:r>
              <a:rPr lang="en-US" altLang="zh-TW" sz="4000" dirty="0">
                <a:ea typeface="華康儷中黑" panose="020B0509000000000000" pitchFamily="49" charset="-120"/>
              </a:rPr>
              <a:t>" </a:t>
            </a:r>
            <a:r>
              <a:rPr lang="en-US" altLang="zh-TW" sz="3600" dirty="0">
                <a:ea typeface="華康儷中黑" panose="020B0509000000000000" pitchFamily="49" charset="-120"/>
              </a:rPr>
              <a:t>(Godspeed)</a:t>
            </a:r>
            <a:r>
              <a:rPr lang="en-US" altLang="zh-TW" sz="4000" dirty="0">
                <a:ea typeface="華康儷中黑" panose="020B0509000000000000" pitchFamily="49" charset="-120"/>
              </a:rPr>
              <a:t>, for those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who are always careful.</a:t>
            </a:r>
          </a:p>
        </p:txBody>
      </p:sp>
    </p:spTree>
    <p:extLst>
      <p:ext uri="{BB962C8B-B14F-4D97-AF65-F5344CB8AC3E}">
        <p14:creationId xmlns:p14="http://schemas.microsoft.com/office/powerpoint/2010/main" val="197701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身心靈都健康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自然「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龍馬精神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凡事投入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專注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付出感情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未必不會「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心想事成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Wishes of "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As vigorous in spirit as a dragon and horse</a:t>
            </a:r>
            <a:r>
              <a:rPr lang="en-US" altLang="zh-TW" sz="4000" dirty="0">
                <a:ea typeface="華康儷中黑" panose="020B0509000000000000" pitchFamily="49" charset="-120"/>
              </a:rPr>
              <a:t>" follow those who are healthy and sound in body and soul. And for those who are fully committed in all that they do,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wouldn’t  “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things turn out as they wish</a:t>
            </a:r>
            <a:r>
              <a:rPr lang="en-US" altLang="zh-TW" sz="4000" dirty="0">
                <a:ea typeface="華康儷中黑" panose="020B0509000000000000" pitchFamily="49" charset="-120"/>
              </a:rPr>
              <a:t>”</a:t>
            </a:r>
            <a:r>
              <a:rPr lang="en-US" altLang="zh-TW" dirty="0"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6899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900" dirty="0">
                <a:ea typeface="華康儷中黑" panose="020B0509000000000000" pitchFamily="49" charset="-120"/>
              </a:rPr>
              <a:t>我喜歡「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我仰望你看過的星空</a:t>
            </a:r>
            <a:r>
              <a:rPr lang="zh-TW" altLang="en-US" sz="3900" dirty="0">
                <a:ea typeface="華康儷中黑" panose="020B0509000000000000" pitchFamily="49" charset="-120"/>
              </a:rPr>
              <a:t>」的歌詞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它原來講的是中國能夠重生</a:t>
            </a:r>
          </a:p>
          <a:p>
            <a:pPr>
              <a:spcBef>
                <a:spcPts val="0"/>
              </a:spcBef>
            </a:pPr>
            <a:r>
              <a:rPr lang="zh-TW" altLang="en-US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有賴無數仁人志士為這個國家</a:t>
            </a:r>
            <a:br>
              <a:rPr lang="en-US" altLang="zh-TW" sz="39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zh-TW" altLang="en-US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「走進風雨」</a:t>
            </a:r>
            <a:r>
              <a:rPr lang="en-US" altLang="zh-TW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「進入硝烟」</a:t>
            </a:r>
          </a:p>
          <a:p>
            <a:pPr>
              <a:lnSpc>
                <a:spcPts val="43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I like very much the lyrics of the song "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When I Gaze into the Starry Sky</a:t>
            </a:r>
            <a:r>
              <a:rPr lang="en-US" altLang="zh-TW" sz="4000" dirty="0">
                <a:ea typeface="華康儷中黑" panose="020B0509000000000000" pitchFamily="49" charset="-120"/>
              </a:rPr>
              <a:t>". It was written as a poem to chronicle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rebirth of China </a:t>
            </a:r>
            <a:r>
              <a:rPr lang="en-US" altLang="zh-TW" sz="4000" dirty="0">
                <a:ea typeface="華康儷中黑" panose="020B0509000000000000" pitchFamily="49" charset="-120"/>
              </a:rPr>
              <a:t>made possible by countless brave and dedicated souls who "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walked into the wind and rain</a:t>
            </a:r>
            <a:r>
              <a:rPr lang="en-US" altLang="zh-TW" sz="4000" dirty="0">
                <a:ea typeface="華康儷中黑" panose="020B0509000000000000" pitchFamily="49" charset="-120"/>
              </a:rPr>
              <a:t>" and “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the </a:t>
            </a:r>
            <a:r>
              <a:rPr lang="en-US" altLang="zh-TW" sz="40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smouldering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 flames of war</a:t>
            </a:r>
            <a:r>
              <a:rPr lang="en-US" altLang="zh-TW" sz="4000" dirty="0">
                <a:ea typeface="華康儷中黑" panose="020B0509000000000000" pitchFamily="49" charset="-120"/>
              </a:rPr>
              <a:t>”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6553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傳承這精神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也可以讓我們這些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信基督的人和基督一起建設天國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下面的新詞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我好想和大家共勉：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Inheriting such spirit may help us Christians work together with Christ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to build God's Kingdom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Let me share with you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my version of the lyrics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as an mutual encouragement. </a:t>
            </a:r>
          </a:p>
        </p:txBody>
      </p:sp>
    </p:spTree>
    <p:extLst>
      <p:ext uri="{BB962C8B-B14F-4D97-AF65-F5344CB8AC3E}">
        <p14:creationId xmlns:p14="http://schemas.microsoft.com/office/powerpoint/2010/main" val="362029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6:1-2,3-8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烏齊雅王逝世那年，我看見上主坐在崇高的御座上，他的衣邊拖曳滿殿。「色辣芬」侍立在他左右，他們互相高呼說：「聖！聖！聖！萬軍的上主！他的光榮充滿大地！」由於呼喊的聲音，門限的基石也震撼了；殿宇內充滿了煙霧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我於是說：「我有禍了！我完了！因為我是個唇舌不潔的人，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884318" y="61472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7834"/>
            <a:ext cx="9144000" cy="6760166"/>
          </a:xfrm>
        </p:spPr>
        <p:txBody>
          <a:bodyPr/>
          <a:lstStyle/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伯多祿和各位宗徒</a:t>
            </a:r>
            <a:r>
              <a:rPr lang="en-US" altLang="zh-TW" sz="4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!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兩千年前你們和我們一樣年紀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為了和主一起創造</a:t>
            </a:r>
            <a:r>
              <a:rPr lang="zh-TW" altLang="en-US" sz="4000" dirty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夢中的那個新天地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你們轉身匆匆走向風雨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7" panose="03000709000000000000" pitchFamily="65" charset="-120"/>
              </a:rPr>
              <a:t>Peter and the Apostles! Two thousand years ago, when you were at our age,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7" panose="03000709000000000000" pitchFamily="65" charset="-120"/>
              </a:rPr>
              <a:t>For the sake of realizing God’s dream of creating a </a:t>
            </a:r>
            <a:r>
              <a:rPr lang="en-US" altLang="zh-TW" sz="40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new heaven and earth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You turned and hurried into </a:t>
            </a:r>
            <a:br>
              <a:rPr lang="en-US" altLang="zh-TW" sz="4000" dirty="0">
                <a:solidFill>
                  <a:srgbClr val="0000FF"/>
                </a:solidFill>
                <a:ea typeface="華康正顏楷體W7" panose="03000709000000000000" pitchFamily="65" charset="-120"/>
              </a:rPr>
            </a:br>
            <a:r>
              <a:rPr lang="en-US" altLang="zh-TW" sz="40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the wind and rain.</a:t>
            </a:r>
          </a:p>
        </p:txBody>
      </p:sp>
    </p:spTree>
    <p:extLst>
      <p:ext uri="{BB962C8B-B14F-4D97-AF65-F5344CB8AC3E}">
        <p14:creationId xmlns:p14="http://schemas.microsoft.com/office/powerpoint/2010/main" val="4253584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我們看見千萬個勇敢的你們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昂首向硝烟深處奔去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多少個青春背影消失在夜裏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正顏楷體W5" panose="03000509000000000000" pitchFamily="65" charset="-120"/>
              </a:rPr>
              <a:t>換來</a:t>
            </a:r>
            <a:r>
              <a:rPr lang="zh-TW" altLang="en-US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驕陽耀眼的晨曦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Brave souls ten-thousand-fold,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heads held high</a:t>
            </a:r>
            <a:r>
              <a:rPr lang="en-US" altLang="zh-TW" sz="4000" dirty="0">
                <a:ea typeface="華康正顏楷體W5" panose="03000509000000000000" pitchFamily="65" charset="-120"/>
              </a:rPr>
              <a:t>; into the </a:t>
            </a:r>
            <a:r>
              <a:rPr lang="en-US" altLang="zh-TW" sz="4000" dirty="0" err="1">
                <a:ea typeface="華康正顏楷體W5" panose="03000509000000000000" pitchFamily="65" charset="-120"/>
              </a:rPr>
              <a:t>smouldering</a:t>
            </a:r>
            <a:r>
              <a:rPr lang="en-US" altLang="zh-TW" sz="4000" dirty="0">
                <a:ea typeface="華康正顏楷體W5" panose="03000509000000000000" pitchFamily="65" charset="-120"/>
              </a:rPr>
              <a:t> flames of war you strode.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Numerous were your youthful bodies engulfed in the darkness of the night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sought the dawning of God’s </a:t>
            </a:r>
            <a:br>
              <a:rPr lang="en-US" altLang="zh-TW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</a:br>
            <a:r>
              <a:rPr lang="en-US" altLang="zh-TW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morning light.</a:t>
            </a:r>
          </a:p>
        </p:txBody>
      </p:sp>
    </p:spTree>
    <p:extLst>
      <p:ext uri="{BB962C8B-B14F-4D97-AF65-F5344CB8AC3E}">
        <p14:creationId xmlns:p14="http://schemas.microsoft.com/office/powerpoint/2010/main" val="3254826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我們仰望你們看過的星空</a:t>
            </a:r>
            <a:br>
              <a:rPr lang="en-US" altLang="zh-TW" sz="4000" dirty="0">
                <a:ea typeface="華康正顏楷體W5" panose="03000509000000000000" pitchFamily="65" charset="-120"/>
              </a:rPr>
            </a:br>
            <a:r>
              <a:rPr lang="zh-TW" altLang="en-US" sz="4000" dirty="0">
                <a:ea typeface="華康正顏楷體W5" panose="03000509000000000000" pitchFamily="65" charset="-120"/>
              </a:rPr>
              <a:t>穿過兩千年時光再相逢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你們轉過身之前的那些堅定的笑容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正顏楷體W5" panose="03000509000000000000" pitchFamily="65" charset="-120"/>
              </a:rPr>
              <a:t>讓我們</a:t>
            </a:r>
            <a:r>
              <a:rPr lang="zh-TW" altLang="en-US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有如痴如狂的感動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We gazed at the same starry sky </a:t>
            </a:r>
            <a:br>
              <a:rPr lang="en-US" altLang="zh-TW" sz="4000" dirty="0">
                <a:ea typeface="華康正顏楷體W5" panose="03000509000000000000" pitchFamily="65" charset="-120"/>
              </a:rPr>
            </a:br>
            <a:r>
              <a:rPr lang="en-US" altLang="zh-TW" sz="4000" dirty="0">
                <a:ea typeface="華康正顏楷體W5" panose="03000509000000000000" pitchFamily="65" charset="-120"/>
              </a:rPr>
              <a:t>where we met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despite two thousand years apart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Your resolute smiles </a:t>
            </a:r>
            <a:br>
              <a:rPr lang="en-US" altLang="zh-TW" sz="4000" dirty="0">
                <a:ea typeface="華康正顏楷體W5" panose="03000509000000000000" pitchFamily="65" charset="-120"/>
              </a:rPr>
            </a:br>
            <a:r>
              <a:rPr lang="en-US" altLang="zh-TW" sz="4000" dirty="0">
                <a:ea typeface="華康正顏楷體W5" panose="03000509000000000000" pitchFamily="65" charset="-120"/>
              </a:rPr>
              <a:t>            before turning away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Struck an exhilarating chord in us </a:t>
            </a:r>
            <a:br>
              <a:rPr lang="en-US" altLang="zh-TW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</a:br>
            <a:r>
              <a:rPr lang="en-US" altLang="zh-TW" sz="4000" dirty="0">
                <a:ea typeface="華康正顏楷體W5" panose="03000509000000000000" pitchFamily="65" charset="-120"/>
              </a:rPr>
              <a:t>of stirring resonance.</a:t>
            </a:r>
          </a:p>
        </p:txBody>
      </p:sp>
    </p:spTree>
    <p:extLst>
      <p:ext uri="{BB962C8B-B14F-4D97-AF65-F5344CB8AC3E}">
        <p14:creationId xmlns:p14="http://schemas.microsoft.com/office/powerpoint/2010/main" val="2057094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我們仰望你們看過的星空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腳下大地已換了時空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你們留在歷史中的腳步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正顏楷體W5" panose="03000509000000000000" pitchFamily="65" charset="-120"/>
              </a:rPr>
              <a:t>我們已清晰的銘記在心中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We gazed at the same starry sky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The land you trod is now in a new era, a new dimension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spc="-100" dirty="0">
                <a:ea typeface="華康正顏楷體W5" panose="03000509000000000000" pitchFamily="65" charset="-120"/>
              </a:rPr>
              <a:t>Yet </a:t>
            </a:r>
            <a:r>
              <a:rPr lang="en-US" altLang="zh-TW" sz="4000" spc="-1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footprints you left in the sands of time</a:t>
            </a:r>
            <a:r>
              <a:rPr lang="en-US" altLang="zh-TW" sz="4000" spc="-150" dirty="0">
                <a:ea typeface="華康正顏楷體W5" panose="03000509000000000000" pitchFamily="65" charset="-120"/>
              </a:rPr>
              <a:t>, </a:t>
            </a:r>
            <a:r>
              <a:rPr lang="en-US" altLang="zh-TW" sz="4000" dirty="0">
                <a:ea typeface="華康正顏楷體W5" panose="03000509000000000000" pitchFamily="65" charset="-120"/>
              </a:rPr>
              <a:t>Still carve firm and vivid tracks </a:t>
            </a:r>
            <a:br>
              <a:rPr lang="en-US" altLang="zh-TW" sz="4000" dirty="0">
                <a:ea typeface="華康正顏楷體W5" panose="03000509000000000000" pitchFamily="65" charset="-120"/>
              </a:rPr>
            </a:br>
            <a:r>
              <a:rPr lang="en-US" altLang="zh-TW" sz="4000" dirty="0">
                <a:ea typeface="華康正顏楷體W5" panose="03000509000000000000" pitchFamily="65" charset="-120"/>
              </a:rPr>
              <a:t>in our hearts </a:t>
            </a:r>
          </a:p>
        </p:txBody>
      </p:sp>
    </p:spTree>
    <p:extLst>
      <p:ext uri="{BB962C8B-B14F-4D97-AF65-F5344CB8AC3E}">
        <p14:creationId xmlns:p14="http://schemas.microsoft.com/office/powerpoint/2010/main" val="2387529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踏著你們的腳印我們說出同樣的誓言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主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無論你去哪裡我們都要跟隨你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!</a:t>
            </a:r>
            <a:r>
              <a:rPr lang="zh-TW" altLang="en-US" sz="4000" dirty="0">
                <a:ea typeface="華康正顏楷體W5" panose="03000509000000000000" pitchFamily="65" charset="-120"/>
              </a:rPr>
              <a:t>」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你們說你們從來也不後悔把一生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正顏楷體W5" panose="03000509000000000000" pitchFamily="65" charset="-120"/>
              </a:rPr>
              <a:t>奉獻給主和</a:t>
            </a:r>
            <a:r>
              <a:rPr lang="zh-TW" altLang="en-US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把鮮血灑向這片遼闊的大地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Treading your same footsteps,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we have sworn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Lord, we will go wherever you go!</a:t>
            </a:r>
            <a:r>
              <a:rPr lang="en-US" altLang="zh-TW" sz="4000" dirty="0">
                <a:ea typeface="華康正顏楷體W5" panose="03000509000000000000" pitchFamily="65" charset="-120"/>
              </a:rPr>
              <a:t>”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You said never will you regret giving your lives to the Lord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or building and christening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the vast land with your blood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7688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我們多想伸手緊緊擁抱你們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告訴你們一切都不會白廢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兩千年前你們和主共建的那個新天地</a:t>
            </a:r>
          </a:p>
          <a:p>
            <a:pPr>
              <a:lnSpc>
                <a:spcPts val="49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是多麼的美麗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How we wish to hold you tight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And tell you </a:t>
            </a:r>
            <a:r>
              <a:rPr lang="en-US" altLang="zh-TW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nothing was in vain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For the new land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that you built with the Lord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正顏楷體W5" panose="03000509000000000000" pitchFamily="65" charset="-120"/>
              </a:rPr>
              <a:t>is so gorgeous </a:t>
            </a:r>
            <a:r>
              <a:rPr lang="en-US" altLang="zh-TW" sz="4000" dirty="0">
                <a:ea typeface="華康正顏楷體W5" panose="03000509000000000000" pitchFamily="65" charset="-120"/>
              </a:rPr>
              <a:t>and bountiful in beauty</a:t>
            </a:r>
          </a:p>
        </p:txBody>
      </p:sp>
    </p:spTree>
    <p:extLst>
      <p:ext uri="{BB962C8B-B14F-4D97-AF65-F5344CB8AC3E}">
        <p14:creationId xmlns:p14="http://schemas.microsoft.com/office/powerpoint/2010/main" val="2475090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EF0379A-03AD-4DAE-AF4F-2FE203EE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44000" cy="681337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我們仰望你們看過的星空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穿過兩千年時空再相逢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正顏楷體W5" panose="03000509000000000000" pitchFamily="65" charset="-120"/>
              </a:rPr>
              <a:t>你們留在風中搖曳的那抹彩紅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正顏楷體W5" panose="03000509000000000000" pitchFamily="65" charset="-120"/>
              </a:rPr>
              <a:t>必將化作仁愛的天國和世界的大同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We gazed at the same starry sky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where we met,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separated by two thousand years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正顏楷體W5" panose="03000509000000000000" pitchFamily="65" charset="-120"/>
              </a:rPr>
              <a:t>of distance.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The rainbow that you left hanging high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b="1" dirty="0">
                <a:solidFill>
                  <a:srgbClr val="0000FF"/>
                </a:solidFill>
                <a:effectLst/>
                <a:highlight>
                  <a:srgbClr val="FFCCFF"/>
                </a:highlight>
                <a:latin typeface="Calibri" panose="020F0502020204030204" pitchFamily="34" charset="0"/>
              </a:rPr>
              <a:t>Will </a:t>
            </a:r>
            <a:r>
              <a:rPr lang="en-US" altLang="zh-TW" sz="4000" b="1" dirty="0">
                <a:solidFill>
                  <a:srgbClr val="FF0000"/>
                </a:solidFill>
                <a:effectLst/>
                <a:highlight>
                  <a:srgbClr val="FFCCFF"/>
                </a:highlight>
                <a:latin typeface="Calibri" panose="020F0502020204030204" pitchFamily="34" charset="0"/>
              </a:rPr>
              <a:t>bloom</a:t>
            </a:r>
            <a:r>
              <a:rPr lang="en-US" altLang="zh-TW" sz="4000" b="1" dirty="0">
                <a:solidFill>
                  <a:srgbClr val="0000FF"/>
                </a:solidFill>
                <a:effectLst/>
                <a:highlight>
                  <a:srgbClr val="FFCCFF"/>
                </a:highlight>
                <a:latin typeface="Calibri" panose="020F0502020204030204" pitchFamily="34" charset="0"/>
              </a:rPr>
              <a:t> into a love-filled Kingdom </a:t>
            </a:r>
            <a:br>
              <a:rPr lang="en-US" altLang="zh-TW" sz="4000" b="1" dirty="0">
                <a:solidFill>
                  <a:srgbClr val="0000FF"/>
                </a:solidFill>
                <a:effectLst/>
                <a:highlight>
                  <a:srgbClr val="FFCCFF"/>
                </a:highlight>
                <a:latin typeface="Calibri" panose="020F0502020204030204" pitchFamily="34" charset="0"/>
              </a:rPr>
            </a:br>
            <a:r>
              <a:rPr lang="en-US" altLang="zh-TW" sz="4000" b="1" dirty="0">
                <a:solidFill>
                  <a:srgbClr val="0000FF"/>
                </a:solidFill>
                <a:effectLst/>
                <a:highlight>
                  <a:srgbClr val="FFCCFF"/>
                </a:highlight>
                <a:latin typeface="Calibri" panose="020F0502020204030204" pitchFamily="34" charset="0"/>
              </a:rPr>
              <a:t>when a united world draws nigh.</a:t>
            </a:r>
            <a:endParaRPr lang="en-US" altLang="zh-TW" sz="4000" b="1" dirty="0">
              <a:solidFill>
                <a:srgbClr val="0000FF"/>
              </a:solidFill>
              <a:highlight>
                <a:srgbClr val="FFFF00"/>
              </a:highlight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7392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4ECC76C-5ECE-409C-B6F5-8D04409EF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157"/>
            <a:ext cx="9144000" cy="6453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4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</a:rPr>
              <a:t>願主與你們同在。</a:t>
            </a:r>
          </a:p>
          <a:p>
            <a:pPr algn="ctr" eaLnBrk="1" hangingPunct="1"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</a:rPr>
              <a:t>也與你的心靈同在。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5400" dirty="0">
                <a:solidFill>
                  <a:schemeClr val="bg1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願 全 能 的 天 主 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chemeClr val="bg1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聖父、聖子、聖神，降福你們。</a:t>
            </a:r>
          </a:p>
          <a:p>
            <a:pPr algn="ctr" eaLnBrk="1" hangingPunct="1"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亞孟。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4400" dirty="0">
                <a:latin typeface="華康布丁體" panose="040B0C09000000000000" pitchFamily="81" charset="-120"/>
                <a:ea typeface="華康布丁體" panose="040B0C09000000000000" pitchFamily="81" charset="-120"/>
              </a:rPr>
              <a:t>          </a:t>
            </a:r>
            <a:r>
              <a:rPr lang="zh-TW" altLang="en-US" sz="44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</a:rPr>
              <a:t>彌撒禮成。</a:t>
            </a:r>
          </a:p>
          <a:p>
            <a:pPr eaLnBrk="1" hangingPunct="1">
              <a:buFontTx/>
              <a:buNone/>
            </a:pPr>
            <a:r>
              <a:rPr lang="zh-TW" altLang="en-US" sz="44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</a:rPr>
              <a:t>                </a:t>
            </a:r>
            <a:r>
              <a:rPr lang="zh-TW" altLang="en-US" sz="44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</a:rPr>
              <a:t>感謝天主</a:t>
            </a:r>
            <a:r>
              <a:rPr lang="zh-TW" altLang="en-US" sz="4400" dirty="0">
                <a:solidFill>
                  <a:srgbClr val="FFFF00"/>
                </a:solidFill>
              </a:rPr>
              <a:t>。</a:t>
            </a:r>
            <a:r>
              <a:rPr lang="zh-TW" altLang="en-US" sz="4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住在唇舌不潔的人民中間，竟親眼見了君王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萬軍的上主！」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當時有一位「色辣芬」飛到我面前，手中拿著火鉗，從祭壇上取了一塊火炭，接觸我的口說：「你看，這炭接觸了你的口唇，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你的邪惡已經消除，你的罪孽已獲赦免！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那時，我聽見上主的聲音說：「我將派遣誰呢？誰肯為我們去呢？」我回答說：「我在這裡，請派遣我！」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   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74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15:3-8,11</a:t>
            </a:r>
          </a:p>
          <a:p>
            <a:pPr marL="0" indent="0" algn="just" eaLnBrk="1">
              <a:lnSpc>
                <a:spcPts val="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我當日把我所領受的，又傳授給你們了，其中首要的是：基督照經上記載的，為我們的罪死了，被埋葬了，且照經上記載的，第三天復活了，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並且顯現給刻法，以後顯現給那十二人；此後，又一同顯現給五百多弟兄，其中多半，到現在還活著，有些已經死了。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88237" y="605328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隨後，顯現給雅各伯，以後，顯現給眾宗徒；最後，也顯現給我這個像流產兒的人。</a:t>
            </a:r>
          </a:p>
          <a:p>
            <a:pPr marL="0" indent="0" algn="just" eaLnBrk="1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總之，不拘是我，或是他們，我們都這樣傳了；你們也都這樣信了。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16118" y="625331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961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5:1-11</a:t>
            </a:r>
          </a:p>
          <a:p>
            <a:pPr marL="0" indent="0" algn="just" eaLnBrk="1">
              <a:lnSpc>
                <a:spcPts val="5500"/>
              </a:lnSpc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站在革乃撒勒湖邊；群眾擁到他面前，要聽天主的道理。耶穌看見兩隻船，在湖邊停著；漁夫離開了船，正在洗網。耶穌上了其中一隻屬於西滿的船，請他把船稍微划開，離開陸地；耶穌就坐下，從船上教訓群眾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5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一講完了，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耶穌就對西滿說：「划到深處去，撒你們的網，捕魚吧！」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1387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西滿回答說：「老師，我們已整夜勞苦，毫無所獲；但我要遵照你的話撒網。」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他們照樣做了，網了許多魚，網也幾乎破裂了。於是，他們呼喚另一隻船的同伴，來協助他們。他們來到，裝滿了兩隻船，以致船也幾乎下沉。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西滿伯多祿一見這事，就跪伏在耶穌面前，說：「主，請你離開我！因為我是個罪人。」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3623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718"/>
            <a:ext cx="9144000" cy="6381626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西滿和同他一起的人，因他們所捕獲的魚，都驚駭起來；西滿的夥伴，即載伯德的兒子雅各伯和若望，也一樣驚駭。</a:t>
            </a:r>
          </a:p>
          <a:p>
            <a:pPr marL="0" indent="0" algn="just" eaLnBrk="1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耶穌對西滿說：「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不要怕！從今以後，你要做捕人的漁夫！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他們把船划到岸邊，就捨棄一切，跟隨了耶穌。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  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552728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buNone/>
            </a:pP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日</a:t>
            </a:r>
            <a:r>
              <a:rPr lang="en-US" altLang="zh-TW" sz="2400" dirty="0">
                <a:solidFill>
                  <a:srgbClr val="FFFFFF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ea typeface="華康儷中黑" pitchFamily="49" charset="-120"/>
              </a:rPr>
              <a:t>新春後首主日</a:t>
            </a:r>
            <a:r>
              <a:rPr lang="en-US" altLang="zh-TW" sz="2400" dirty="0">
                <a:solidFill>
                  <a:srgbClr val="FFFFFF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rgbClr val="FFFFFF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None/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甘願與主同生死 敢教日月換新天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依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6:1-2,3-8;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格前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15:3-8,11;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路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5:1-11)</a:t>
            </a:r>
          </a:p>
          <a:p>
            <a:pPr algn="ctr" eaLnBrk="1" hangingPunct="1">
              <a:spcBef>
                <a:spcPts val="600"/>
              </a:spcBef>
              <a:spcAft>
                <a:spcPts val="24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CCFF"/>
                </a:highlight>
                <a:ea typeface="華康粗黑體" pitchFamily="49" charset="-120"/>
              </a:rPr>
              <a:t>新年快樂 主寵滿溢</a:t>
            </a:r>
            <a:endParaRPr lang="en-US" altLang="zh-TW" sz="4000" dirty="0">
              <a:solidFill>
                <a:srgbClr val="FF0000"/>
              </a:solidFill>
              <a:highlight>
                <a:srgbClr val="FFCCFF"/>
              </a:highlight>
              <a:ea typeface="華康粗黑體" pitchFamily="49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2800" dirty="0">
              <a:solidFill>
                <a:srgbClr val="FF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en-US" altLang="zh-TW" sz="2800" dirty="0">
              <a:solidFill>
                <a:srgbClr val="00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10631</TotalTime>
  <Words>2445</Words>
  <Application>Microsoft Office PowerPoint</Application>
  <PresentationFormat>如螢幕大小 (4:3)</PresentationFormat>
  <Paragraphs>181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27</vt:i4>
      </vt:variant>
    </vt:vector>
  </HeadingPairs>
  <TitlesOfParts>
    <vt:vector size="43" baseType="lpstr">
      <vt:lpstr>華康中黑體</vt:lpstr>
      <vt:lpstr>華康布丁體</vt:lpstr>
      <vt:lpstr>華康正顏楷體W5</vt:lpstr>
      <vt:lpstr>華康正顏楷體W7</vt:lpstr>
      <vt:lpstr>華康粗黑體</vt:lpstr>
      <vt:lpstr>華康粗黑體(P)</vt:lpstr>
      <vt:lpstr>華康龍門石碑</vt:lpstr>
      <vt:lpstr>華康儷中黑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733</cp:revision>
  <dcterms:created xsi:type="dcterms:W3CDTF">2006-09-26T01:05:23Z</dcterms:created>
  <dcterms:modified xsi:type="dcterms:W3CDTF">2022-01-24T08:18:49Z</dcterms:modified>
</cp:coreProperties>
</file>