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9719" r:id="rId2"/>
    <p:sldMasterId id="2147489732" r:id="rId3"/>
  </p:sldMasterIdLst>
  <p:notesMasterIdLst>
    <p:notesMasterId r:id="rId26"/>
  </p:notesMasterIdLst>
  <p:handoutMasterIdLst>
    <p:handoutMasterId r:id="rId27"/>
  </p:handoutMasterIdLst>
  <p:sldIdLst>
    <p:sldId id="1565" r:id="rId4"/>
    <p:sldId id="1610" r:id="rId5"/>
    <p:sldId id="2119" r:id="rId6"/>
    <p:sldId id="1842" r:id="rId7"/>
    <p:sldId id="1370" r:id="rId8"/>
    <p:sldId id="1612" r:id="rId9"/>
    <p:sldId id="1739" r:id="rId10"/>
    <p:sldId id="2105" r:id="rId11"/>
    <p:sldId id="1845" r:id="rId12"/>
    <p:sldId id="1846" r:id="rId13"/>
    <p:sldId id="1847" r:id="rId14"/>
    <p:sldId id="1848" r:id="rId15"/>
    <p:sldId id="1849" r:id="rId16"/>
    <p:sldId id="1850" r:id="rId17"/>
    <p:sldId id="1851" r:id="rId18"/>
    <p:sldId id="1852" r:id="rId19"/>
    <p:sldId id="1853" r:id="rId20"/>
    <p:sldId id="1854" r:id="rId21"/>
    <p:sldId id="1855" r:id="rId22"/>
    <p:sldId id="1856" r:id="rId23"/>
    <p:sldId id="2120" r:id="rId24"/>
    <p:sldId id="1045" r:id="rId25"/>
  </p:sldIdLst>
  <p:sldSz cx="9144000" cy="6858000" type="screen4x3"/>
  <p:notesSz cx="9926638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xujy2@gmail.com" initials="f" lastIdx="2" clrIdx="0">
    <p:extLst>
      <p:ext uri="{19B8F6BF-5375-455C-9EA6-DF929625EA0E}">
        <p15:presenceInfo xmlns:p15="http://schemas.microsoft.com/office/powerpoint/2012/main" userId="6e7ea2678dc1467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000FF"/>
    <a:srgbClr val="9900CC"/>
    <a:srgbClr val="FF99FF"/>
    <a:srgbClr val="FF00FF"/>
    <a:srgbClr val="FFFFFF"/>
    <a:srgbClr val="99FF99"/>
    <a:srgbClr val="FFCCFF"/>
    <a:srgbClr val="00CC00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756" autoAdjust="0"/>
    <p:restoredTop sz="94677" autoAdjust="0"/>
  </p:normalViewPr>
  <p:slideViewPr>
    <p:cSldViewPr>
      <p:cViewPr varScale="1">
        <p:scale>
          <a:sx n="63" d="100"/>
          <a:sy n="63" d="100"/>
        </p:scale>
        <p:origin x="111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64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commentAuthors" Target="commentAuthor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>
            <a:extLst>
              <a:ext uri="{FF2B5EF4-FFF2-40B4-BE49-F238E27FC236}">
                <a16:creationId xmlns:a16="http://schemas.microsoft.com/office/drawing/2014/main" id="{3FFC0476-8166-439A-8EF9-D64A12A374B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407555" name="Rectangle 3">
            <a:extLst>
              <a:ext uri="{FF2B5EF4-FFF2-40B4-BE49-F238E27FC236}">
                <a16:creationId xmlns:a16="http://schemas.microsoft.com/office/drawing/2014/main" id="{76F4FBBB-5A4B-48FE-A3BB-ADDECD35A27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407556" name="Rectangle 4">
            <a:extLst>
              <a:ext uri="{FF2B5EF4-FFF2-40B4-BE49-F238E27FC236}">
                <a16:creationId xmlns:a16="http://schemas.microsoft.com/office/drawing/2014/main" id="{207F6BB9-765B-49E5-9CC8-53ADF49392A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407557" name="Rectangle 5">
            <a:extLst>
              <a:ext uri="{FF2B5EF4-FFF2-40B4-BE49-F238E27FC236}">
                <a16:creationId xmlns:a16="http://schemas.microsoft.com/office/drawing/2014/main" id="{F0E672FE-A1AF-4D9F-BB46-E1FC2414C8E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085D1A6-9C3F-452C-9D0F-C9E748975285}" type="slidenum">
              <a:rPr lang="en-US" altLang="zh-TW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>
            <a:extLst>
              <a:ext uri="{FF2B5EF4-FFF2-40B4-BE49-F238E27FC236}">
                <a16:creationId xmlns:a16="http://schemas.microsoft.com/office/drawing/2014/main" id="{C5918788-DB56-4D35-9655-2F39F2A5CEF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14051" name="Rectangle 3">
            <a:extLst>
              <a:ext uri="{FF2B5EF4-FFF2-40B4-BE49-F238E27FC236}">
                <a16:creationId xmlns:a16="http://schemas.microsoft.com/office/drawing/2014/main" id="{B66602A1-486D-466C-9B6C-6B32F2BCAB6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390F7CF1-E4D4-49ED-8108-AC876600419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3988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4053" name="Rectangle 5">
            <a:extLst>
              <a:ext uri="{FF2B5EF4-FFF2-40B4-BE49-F238E27FC236}">
                <a16:creationId xmlns:a16="http://schemas.microsoft.com/office/drawing/2014/main" id="{2A0DFE17-75EB-4C1C-874D-97744AE3FFE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664" y="3228896"/>
            <a:ext cx="7941310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514054" name="Rectangle 6">
            <a:extLst>
              <a:ext uri="{FF2B5EF4-FFF2-40B4-BE49-F238E27FC236}">
                <a16:creationId xmlns:a16="http://schemas.microsoft.com/office/drawing/2014/main" id="{579692E3-514D-41AD-9EA6-A1FBBF73CFF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14055" name="Rectangle 7">
            <a:extLst>
              <a:ext uri="{FF2B5EF4-FFF2-40B4-BE49-F238E27FC236}">
                <a16:creationId xmlns:a16="http://schemas.microsoft.com/office/drawing/2014/main" id="{9156C933-88AA-4872-BB0F-1730B21C9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FBD419D-64CE-4550-BAA2-0242050FC719}" type="slidenum">
              <a:rPr lang="en-US" altLang="zh-TW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0833881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CB4F53-88CB-4C33-AB79-DD0F3B09A9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448C0C-11EC-4F14-87EE-6E1BFC0905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5212E5-D105-40CA-98B0-0FE6ED1254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1DE2-F14C-4215-862D-7892FFAF1AA8}" type="slidenum">
              <a:rPr lang="en-US" altLang="zh-TW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601272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F940FA1-01BC-48A7-B4B5-CB6D00B8F9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C251F2-60E3-4296-BFCE-EB8C0E3FF1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BFBC5B-5423-4FD1-BCE6-8FC7BF67AE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14375D-8CD9-46AF-8C41-09E335183E65}" type="slidenum">
              <a:rPr lang="en-US" altLang="zh-TW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061064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662272B-A9A6-478C-B476-EF425841A8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55A9ED6-29CA-4D33-9F13-90A2E5A123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AAE814-BD3E-41DF-B881-23B6928BED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957E7-43B0-4056-AFF1-BC1FCBEFCE1A}" type="slidenum">
              <a:rPr lang="en-US" altLang="zh-TW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65269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BD0CB7-2083-43C6-A1FE-F6AFE1FBBA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21FA05-F693-4AEA-99C4-CB234BDDE5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90880E-4D09-411D-A86E-FF877E9723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EAD3B-D202-412A-96D1-6259709983BD}" type="slidenum">
              <a:rPr lang="en-US" altLang="zh-TW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6958394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B1BA1B9-80A5-47BB-AE94-5886B4D1DD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DDDF2D-A4D0-4E59-A260-C7CC2C4F63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C56D1E-4A62-4589-AE93-3790E80644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7E1B0-9EC0-4677-833D-06C393E8CBD2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143137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9D06C7-3459-43EE-BDBF-4A89924E2D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BF6B9E-0B4B-45FB-A864-4197464B7F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E811F5-4019-4B4D-B706-8E4410C0B1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B0E81-DFB2-4306-AE9C-4AA3B3243FE8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2733904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9177A2-C34A-44E1-8648-881D74EB1A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FB4D50-31FE-48AC-B9FD-C991E35CF8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6A76EF-E0B2-452E-8251-600643A077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1D597-6984-4660-AF26-EA33E11F223F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7045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49B45A-79A7-423D-BABD-E54649D3D9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2119C8-36DF-42FA-B727-5DF24DC698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0C2522-B0B4-4E4B-B3AF-A0D1C692CE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A1AEA-4D6F-4016-9F83-E47284FC26B4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978523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B6C2190-B7D8-47A4-AA3C-03D15275F7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8175838-B24A-4816-A95E-A1DF8C40B7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5F39CCB-44A5-42AA-8734-702871C4AC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9834D-F101-4939-A509-4E033B6A97B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945185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E97AAC2-84E6-484B-BBC1-87E1162493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23DA3B7-334A-4D43-9C72-595E810187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0D54346-06DF-423C-ADAA-2612E32C8B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1CC6C-A0CA-4027-990A-46672CBEF585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456308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8C324BE-76BA-486B-980E-81AB4E36E4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89123F3-9D6B-4447-9C28-A0AAE956E2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ACFF776-9683-47EB-966F-B3733C8681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59C79-ACD3-4E88-9933-C98A0DFFF5FE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01188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E7A2BA-EB09-413F-8D13-A2CABB0848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1E3401-E0DA-4C7C-A41A-CEAB4B05DC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8BF680-25AB-43B7-A87A-AAF2426CEA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909520-5D08-4EEA-B917-6A59948C37BD}" type="slidenum">
              <a:rPr lang="en-US" altLang="zh-TW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194697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0E53CD-C280-4967-84A6-B110BEE9EC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4CDF21-E72A-45C2-A164-7EAFCF8513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316F7A-3189-4CE2-8E7B-C35F4AA91C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D4B45-79D1-4A7D-BDB6-BF1062B4DA3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6553460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3388CA-0573-45D1-A517-B20DFCB2B7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69F143-C875-4288-988B-542E284531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C82513-1482-442C-BBD3-5B0B7D8176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947DF-BC88-40C0-9353-24BDAEA45DE8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67045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D8ACC6-807A-49E8-9ECF-13CBA1ACB6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BBF968-5610-4FA2-B40B-EB7AB4ECFC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7973E8-C92D-48E3-821D-4C92728F0D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875DF-0258-4B1E-AE58-D16AB59FAA1C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2802469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B7CE2C-C4D3-4296-86BD-3CEC538103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2A1A18-24EE-4687-84FE-BE52AC3A4A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1EB7C7-8865-4B33-B590-1AD14BA0FD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70BC3-87AB-427B-8EB5-B328C341088F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457241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21496E-CFB8-41B2-99FF-209219A0CF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AF5126-36A8-4015-8F44-4312344D54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636E4B-755D-4F63-AACA-D6D303B1EF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76579-D0D8-41F4-9A27-2FEDCB48679C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9496637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C0CDCD5-D5E2-4CE3-A3C6-170DE79472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C51A3D-E9ED-4782-AB80-6BD26AE8D8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54DEE6A-62DC-4600-B4DA-68F78EF7E6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CFB33-66AE-4761-AA9F-3D0EF35FB7A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265244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B935400-DEE6-4E73-9D6E-6A352BD7F6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D30E48A-0600-4651-822A-0E4D0DF5B9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46F01D-6908-4DCB-A59C-B34B94134C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898D9-6D34-427B-A175-3F8F79533FE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5872649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8C40A9-0042-468A-9DE6-03F7A61E34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CDCFD2-752C-4B66-9D4D-B7234703E5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C4830C6-23FD-4551-B3E4-4DF5337C46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56AE6-53BA-4AD1-96BE-CBD8E317ED0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904195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97CA4D6-D06E-4ABC-8D20-758F5AD204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9247F37-2294-4564-A5FA-B766B8A1A7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4C5F699-42FA-4199-9AD9-B62E938FA1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62906-E67E-42C7-8B51-4369FA010975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621996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19B05F9-768D-4393-9467-5B17D4D79B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1315398-8CF6-4C64-BE9F-A1FE8764FE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CF6EF85-0F1E-494C-80D7-D262F1847E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D2F170-E9EA-47C9-8509-C494A7C34CCA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71943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409627-6BD5-4314-9E1E-D18584C2BA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BD1EF38-E3B7-46A4-B80C-2F1222D14F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9F67AB-5564-442C-A050-1915E1C721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73C09F-C630-4253-95B7-64CE41D1C284}" type="slidenum">
              <a:rPr lang="en-US" altLang="zh-TW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1572844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E3B0323-734E-434D-8F60-96E47466DF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873FDC4-BF83-412F-B448-EA14B4AD46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EAF4A78-349B-4809-AAFD-2A7AA42A1B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68D50-6BC1-4D0C-B3E8-65A44DD2B5F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58048669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EED0D9D-BC01-4C03-B58A-4B0908F268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30BAA7C-8985-4094-9D2E-8BEFA24D98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CBB7E63-4B51-4E52-98B6-7E8B4FA453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5ED24-D404-4716-B68D-8AAFA5115618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1825722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44E71E-EF4F-4270-B795-D022584BF1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8E5FF2-C928-4B5B-A9CB-687DDF46FF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03CB962-50E8-40B4-83E3-33DE21473A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51CC9-E450-40E6-A421-720701B08DD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39332495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B761CC-DB91-45A8-83DC-5DB8A89D5F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EEE00F-21D5-41F8-8AB2-81E620C196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2FE92D-4FE3-4280-B8B9-85593F6F59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418ED-E33F-4EB6-8E96-D8D275F85CE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4840666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99BEA5C-ED4E-4088-99AB-E033DEB952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C999E05-DD48-4FD9-A9EC-BB64F5EF17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CEF0CB-128E-47FF-B9EA-D364BE676E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F7B72-E9B7-4954-B531-0F73789373A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9818907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5E7087-6D1F-4A21-8AC1-4190A94C34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FBD219-5288-49D2-B322-CED1BBE00B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935C8F1-7D60-4B5F-A09A-007D263376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CF33B-62FF-4DD4-9C7D-5AB8784A8D9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06141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543C6E-646C-4A56-A568-DCEF1898FF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097579-A445-404A-9C2E-D3F5667ADF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7836CB-2679-4F3B-A10E-B0A7D34EE6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0D97C0-9900-4766-844D-99AF0F7A598C}" type="slidenum">
              <a:rPr lang="en-US" altLang="zh-TW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31289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3DEFBF4-078F-4966-BE1D-265E1F15DB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014BE9B-110F-4633-935E-56B8EC345B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8020874-BFA7-4F79-9EEA-71D17C1427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DF69A0-4600-4BEB-83B2-301BEF624616}" type="slidenum">
              <a:rPr lang="en-US" altLang="zh-TW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901077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D9B7BFF-007E-484A-BBCA-CF9102304E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CF2C31F-F6D7-452E-AF76-6441258C45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A9315B6-8018-4AC2-9084-FEAB60990D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260FEF-D8F4-425E-809D-72E9AD6BBDFC}" type="slidenum">
              <a:rPr lang="en-US" altLang="zh-TW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982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D4EAB4A-C4DB-45B9-A12C-4E783868C6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17D0FD3-4A4E-40DE-BADF-521FE3767B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2C76135-7344-43D1-A5F5-349344A703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D1E05D-CA04-496B-A340-054554C63C5B}" type="slidenum">
              <a:rPr lang="en-US" altLang="zh-TW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13688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1EDF9E-D669-4425-ADD5-6E3BD3A638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6950CD-26F8-41D5-A899-E222F7A6EA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77EA79-5160-426B-8863-A1B97CF632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7E31DD-301C-4C39-B2D6-AF24263E4746}" type="slidenum">
              <a:rPr lang="en-US" altLang="zh-TW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960182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1485E0-93B6-49F3-A808-098C7D4D57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A962A8-7460-4961-8096-D5E371A7F6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9021C9-4693-4AE8-8C57-CDC7040405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0BA19C-AFAE-4D59-8A63-A0B75D146332}" type="slidenum">
              <a:rPr lang="en-US" altLang="zh-TW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812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937D063-4201-4DDD-8C98-721122B13A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BAA56B9-EA47-4D66-A68C-8FD5ED558B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FCB0533-E29F-4BFF-B4A9-638CB21BEBF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4BBB641-C9C2-44E6-943C-13EBBEF637E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74B1C0B-7A95-411D-B128-E9F2DC7CC51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10F248A-87A1-427F-B78A-0DC1C167CFC7}" type="slidenum">
              <a:rPr lang="en-US" altLang="zh-TW"/>
              <a:pPr/>
              <a:t>‹#›</a:t>
            </a:fld>
            <a:endParaRPr lang="en-US" altLang="zh-TW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10" r:id="rId1"/>
    <p:sldLayoutId id="2147489611" r:id="rId2"/>
    <p:sldLayoutId id="2147489612" r:id="rId3"/>
    <p:sldLayoutId id="2147489613" r:id="rId4"/>
    <p:sldLayoutId id="2147489614" r:id="rId5"/>
    <p:sldLayoutId id="2147489615" r:id="rId6"/>
    <p:sldLayoutId id="2147489616" r:id="rId7"/>
    <p:sldLayoutId id="2147489617" r:id="rId8"/>
    <p:sldLayoutId id="2147489618" r:id="rId9"/>
    <p:sldLayoutId id="2147489619" r:id="rId10"/>
    <p:sldLayoutId id="2147489620" r:id="rId11"/>
    <p:sldLayoutId id="214748962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0BB812B-2E24-41A0-9A27-78890B390E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9C79FC5-EE04-4592-BB61-B22F27696F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07F321D-9606-4D70-9405-0033F23F51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46A29E0-4F27-4F67-9CB5-8C3ED457E03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548FAB4-BBDB-45FC-B3DF-03850022C3F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DFF2185A-AFE7-44E6-A3AC-0E118F024AF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68286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720" r:id="rId1"/>
    <p:sldLayoutId id="2147489721" r:id="rId2"/>
    <p:sldLayoutId id="2147489722" r:id="rId3"/>
    <p:sldLayoutId id="2147489723" r:id="rId4"/>
    <p:sldLayoutId id="2147489724" r:id="rId5"/>
    <p:sldLayoutId id="2147489725" r:id="rId6"/>
    <p:sldLayoutId id="2147489726" r:id="rId7"/>
    <p:sldLayoutId id="2147489727" r:id="rId8"/>
    <p:sldLayoutId id="2147489728" r:id="rId9"/>
    <p:sldLayoutId id="2147489729" r:id="rId10"/>
    <p:sldLayoutId id="2147489730" r:id="rId11"/>
    <p:sldLayoutId id="214748973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CE0364B-89B6-410A-AF04-D7953F83BF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96969A3-708E-4520-AA31-AF76C044BA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51620" name="Rectangle 4">
            <a:extLst>
              <a:ext uri="{FF2B5EF4-FFF2-40B4-BE49-F238E27FC236}">
                <a16:creationId xmlns:a16="http://schemas.microsoft.com/office/drawing/2014/main" id="{6106F9B8-6907-49FE-A585-93FD51A72CE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751621" name="Rectangle 5">
            <a:extLst>
              <a:ext uri="{FF2B5EF4-FFF2-40B4-BE49-F238E27FC236}">
                <a16:creationId xmlns:a16="http://schemas.microsoft.com/office/drawing/2014/main" id="{045953EA-AEED-4732-887C-22740B65D27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751622" name="Rectangle 6">
            <a:extLst>
              <a:ext uri="{FF2B5EF4-FFF2-40B4-BE49-F238E27FC236}">
                <a16:creationId xmlns:a16="http://schemas.microsoft.com/office/drawing/2014/main" id="{9A583CFA-8946-4F77-8525-73A7DEF2EF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fld id="{E9803CD0-5415-4484-B4EB-F9FFE8CF1DC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22403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733" r:id="rId1"/>
    <p:sldLayoutId id="2147489734" r:id="rId2"/>
    <p:sldLayoutId id="2147489735" r:id="rId3"/>
    <p:sldLayoutId id="2147489736" r:id="rId4"/>
    <p:sldLayoutId id="2147489737" r:id="rId5"/>
    <p:sldLayoutId id="2147489738" r:id="rId6"/>
    <p:sldLayoutId id="2147489739" r:id="rId7"/>
    <p:sldLayoutId id="2147489740" r:id="rId8"/>
    <p:sldLayoutId id="2147489741" r:id="rId9"/>
    <p:sldLayoutId id="2147489742" r:id="rId10"/>
    <p:sldLayoutId id="2147489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2063"/>
            <a:ext cx="9144000" cy="6691313"/>
          </a:xfrm>
        </p:spPr>
        <p:txBody>
          <a:bodyPr/>
          <a:lstStyle/>
          <a:p>
            <a:pPr lvl="0" algn="ctr" eaLnBrk="1" hangingPunct="1">
              <a:spcBef>
                <a:spcPct val="0"/>
              </a:spcBef>
              <a:buNone/>
            </a:pPr>
            <a:r>
              <a:rPr lang="zh-TW" altLang="en-US" sz="36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常年期第四主日</a:t>
            </a:r>
            <a:endParaRPr lang="en-US" altLang="zh-TW" sz="36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2026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年 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月 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日</a:t>
            </a:r>
            <a:endParaRPr lang="zh-TW" altLang="en-US" sz="1000" dirty="0">
              <a:solidFill>
                <a:schemeClr val="bg1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 algn="ctr" eaLnBrk="1" hangingPunct="1">
              <a:lnSpc>
                <a:spcPts val="2500"/>
              </a:lnSpc>
              <a:spcBef>
                <a:spcPts val="1200"/>
              </a:spcBef>
              <a:spcAft>
                <a:spcPts val="3600"/>
              </a:spcAft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主 題</a:t>
            </a:r>
          </a:p>
          <a:p>
            <a:pPr algn="ctr" eaLnBrk="1" hangingPunct="1">
              <a:lnSpc>
                <a:spcPts val="7200"/>
              </a:lnSpc>
              <a:spcBef>
                <a:spcPts val="1800"/>
              </a:spcBef>
              <a:spcAft>
                <a:spcPts val="0"/>
              </a:spcAft>
              <a:buFontTx/>
              <a:buNone/>
            </a:pPr>
            <a:r>
              <a:rPr lang="zh-TW" altLang="en-US" sz="8800" spc="1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真福八端</a:t>
            </a:r>
            <a:endParaRPr lang="en-US" altLang="zh-TW" sz="8800" spc="10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lnSpc>
                <a:spcPts val="7200"/>
              </a:lnSpc>
              <a:spcBef>
                <a:spcPts val="1800"/>
              </a:spcBef>
              <a:spcAft>
                <a:spcPts val="0"/>
              </a:spcAft>
              <a:buFontTx/>
              <a:buNone/>
            </a:pPr>
            <a:r>
              <a:rPr lang="en-US" altLang="zh-TW" sz="4800" dirty="0">
                <a:solidFill>
                  <a:schemeClr val="bg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——</a:t>
            </a:r>
            <a:r>
              <a:rPr lang="zh-TW" altLang="en-US" sz="6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活出善生 收獲善終</a:t>
            </a:r>
            <a:r>
              <a:rPr lang="en-US" altLang="zh-TW" sz="4800" dirty="0">
                <a:solidFill>
                  <a:schemeClr val="bg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——</a:t>
            </a:r>
          </a:p>
        </p:txBody>
      </p:sp>
    </p:spTree>
    <p:extLst>
      <p:ext uri="{BB962C8B-B14F-4D97-AF65-F5344CB8AC3E}">
        <p14:creationId xmlns:p14="http://schemas.microsoft.com/office/powerpoint/2010/main" val="3299154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65E6CE76-B71C-4447-A682-44C2C78885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741368"/>
          </a:xfrm>
        </p:spPr>
        <p:txBody>
          <a:bodyPr/>
          <a:lstStyle/>
          <a:p>
            <a:pPr marL="360000" indent="-457200" algn="l">
              <a:spcBef>
                <a:spcPts val="60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所有遵守他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法律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的卑微人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你們應尋求 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上主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你們要追求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公義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要務求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謙和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以色列的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遺民不再作惡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也不再說謊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60000" indent="-457200" algn="l">
              <a:spcBef>
                <a:spcPts val="60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法律</a:t>
            </a:r>
            <a:r>
              <a:rPr lang="en-US" altLang="zh-TW" sz="4400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上主</a:t>
            </a:r>
            <a:r>
              <a:rPr lang="en-US" altLang="zh-TW" sz="4400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公義</a:t>
            </a:r>
            <a:r>
              <a:rPr lang="en-US" altLang="zh-TW" sz="4400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謙和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必須四合一</a:t>
            </a:r>
            <a:r>
              <a:rPr lang="en-US" altLang="zh-TW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不能私立「法律」自訂「公義」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不要信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布丁體W7" panose="040B0709000000000000" pitchFamily="81" charset="-120"/>
                <a:cs typeface="Calibri" panose="020F0502020204030204" pitchFamily="34" charset="0"/>
              </a:rPr>
              <a:t>教會要做永遠的反對派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公教報文章大題目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360000" indent="-457200" algn="l">
              <a:spcBef>
                <a:spcPts val="600"/>
              </a:spcBef>
              <a:spcAft>
                <a:spcPts val="600"/>
              </a:spcAft>
            </a:pPr>
            <a:r>
              <a:rPr lang="zh-TW" altLang="en-US" sz="2800" i="1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以色列 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遺民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不再作惡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教會是永恆的小數</a:t>
            </a:r>
            <a:endParaRPr lang="en-US" altLang="zh-TW" sz="4000" dirty="0">
              <a:solidFill>
                <a:schemeClr val="bg1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 marL="360000" indent="-457200" algn="l">
              <a:spcBef>
                <a:spcPts val="600"/>
              </a:spcBef>
              <a:spcAft>
                <a:spcPts val="600"/>
              </a:spcAft>
            </a:pP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《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教會憲章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》</a:t>
            </a:r>
            <a:r>
              <a:rPr lang="zh-TW" altLang="en-US" sz="4000" spc="3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教會是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天人合一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和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人類合一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的標記和工具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: 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以道為基</a:t>
            </a:r>
            <a:r>
              <a:rPr lang="en-US" altLang="zh-TW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以人為本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.</a:t>
            </a:r>
            <a:endParaRPr lang="en-US" altLang="zh-TW" sz="4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6093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65E6CE76-B71C-4447-A682-44C2C78885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741368"/>
          </a:xfrm>
        </p:spPr>
        <p:txBody>
          <a:bodyPr/>
          <a:lstStyle/>
          <a:p>
            <a:pPr marL="360000" indent="-457200" algn="l">
              <a:spcAft>
                <a:spcPts val="0"/>
              </a:spcAft>
            </a:pPr>
            <a:r>
              <a:rPr lang="zh-TW" altLang="en-US" sz="3800" spc="-300" dirty="0">
                <a:solidFill>
                  <a:schemeClr val="bg1"/>
                </a:solidFill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天主召選了世上卑賤的和受人輕視的</a:t>
            </a:r>
            <a:r>
              <a:rPr lang="en-US" altLang="zh-TW" sz="3800" spc="-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spc="-300" dirty="0">
                <a:solidFill>
                  <a:schemeClr val="bg1"/>
                </a:solidFill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以及那些一無所有的</a:t>
            </a:r>
            <a:r>
              <a:rPr lang="en-US" altLang="zh-TW" sz="3800" spc="-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spc="-300" dirty="0">
                <a:solidFill>
                  <a:schemeClr val="bg1"/>
                </a:solidFill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為</a:t>
            </a:r>
            <a:r>
              <a:rPr lang="zh-TW" altLang="en-US" sz="3800" spc="-300" dirty="0">
                <a:solidFill>
                  <a:srgbClr val="FFFF00"/>
                </a:solidFill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消滅那些有的</a:t>
            </a:r>
            <a:r>
              <a:rPr lang="en-US" altLang="zh-TW" sz="3800" spc="-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3800" spc="-300" dirty="0">
                <a:solidFill>
                  <a:schemeClr val="bg1"/>
                </a:solidFill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召選了世上</a:t>
            </a:r>
            <a:r>
              <a:rPr lang="zh-TW" altLang="en-US" sz="3800" spc="-300" dirty="0">
                <a:solidFill>
                  <a:srgbClr val="FFFF00"/>
                </a:solidFill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愚妄的</a:t>
            </a:r>
            <a:r>
              <a:rPr lang="en-US" altLang="zh-TW" sz="3800" spc="-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spc="-300" dirty="0">
                <a:solidFill>
                  <a:schemeClr val="bg1"/>
                </a:solidFill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為羞辱那有智慧的</a:t>
            </a:r>
            <a:r>
              <a:rPr lang="en-US" altLang="zh-TW" sz="3800" spc="-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3800" spc="-300" dirty="0">
                <a:solidFill>
                  <a:schemeClr val="bg1"/>
                </a:solidFill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由於天主</a:t>
            </a:r>
            <a:r>
              <a:rPr lang="en-US" altLang="zh-TW" sz="3800" spc="-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spc="-300" dirty="0">
                <a:solidFill>
                  <a:srgbClr val="FFFF00"/>
                </a:solidFill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基督成了我們的智慧</a:t>
            </a:r>
            <a:r>
              <a:rPr lang="en-US" altLang="zh-TW" sz="3800" spc="-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spc="-300" dirty="0">
                <a:solidFill>
                  <a:schemeClr val="bg1"/>
                </a:solidFill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正義</a:t>
            </a:r>
            <a:r>
              <a:rPr lang="en-US" altLang="zh-TW" sz="3800" spc="-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spc="-300" dirty="0">
                <a:solidFill>
                  <a:schemeClr val="bg1"/>
                </a:solidFill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聖化者和救贖者</a:t>
            </a:r>
            <a:r>
              <a:rPr lang="en-US" altLang="zh-TW" sz="3800" spc="-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60000" indent="-457200" algn="l">
              <a:spcAft>
                <a:spcPts val="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智者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束於教</a:t>
            </a:r>
            <a:r>
              <a:rPr lang="en-US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(</a:t>
            </a:r>
            <a:r>
              <a:rPr lang="zh-TW" altLang="en-US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莊子</a:t>
            </a:r>
            <a:r>
              <a:rPr lang="en-US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)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故遠離真理和基督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.</a:t>
            </a:r>
            <a:b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鄉愿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德之賊也</a:t>
            </a:r>
            <a:r>
              <a:rPr lang="en-US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(</a:t>
            </a:r>
            <a:r>
              <a:rPr lang="zh-TW" altLang="en-US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孔子</a:t>
            </a:r>
            <a:r>
              <a:rPr lang="en-US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)</a:t>
            </a:r>
            <a:endParaRPr lang="en-US" altLang="zh-TW" sz="2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60000" indent="-457200" algn="l">
              <a:spcAft>
                <a:spcPts val="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今天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信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或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不信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的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心中多沒有神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也沒有基督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結果是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人扮了基督</a:t>
            </a:r>
            <a:r>
              <a:rPr lang="en-US" altLang="zh-TW" sz="40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人代替神</a:t>
            </a:r>
            <a:r>
              <a:rPr lang="en-US" altLang="zh-TW" sz="40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惡果是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360000" indent="-457200" algn="l">
              <a:spcAft>
                <a:spcPts val="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全民當家作主的民主</a:t>
            </a:r>
            <a:r>
              <a:rPr lang="en-US" altLang="zh-TW" sz="4000" i="1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zh-TW" altLang="en-US" sz="4000" i="1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少數人主宰一切</a:t>
            </a:r>
            <a:r>
              <a:rPr lang="en-US" altLang="zh-TW" sz="4000" i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解放人類的自由</a:t>
            </a:r>
            <a:r>
              <a:rPr lang="en-US" altLang="zh-TW" sz="4000" i="1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zh-TW" altLang="en-US" sz="4000" i="1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少數人的</a:t>
            </a:r>
            <a:r>
              <a:rPr lang="zh-TW" altLang="en-US" sz="4000" i="1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霸凌自由</a:t>
            </a:r>
            <a:r>
              <a:rPr lang="en-US" altLang="zh-TW" sz="4000" i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37526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65E6CE76-B71C-4447-A682-44C2C78885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741368"/>
          </a:xfrm>
        </p:spPr>
        <p:txBody>
          <a:bodyPr/>
          <a:lstStyle/>
          <a:p>
            <a:pPr marL="360000" indent="-457200" algn="l">
              <a:spcAft>
                <a:spcPts val="600"/>
              </a:spcAft>
            </a:pP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" panose="03000709000000000000" pitchFamily="65" charset="-120"/>
                <a:ea typeface="華康正顏楷體W7" panose="03000709000000000000" pitchFamily="65" charset="-120"/>
                <a:cs typeface="華康中黑體" panose="020B0509000000000000" pitchFamily="49" charset="-120"/>
              </a:rPr>
              <a:t>神貧</a:t>
            </a:r>
            <a:r>
              <a:rPr lang="zh-TW" altLang="en-US" sz="4000" dirty="0">
                <a:solidFill>
                  <a:schemeClr val="bg1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中黑體" panose="020B0509000000000000" pitchFamily="49" charset="-120"/>
              </a:rPr>
              <a:t>的人是有福的</a:t>
            </a:r>
            <a:r>
              <a:rPr lang="en-US" altLang="zh-TW" sz="4000" dirty="0">
                <a:solidFill>
                  <a:schemeClr val="bg1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中黑體" panose="020B0509000000000000" pitchFamily="49" charset="-120"/>
              </a:rPr>
              <a:t>因為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" panose="03000709000000000000" pitchFamily="65" charset="-120"/>
                <a:ea typeface="華康正顏楷體W7" panose="03000709000000000000" pitchFamily="65" charset="-120"/>
                <a:cs typeface="華康中黑體" panose="020B0509000000000000" pitchFamily="49" charset="-120"/>
              </a:rPr>
              <a:t>天國</a:t>
            </a:r>
            <a:r>
              <a:rPr lang="zh-TW" altLang="en-US" sz="4000" dirty="0">
                <a:solidFill>
                  <a:schemeClr val="bg1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中黑體" panose="020B0509000000000000" pitchFamily="49" charset="-120"/>
              </a:rPr>
              <a:t>是他們的</a:t>
            </a:r>
            <a:r>
              <a:rPr lang="en-US" altLang="zh-TW" sz="4000" dirty="0">
                <a:solidFill>
                  <a:schemeClr val="bg1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  <a:cs typeface="華康中黑體" panose="020B0509000000000000" pitchFamily="49" charset="-120"/>
              </a:rPr>
              <a:t>.</a:t>
            </a:r>
          </a:p>
          <a:p>
            <a:pPr marL="360000" indent="-457200" algn="l">
              <a:spcAft>
                <a:spcPts val="600"/>
              </a:spcAft>
            </a:pP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下面雙語的「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  <a:cs typeface="華康中黑體" panose="020B0509000000000000" pitchFamily="49" charset="-120"/>
              </a:rPr>
              <a:t>自空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」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是指神貧者既然一無所有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天主便可以進入他的生命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這種</a:t>
            </a:r>
            <a:r>
              <a:rPr lang="zh-TW" altLang="en-US" sz="40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善生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的人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一定可以</a:t>
            </a:r>
            <a:r>
              <a:rPr lang="zh-TW" altLang="en-US" sz="40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善終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!</a:t>
            </a:r>
          </a:p>
          <a:p>
            <a:pPr marL="360000" indent="-457200" algn="l">
              <a:spcAft>
                <a:spcPts val="600"/>
              </a:spcAft>
            </a:pP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  <a:cs typeface="華康中黑體" panose="020B0509000000000000" pitchFamily="49" charset="-120"/>
              </a:rPr>
              <a:t>你們富有的是有禍的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因為你們已經獲得了你們的安慰</a:t>
            </a: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(</a:t>
            </a:r>
            <a:r>
              <a:rPr lang="zh-TW" altLang="en-US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路</a:t>
            </a: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6:24);</a:t>
            </a:r>
            <a:r>
              <a:rPr lang="zh-TW" altLang="en-US" sz="40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所以富人要小心</a:t>
            </a:r>
            <a:r>
              <a:rPr lang="en-US" altLang="zh-TW" sz="40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</a:p>
          <a:p>
            <a:pPr marL="360000" indent="-457200" algn="l">
              <a:spcBef>
                <a:spcPts val="0"/>
              </a:spcBef>
              <a:spcAft>
                <a:spcPts val="0"/>
              </a:spcAft>
            </a:pP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 1.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不要不知人間疾苦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食肉糜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/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食蛋糕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?</a:t>
            </a:r>
          </a:p>
          <a:p>
            <a:pPr marL="360000" indent="-457200" algn="l">
              <a:spcBef>
                <a:spcPts val="0"/>
              </a:spcBef>
              <a:spcAft>
                <a:spcPts val="0"/>
              </a:spcAft>
            </a:pP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 2.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許多人餓死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我竟然不知道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如果早知</a:t>
            </a:r>
            <a:r>
              <a:rPr lang="en-US" altLang="zh-TW" sz="36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?</a:t>
            </a:r>
          </a:p>
          <a:p>
            <a:pPr marL="360000" indent="-457200" algn="l">
              <a:spcBef>
                <a:spcPts val="0"/>
              </a:spcBef>
              <a:spcAft>
                <a:spcPts val="0"/>
              </a:spcAft>
            </a:pP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 3.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錢如毒品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不能滿足人心</a:t>
            </a:r>
            <a:r>
              <a:rPr lang="en-US" altLang="zh-TW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(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越濃</a:t>
            </a:r>
            <a:r>
              <a:rPr lang="en-US" altLang="zh-TW" sz="4000" b="1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+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越密</a:t>
            </a:r>
            <a:r>
              <a:rPr lang="en-US" altLang="zh-TW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)</a:t>
            </a:r>
          </a:p>
          <a:p>
            <a:pPr marL="360000" indent="-457200" algn="l">
              <a:spcBef>
                <a:spcPts val="0"/>
              </a:spcBef>
              <a:spcAft>
                <a:spcPts val="0"/>
              </a:spcAft>
            </a:pP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 4.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人為財死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鳥為食亡</a:t>
            </a:r>
            <a:r>
              <a:rPr lang="en-US" altLang="zh-TW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(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錢夠多</a:t>
            </a:r>
            <a:r>
              <a:rPr lang="en-US" altLang="zh-TW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易貪腐</a:t>
            </a:r>
            <a:r>
              <a:rPr lang="en-US" altLang="zh-TW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)</a:t>
            </a:r>
            <a:endParaRPr lang="zh-TW" altLang="en-US" sz="4000" dirty="0">
              <a:solidFill>
                <a:srgbClr val="FFFF00"/>
              </a:solidFill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54696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75D5932D-3799-4A17-ADA0-212EE182FC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60648"/>
            <a:ext cx="9144000" cy="6597352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zh-TW" altLang="zh-TW" sz="4000" spc="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七階神貧精神</a:t>
            </a:r>
            <a:r>
              <a:rPr lang="en-US" altLang="zh-TW" sz="4000" spc="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altLang="zh-TW" sz="4000" dirty="0">
                <a:solidFill>
                  <a:srgbClr val="0F111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TW" sz="4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Seven Stages of Spiritual Poverty</a:t>
            </a:r>
            <a:endParaRPr lang="zh-TW" altLang="zh-TW" sz="4000" dirty="0">
              <a:solidFill>
                <a:srgbClr val="FF0000"/>
              </a:solidFill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 marL="342900" lvl="0" indent="-342900">
              <a:spcAft>
                <a:spcPts val="1200"/>
              </a:spcAft>
              <a:tabLst>
                <a:tab pos="457200" algn="l"/>
              </a:tabLst>
            </a:pPr>
            <a:r>
              <a:rPr lang="en-US" altLang="zh-TW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1.</a:t>
            </a:r>
            <a:r>
              <a:rPr lang="zh-CN" altLang="zh-TW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簡樸生活</a:t>
            </a:r>
            <a:r>
              <a:rPr lang="en-US" altLang="zh-CN" sz="4000" dirty="0">
                <a:solidFill>
                  <a:srgbClr val="0F1115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:</a:t>
            </a:r>
            <a:r>
              <a:rPr lang="zh-CN" altLang="zh-TW" sz="4000" dirty="0">
                <a:solidFill>
                  <a:srgbClr val="0F1115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度一種符合自己身份的生活</a:t>
            </a:r>
            <a:r>
              <a:rPr lang="en-US" altLang="zh-CN" sz="4000" dirty="0">
                <a:solidFill>
                  <a:srgbClr val="0F1115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;</a:t>
            </a:r>
            <a:r>
              <a:rPr lang="zh-CN" altLang="zh-TW" sz="4000" dirty="0">
                <a:solidFill>
                  <a:srgbClr val="0F1115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不過量</a:t>
            </a:r>
            <a:r>
              <a:rPr lang="en-US" altLang="zh-CN" sz="4000" dirty="0">
                <a:solidFill>
                  <a:srgbClr val="0F1115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CN" altLang="zh-TW" sz="4000" dirty="0">
                <a:solidFill>
                  <a:srgbClr val="0F1115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不奢侈</a:t>
            </a:r>
            <a:r>
              <a:rPr lang="en-US" altLang="zh-CN" sz="4000" dirty="0">
                <a:solidFill>
                  <a:srgbClr val="0F1115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CN" altLang="zh-TW" sz="4000" dirty="0">
                <a:solidFill>
                  <a:srgbClr val="0F1115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拒絕浪費</a:t>
            </a:r>
            <a:r>
              <a:rPr lang="en-US" altLang="zh-CN" sz="4000" dirty="0">
                <a:solidFill>
                  <a:srgbClr val="0F1115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.</a:t>
            </a:r>
            <a:br>
              <a:rPr lang="en-US" altLang="zh-CN" sz="4000" dirty="0">
                <a:solidFill>
                  <a:srgbClr val="0F1115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zh-CN" altLang="zh-TW" sz="4000" dirty="0">
                <a:solidFill>
                  <a:srgbClr val="0F1115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這是</a:t>
            </a:r>
            <a:r>
              <a:rPr lang="zh-CN" altLang="zh-TW" sz="40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刻意的</a:t>
            </a:r>
            <a:r>
              <a:rPr lang="zh-TW" altLang="en-US" sz="4000" b="1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「</a:t>
            </a:r>
            <a:r>
              <a:rPr lang="zh-CN" altLang="zh-TW" sz="40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節儉</a:t>
            </a:r>
            <a:r>
              <a:rPr lang="zh-TW" altLang="en-US" sz="40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」</a:t>
            </a:r>
            <a:r>
              <a:rPr lang="en-US" altLang="zh-TW" sz="4000" dirty="0">
                <a:solidFill>
                  <a:srgbClr val="0F1115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.</a:t>
            </a:r>
          </a:p>
          <a:p>
            <a:pPr marL="342900" lvl="0" indent="-342900">
              <a:spcAft>
                <a:spcPts val="1200"/>
              </a:spcAft>
              <a:tabLst>
                <a:tab pos="457200" algn="l"/>
              </a:tabLst>
            </a:pPr>
            <a:r>
              <a:rPr lang="en-US" altLang="zh-TW" sz="4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en-US" altLang="zh-TW" sz="4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Live Simply </a:t>
            </a:r>
            <a:r>
              <a:rPr lang="en-US" altLang="zh-TW" sz="4000" dirty="0">
                <a:solidFill>
                  <a:srgbClr val="0F111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To live a dignified life in keeping with one’s state, without excess or luxury, and refusing wastefulness. </a:t>
            </a:r>
            <a:br>
              <a:rPr lang="en-US" altLang="zh-TW" sz="4000" dirty="0">
                <a:solidFill>
                  <a:srgbClr val="0F111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dirty="0">
                <a:solidFill>
                  <a:srgbClr val="0F111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is </a:t>
            </a:r>
            <a:r>
              <a:rPr lang="en-US" altLang="zh-TW" sz="40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deliberate</a:t>
            </a:r>
            <a:r>
              <a:rPr lang="en-US" altLang="zh-TW" sz="4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TW" sz="4000" dirty="0">
                <a:solidFill>
                  <a:srgbClr val="0F111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US" altLang="zh-TW" sz="40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practiced thrift</a:t>
            </a:r>
            <a:r>
              <a:rPr lang="en-US" altLang="zh-TW" sz="4000" dirty="0">
                <a:solidFill>
                  <a:srgbClr val="0F111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zh-TW" altLang="zh-TW" sz="4000" dirty="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endParaRPr lang="en-US" altLang="zh-TW" sz="2000" dirty="0">
              <a:ea typeface="華康儷中黑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42466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75D5932D-3799-4A17-ADA0-212EE182FC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60648"/>
            <a:ext cx="9144000" cy="6597352"/>
          </a:xfrm>
        </p:spPr>
        <p:txBody>
          <a:bodyPr/>
          <a:lstStyle/>
          <a:p>
            <a:pPr>
              <a:lnSpc>
                <a:spcPts val="61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altLang="zh-TW" sz="4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</a:t>
            </a:r>
            <a:r>
              <a:rPr lang="zh-TW" altLang="en-US" sz="48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不貪婪</a:t>
            </a:r>
            <a:r>
              <a:rPr lang="en-US" altLang="zh-TW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zh-TW" altLang="en-US" sz="4800" dirty="0">
                <a:solidFill>
                  <a:srgbClr val="0000FF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抗拒</a:t>
            </a:r>
            <a:r>
              <a:rPr lang="zh-TW" altLang="en-US" sz="4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物慾的誘惑</a:t>
            </a:r>
            <a:r>
              <a:rPr lang="en-US" altLang="zh-TW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br>
              <a:rPr lang="en-US" altLang="zh-TW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4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絕不以非法手段攫取財物</a:t>
            </a:r>
            <a:r>
              <a:rPr lang="en-US" altLang="zh-TW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br>
              <a:rPr lang="en-US" altLang="zh-TW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4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度廉潔的生活</a:t>
            </a:r>
            <a:r>
              <a:rPr lang="en-US" altLang="zh-TW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US" altLang="zh-TW" sz="4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</a:t>
            </a:r>
            <a:r>
              <a:rPr lang="en-US" altLang="zh-TW" sz="4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Free from Covetousness</a:t>
            </a:r>
            <a:r>
              <a:rPr lang="en-US" altLang="zh-TW" sz="4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>
              <a:spcBef>
                <a:spcPts val="0"/>
              </a:spcBef>
            </a:pPr>
            <a:r>
              <a:rPr lang="en-US" altLang="zh-TW" sz="4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resist material temptations, never to acquire wealth by </a:t>
            </a:r>
            <a:br>
              <a:rPr lang="en-US" altLang="zh-TW" sz="4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illicit means, and </a:t>
            </a:r>
            <a:br>
              <a:rPr lang="en-US" altLang="zh-TW" sz="4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live </a:t>
            </a:r>
            <a:r>
              <a:rPr lang="en-US" altLang="zh-TW" sz="48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life of </a:t>
            </a:r>
            <a:r>
              <a:rPr lang="en-US" altLang="zh-TW" sz="48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integrity</a:t>
            </a:r>
            <a:r>
              <a:rPr lang="en-US" altLang="zh-TW" sz="4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altLang="zh-TW" sz="4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3764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75D5932D-3799-4A17-ADA0-212EE182FC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74136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altLang="zh-TW" sz="4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</a:t>
            </a:r>
            <a:r>
              <a:rPr lang="zh-TW" altLang="en-US" sz="42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善用金錢</a:t>
            </a:r>
            <a:r>
              <a:rPr lang="en-US" altLang="zh-TW" sz="42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: </a:t>
            </a:r>
            <a:r>
              <a:rPr lang="zh-TW" altLang="en-US" sz="42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深信一切都是上主</a:t>
            </a:r>
            <a:br>
              <a:rPr lang="en-US" altLang="zh-TW" sz="42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zh-TW" altLang="en-US" sz="42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白白的恩賜</a:t>
            </a:r>
            <a:r>
              <a:rPr lang="en-US" altLang="zh-TW" sz="4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2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自己不過是金錢和世物的「管家」</a:t>
            </a:r>
            <a:r>
              <a:rPr lang="en-US" altLang="zh-TW" sz="4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zh-TW" altLang="en-US" sz="42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善用金錢的方法包括</a:t>
            </a:r>
            <a:r>
              <a:rPr lang="en-US" altLang="zh-TW" sz="4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br>
              <a:rPr lang="en-US" altLang="zh-TW" sz="4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42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幫助朋友</a:t>
            </a:r>
            <a:r>
              <a:rPr lang="en-US" altLang="zh-TW" sz="4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2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捐獻公益</a:t>
            </a:r>
            <a:r>
              <a:rPr lang="en-US" altLang="zh-TW" sz="4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200" dirty="0">
                <a:solidFill>
                  <a:srgbClr val="9900CC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支持教會</a:t>
            </a:r>
            <a:r>
              <a:rPr lang="en-US" altLang="zh-TW" sz="4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4000"/>
              </a:lnSpc>
              <a:spcBef>
                <a:spcPts val="0"/>
              </a:spcBef>
            </a:pPr>
            <a:r>
              <a:rPr lang="en-US" altLang="zh-TW" sz="4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</a:t>
            </a:r>
            <a:r>
              <a:rPr lang="en-US" altLang="zh-TW" sz="42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 Wealth Wisely</a:t>
            </a:r>
            <a:r>
              <a:rPr lang="en-US" altLang="zh-TW" sz="4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US" altLang="zh-TW" sz="42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To be deeply convinced that all is an </a:t>
            </a:r>
            <a:r>
              <a:rPr lang="en-US" altLang="zh-TW" sz="42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unmerited gift from God</a:t>
            </a:r>
            <a:r>
              <a:rPr lang="en-US" altLang="zh-TW" sz="42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and that we are merely stewards of money and earthly goods. </a:t>
            </a:r>
            <a:br>
              <a:rPr lang="en-US" altLang="zh-TW" sz="42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2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use wealth wisely means to help friends in need, donate to charitable causes, and </a:t>
            </a:r>
            <a:r>
              <a:rPr lang="en-US" altLang="zh-TW" sz="4200" dirty="0">
                <a:solidFill>
                  <a:srgbClr val="9900CC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support the Church</a:t>
            </a:r>
            <a:r>
              <a:rPr lang="en-US" altLang="zh-TW" sz="42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zh-TW" altLang="zh-TW" sz="4200" dirty="0">
              <a:effectLst/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4958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75D5932D-3799-4A17-ADA0-212EE182FC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60648"/>
            <a:ext cx="9144000" cy="6597352"/>
          </a:xfrm>
        </p:spPr>
        <p:txBody>
          <a:bodyPr/>
          <a:lstStyle/>
          <a:p>
            <a:pPr>
              <a:lnSpc>
                <a:spcPts val="55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altLang="zh-TW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</a:t>
            </a:r>
            <a:r>
              <a:rPr lang="zh-TW" altLang="en-US" sz="44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物物而不物於物</a:t>
            </a: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zh-TW" altLang="en-US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要做物質的主人</a:t>
            </a: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而不作它的奴隸</a:t>
            </a: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b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更要小心不要誤墮</a:t>
            </a:r>
            <a:r>
              <a:rPr lang="zh-TW" altLang="en-US" sz="44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物慾的漩渦</a:t>
            </a:r>
            <a:endParaRPr lang="en-US" altLang="zh-TW" sz="4400" dirty="0">
              <a:solidFill>
                <a:srgbClr val="0000FF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5000"/>
              </a:lnSpc>
              <a:spcBef>
                <a:spcPts val="0"/>
              </a:spcBef>
            </a:pPr>
            <a:r>
              <a:rPr lang="en-US" altLang="zh-TW" sz="4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</a:t>
            </a:r>
            <a:r>
              <a:rPr lang="en-US" altLang="zh-TW" sz="4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Master, Not Slave, of Things</a:t>
            </a:r>
            <a:r>
              <a:rPr lang="en-US" altLang="zh-TW" sz="4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br>
              <a:rPr lang="en-US" altLang="zh-TW" sz="4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be the owner of material goods, </a:t>
            </a:r>
          </a:p>
          <a:p>
            <a:pPr>
              <a:lnSpc>
                <a:spcPts val="5000"/>
              </a:lnSpc>
              <a:spcBef>
                <a:spcPts val="0"/>
              </a:spcBef>
            </a:pPr>
            <a:r>
              <a:rPr lang="en-US" altLang="zh-TW" sz="4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 enslaved by them. </a:t>
            </a:r>
            <a:br>
              <a:rPr lang="en-US" altLang="zh-TW" sz="4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spirit of detachment keeps us from being swept into the </a:t>
            </a:r>
            <a:br>
              <a:rPr lang="en-US" altLang="zh-TW" sz="4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8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vortex of materialism</a:t>
            </a:r>
            <a:r>
              <a:rPr lang="en-US" altLang="zh-TW" sz="4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zh-TW" altLang="zh-TW" sz="4800" dirty="0">
              <a:effectLst/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4208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75D5932D-3799-4A17-ADA0-212EE182FC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17714"/>
            <a:ext cx="9144000" cy="6640286"/>
          </a:xfrm>
        </p:spPr>
        <p:txBody>
          <a:bodyPr/>
          <a:lstStyle/>
          <a:p>
            <a:pPr>
              <a:lnSpc>
                <a:spcPts val="44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altLang="zh-CN" sz="3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5.</a:t>
            </a:r>
            <a:r>
              <a:rPr lang="zh-CN" altLang="zh-TW" sz="3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安貧樂道</a:t>
            </a:r>
            <a:r>
              <a:rPr lang="en-US" altLang="zh-CN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: </a:t>
            </a:r>
            <a:r>
              <a:rPr lang="zh-CN" altLang="zh-TW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在真正貧困中仍能活得快樂</a:t>
            </a:r>
            <a:r>
              <a:rPr lang="en-US" altLang="zh-CN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.</a:t>
            </a:r>
            <a:br>
              <a:rPr lang="en-US" altLang="zh-CN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zh-CN" altLang="zh-TW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魏禧說</a:t>
            </a:r>
            <a:r>
              <a:rPr lang="en-US" altLang="zh-CN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:</a:t>
            </a:r>
            <a:r>
              <a:rPr lang="zh-TW" altLang="en-US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「</a:t>
            </a:r>
            <a:r>
              <a:rPr lang="zh-CN" altLang="zh-TW" sz="3800" dirty="0">
                <a:solidFill>
                  <a:srgbClr val="9900CC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能知足者</a:t>
            </a:r>
            <a:r>
              <a:rPr lang="en-US" altLang="zh-TW" sz="3800" dirty="0">
                <a:solidFill>
                  <a:srgbClr val="9900CC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CN" altLang="zh-TW" sz="3800" dirty="0">
                <a:solidFill>
                  <a:srgbClr val="9900CC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天不能貧</a:t>
            </a:r>
            <a:r>
              <a:rPr lang="en-US" altLang="zh-TW" sz="3800" dirty="0">
                <a:solidFill>
                  <a:srgbClr val="9900CC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;</a:t>
            </a:r>
            <a:r>
              <a:rPr lang="zh-CN" altLang="zh-TW" sz="3800" dirty="0">
                <a:solidFill>
                  <a:srgbClr val="9900CC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能無求者</a:t>
            </a:r>
            <a:r>
              <a:rPr lang="en-US" altLang="zh-TW" sz="3800" dirty="0">
                <a:solidFill>
                  <a:srgbClr val="9900CC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CN" altLang="zh-TW" sz="3800" dirty="0">
                <a:solidFill>
                  <a:srgbClr val="9900CC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天不能病</a:t>
            </a:r>
            <a:r>
              <a:rPr lang="en-US" altLang="zh-TW" sz="3800" dirty="0">
                <a:solidFill>
                  <a:srgbClr val="9900CC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.</a:t>
            </a:r>
            <a:r>
              <a:rPr lang="zh-TW" altLang="en-US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」</a:t>
            </a:r>
            <a:r>
              <a:rPr lang="zh-CN" altLang="zh-TW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比起那些</a:t>
            </a:r>
            <a:r>
              <a:rPr lang="zh-TW" altLang="en-US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為</a:t>
            </a:r>
            <a:r>
              <a:rPr lang="zh-CN" altLang="zh-TW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了金錢而忽略家庭</a:t>
            </a:r>
            <a:r>
              <a:rPr lang="en-US" altLang="zh-TW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CN" altLang="zh-TW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友誼和精神生活的人</a:t>
            </a:r>
            <a:r>
              <a:rPr lang="en-US" altLang="zh-TW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CN" altLang="zh-TW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安貧樂道者是真有福了</a:t>
            </a:r>
            <a:r>
              <a:rPr lang="en-US" altLang="zh-TW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39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altLang="zh-TW" sz="40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</a:t>
            </a:r>
            <a:r>
              <a:rPr lang="en-US" altLang="zh-TW" sz="4000" b="1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Joy in True Poverty: </a:t>
            </a:r>
            <a: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remain cheerful and content even in material want. As </a:t>
            </a:r>
            <a:b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Wei Xi said, “</a:t>
            </a:r>
            <a:r>
              <a:rPr lang="en-US" altLang="zh-TW" sz="4000" spc="-100" dirty="0">
                <a:solidFill>
                  <a:srgbClr val="9900CC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Heaven cannot impoverish the contented, nor trouble the serene</a:t>
            </a:r>
            <a: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.” Compared to those who neglect family, friendship, and spiritual life in </a:t>
            </a:r>
            <a:b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pursuit of wealth, those who are </a:t>
            </a:r>
            <a:b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poor in spirit are truly blessed.</a:t>
            </a:r>
            <a:endParaRPr lang="en-US" altLang="zh-TW" sz="4000" spc="-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35957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75D5932D-3799-4A17-ADA0-212EE182FC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741368"/>
          </a:xfrm>
        </p:spPr>
        <p:txBody>
          <a:bodyPr/>
          <a:lstStyle/>
          <a:p>
            <a:pPr>
              <a:lnSpc>
                <a:spcPts val="52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altLang="zh-CN" sz="4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6.</a:t>
            </a:r>
            <a:r>
              <a:rPr lang="zh-CN" altLang="zh-TW" sz="4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選擇貧窮</a:t>
            </a:r>
            <a:r>
              <a:rPr lang="en-US" altLang="zh-CN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: </a:t>
            </a:r>
            <a:r>
              <a:rPr lang="zh-CN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基督徒還可進一步揚</a:t>
            </a:r>
            <a:r>
              <a:rPr lang="zh-TW" altLang="en-US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棄</a:t>
            </a:r>
            <a:r>
              <a:rPr lang="zh-CN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人們所追逐的奢侈和浪費的生活方式</a:t>
            </a: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b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zh-CN" altLang="zh-TW" sz="40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效法基督</a:t>
            </a:r>
            <a:r>
              <a:rPr lang="en-US" altLang="zh-TW" dirty="0">
                <a:solidFill>
                  <a:srgbClr val="0F1115"/>
                </a:solidFill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——</a:t>
            </a:r>
            <a:r>
              <a:rPr lang="zh-CN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他生于貧寒</a:t>
            </a: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CN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活于微賤</a:t>
            </a: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CN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死于羞辱</a:t>
            </a: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; </a:t>
            </a:r>
            <a:r>
              <a:rPr lang="zh-CN" altLang="zh-TW" sz="4000" dirty="0">
                <a:solidFill>
                  <a:srgbClr val="9900CC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富甲天下</a:t>
            </a:r>
            <a:r>
              <a:rPr lang="en-US" altLang="zh-TW" sz="4000" dirty="0">
                <a:solidFill>
                  <a:srgbClr val="9900CC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CN" altLang="zh-TW" sz="4000" dirty="0">
                <a:solidFill>
                  <a:srgbClr val="9900CC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却選擇了貧窮</a:t>
            </a: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n-US" altLang="zh-TW" sz="40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6.</a:t>
            </a:r>
            <a:r>
              <a:rPr lang="en-US" altLang="zh-TW" sz="4000" b="1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Choose Poverty:</a:t>
            </a:r>
            <a: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Christians may go further, relinquishing a life of extravagance and waste, to follow Christ who—though rich beyond measure—was born in want, lived in humility, and died in disgrace. </a:t>
            </a:r>
            <a:r>
              <a:rPr lang="en-US" altLang="zh-TW" sz="4000" spc="-100" dirty="0">
                <a:solidFill>
                  <a:srgbClr val="9900CC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choose poverty </a:t>
            </a:r>
            <a: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 to </a:t>
            </a:r>
            <a:r>
              <a:rPr lang="en-US" altLang="zh-TW" sz="4000" spc="-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embrace the path He walked</a:t>
            </a:r>
            <a: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altLang="zh-TW" sz="4000" spc="-1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7780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75D5932D-3799-4A17-ADA0-212EE182FC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741368"/>
          </a:xfrm>
        </p:spPr>
        <p:txBody>
          <a:bodyPr/>
          <a:lstStyle/>
          <a:p>
            <a:pPr>
              <a:lnSpc>
                <a:spcPts val="53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altLang="zh-TW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7.</a:t>
            </a:r>
            <a:r>
              <a:rPr lang="zh-TW" altLang="en-US" sz="44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空虛自己</a:t>
            </a: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zh-TW" altLang="en-US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神貧的最高境界是自覺個人的有限</a:t>
            </a: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zh-TW" altLang="en-US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和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「</a:t>
            </a:r>
            <a:r>
              <a:rPr lang="zh-TW" altLang="en-US" sz="44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力不可終恃</a:t>
            </a:r>
            <a:r>
              <a:rPr lang="en-US" altLang="zh-TW" sz="44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4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才不可終恃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」</a:t>
            </a:r>
            <a:r>
              <a:rPr lang="zh-TW" altLang="en-US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及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「</a:t>
            </a:r>
            <a:r>
              <a:rPr lang="zh-TW" altLang="en-US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世界沒有常存的城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」</a:t>
            </a:r>
            <a:r>
              <a:rPr lang="en-US" altLang="zh-TW" sz="2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(</a:t>
            </a:r>
            <a:r>
              <a:rPr lang="zh-TW" altLang="en-US" sz="2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希</a:t>
            </a:r>
            <a:r>
              <a:rPr lang="en-US" altLang="zh-TW" sz="2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13:14)</a:t>
            </a:r>
            <a:br>
              <a:rPr lang="en-US" altLang="zh-TW" sz="2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zh-TW" altLang="en-US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的</a:t>
            </a:r>
            <a:r>
              <a:rPr lang="zh-TW" altLang="en-US" sz="4400" dirty="0">
                <a:solidFill>
                  <a:srgbClr val="9900CC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深徹覺悟</a:t>
            </a: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4600"/>
              </a:lnSpc>
              <a:spcBef>
                <a:spcPts val="0"/>
              </a:spcBef>
            </a:pPr>
            <a:r>
              <a:rPr lang="en-US" altLang="zh-TW" sz="4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7.</a:t>
            </a:r>
            <a:r>
              <a:rPr lang="en-US" altLang="zh-TW" sz="4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Empty Oneself</a:t>
            </a:r>
            <a:r>
              <a:rPr lang="en-US" altLang="zh-TW" sz="4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zh-TW" sz="44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highest stage of spiritual poverty is to recognize one’s own limits, to understand deeply that “</a:t>
            </a:r>
            <a:r>
              <a:rPr lang="en-US" altLang="zh-TW" sz="44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strength cannot last forever, nor talent endure</a:t>
            </a:r>
            <a:r>
              <a:rPr lang="en-US" altLang="zh-TW" sz="44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,” and that “there is no lasting city here on earth.”</a:t>
            </a:r>
            <a:r>
              <a:rPr lang="en-US" altLang="zh-TW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(Heb13:14)</a:t>
            </a:r>
            <a:endParaRPr lang="zh-TW" altLang="zh-TW" dirty="0">
              <a:effectLst/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479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254745"/>
            <a:ext cx="9108504" cy="6603255"/>
          </a:xfrm>
        </p:spPr>
        <p:txBody>
          <a:bodyPr/>
          <a:lstStyle/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恭讀索福尼亞先知書　 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2:3; 3:12-13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地上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所有遵守他法律的卑微人！你們應尋求上主，你們要追求公義，要務求謙和，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也許你們在上主憤怒的日子，能藏身免禍。但我必在你中間，留下謙遜和貧苦的百姓；他們必依賴上主的名號。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以色列的遺民不再作惡，也不再說謊；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在他們的口裡，也再找不到欺詐的舌頭。</a:t>
            </a:r>
            <a:endParaRPr lang="en-US" altLang="zh-TW" sz="40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084859E9-03F8-46FE-95C6-6A3848AA10DE}"/>
              </a:ext>
            </a:extLst>
          </p:cNvPr>
          <p:cNvSpPr txBox="1"/>
          <p:nvPr/>
        </p:nvSpPr>
        <p:spPr>
          <a:xfrm>
            <a:off x="7524328" y="6275422"/>
            <a:ext cx="1368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000" b="1" dirty="0">
                <a:solidFill>
                  <a:schemeClr val="bg1"/>
                </a:solidFill>
              </a:rPr>
              <a:t>1/2</a:t>
            </a:r>
            <a:endParaRPr lang="zh-HK" alt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46477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75D5932D-3799-4A17-ADA0-212EE182FC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92586"/>
            <a:ext cx="9144000" cy="6565414"/>
          </a:xfrm>
        </p:spPr>
        <p:txBody>
          <a:bodyPr/>
          <a:lstStyle/>
          <a:p>
            <a:pPr>
              <a:lnSpc>
                <a:spcPts val="43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altLang="zh-CN" sz="3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8.</a:t>
            </a:r>
            <a:r>
              <a:rPr lang="zh-CN" altLang="zh-TW" sz="3800" b="1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善終</a:t>
            </a:r>
            <a:r>
              <a:rPr lang="zh-CN" altLang="zh-TW" sz="3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與天國的預</a:t>
            </a: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嚐</a:t>
            </a:r>
            <a:r>
              <a:rPr lang="en-US" altLang="zh-CN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: </a:t>
            </a:r>
            <a:r>
              <a:rPr lang="zh-CN" altLang="zh-TW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當人感到生命的有限</a:t>
            </a:r>
            <a:r>
              <a:rPr lang="en-US" altLang="zh-CN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CN" altLang="zh-TW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却能熱愛生命時</a:t>
            </a:r>
            <a:r>
              <a:rPr lang="en-US" altLang="zh-CN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CN" altLang="zh-TW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他便會觸碰到天主</a:t>
            </a:r>
            <a:r>
              <a:rPr lang="en-US" altLang="zh-CN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;</a:t>
            </a:r>
            <a:r>
              <a:rPr lang="zh-CN" altLang="zh-TW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他是有福的</a:t>
            </a:r>
            <a:r>
              <a:rPr lang="en-US" altLang="zh-CN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CN" altLang="zh-TW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因</a:t>
            </a:r>
            <a:r>
              <a:rPr lang="zh-TW" altLang="en-US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為</a:t>
            </a:r>
            <a:r>
              <a:rPr lang="zh-CN" altLang="zh-TW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天主已是他的</a:t>
            </a:r>
            <a:r>
              <a:rPr lang="en-US" altLang="zh-TW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CN" altLang="zh-TW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天國的境界已深植在他心上</a:t>
            </a:r>
            <a:r>
              <a:rPr lang="en-US" altLang="zh-TW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CN" altLang="zh-TW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他已經可以隨時去見天主</a:t>
            </a:r>
            <a:r>
              <a:rPr lang="en-US" altLang="zh-TW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(</a:t>
            </a:r>
            <a:r>
              <a:rPr lang="zh-CN" altLang="zh-TW" sz="3800" dirty="0">
                <a:solidFill>
                  <a:srgbClr val="9900CC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善終</a:t>
            </a:r>
            <a:r>
              <a:rPr lang="en-US" altLang="zh-TW" sz="3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).</a:t>
            </a:r>
          </a:p>
          <a:p>
            <a:pPr>
              <a:lnSpc>
                <a:spcPts val="43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TW" sz="40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8.</a:t>
            </a:r>
            <a:r>
              <a:rPr lang="en-US" altLang="zh-TW" sz="4000" b="1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Good Death and a Foretaste of Heaven</a:t>
            </a:r>
            <a:r>
              <a:rPr lang="en-US" altLang="zh-TW" sz="36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>
              <a:lnSpc>
                <a:spcPts val="4300"/>
              </a:lnSpc>
              <a:spcBef>
                <a:spcPts val="0"/>
              </a:spcBef>
            </a:pPr>
            <a: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When one is aware of life’s limits yet loves life passionately, he touches God—or is touched by Him. Blessed is he, for God is already his; the reality of Heaven is planted deep in his heart, and he is ready to meet the Lord at any</a:t>
            </a:r>
          </a:p>
          <a:p>
            <a:pPr algn="l">
              <a:lnSpc>
                <a:spcPts val="4300"/>
              </a:lnSpc>
              <a:spcBef>
                <a:spcPts val="0"/>
              </a:spcBef>
            </a:pPr>
            <a: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time (</a:t>
            </a:r>
            <a:r>
              <a:rPr lang="en-US" altLang="zh-TW" sz="4000" spc="-150" dirty="0">
                <a:solidFill>
                  <a:srgbClr val="9900CC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grace of a happy death</a:t>
            </a:r>
            <a: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).</a:t>
            </a:r>
            <a:endParaRPr lang="en-US" altLang="zh-TW" sz="4000" spc="-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36372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75D5932D-3799-4A17-ADA0-212EE182FC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92586"/>
            <a:ext cx="9144000" cy="6565414"/>
          </a:xfrm>
        </p:spPr>
        <p:txBody>
          <a:bodyPr/>
          <a:lstStyle/>
          <a:p>
            <a:pPr>
              <a:lnSpc>
                <a:spcPts val="4300"/>
              </a:lnSpc>
              <a:spcBef>
                <a:spcPts val="0"/>
              </a:spcBef>
              <a:spcAft>
                <a:spcPts val="2400"/>
              </a:spcAft>
            </a:pPr>
            <a:r>
              <a:rPr lang="zh-TW" altLang="en-US" sz="4000" spc="-100" dirty="0"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小結</a:t>
            </a:r>
            <a:endParaRPr lang="en-US" altLang="zh-TW" sz="4000" spc="-100" dirty="0">
              <a:latin typeface="華康儷中黑(P)" panose="020B0500000000000000" pitchFamily="34" charset="-12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>
              <a:lnSpc>
                <a:spcPts val="43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000" spc="-100" dirty="0"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一嘯蒼茫四海春</a:t>
            </a:r>
            <a:endParaRPr lang="en-US" altLang="zh-TW" sz="4000" spc="-100" dirty="0">
              <a:latin typeface="華康儷中黑(P)" panose="020B0500000000000000" pitchFamily="34" charset="-12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>
              <a:lnSpc>
                <a:spcPts val="43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000" spc="-100" dirty="0"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山河同感共杯樽</a:t>
            </a:r>
            <a:endParaRPr lang="en-US" altLang="zh-TW" sz="4000" spc="-100" dirty="0">
              <a:latin typeface="華康儷中黑(P)" panose="020B0500000000000000" pitchFamily="34" charset="-12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>
              <a:lnSpc>
                <a:spcPts val="43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000" spc="-100" dirty="0"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聖徒自有錚錚骨</a:t>
            </a:r>
            <a:endParaRPr lang="en-US" altLang="zh-TW" sz="4000" spc="-100" dirty="0">
              <a:latin typeface="華康儷中黑(P)" panose="020B0500000000000000" pitchFamily="34" charset="-12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>
              <a:lnSpc>
                <a:spcPts val="4300"/>
              </a:lnSpc>
              <a:spcBef>
                <a:spcPts val="0"/>
              </a:spcBef>
              <a:spcAft>
                <a:spcPts val="2400"/>
              </a:spcAft>
            </a:pPr>
            <a:r>
              <a:rPr lang="zh-TW" altLang="en-US" sz="4000" spc="-100" dirty="0"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不拜豪強拜真神</a:t>
            </a:r>
            <a:endParaRPr lang="en-US" altLang="zh-TW" sz="4000" spc="-100" dirty="0">
              <a:latin typeface="華康儷中黑(P)" panose="020B0500000000000000" pitchFamily="34" charset="-12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>
              <a:lnSpc>
                <a:spcPts val="43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altLang="zh-TW" sz="4000" spc="-100" dirty="0"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(</a:t>
            </a:r>
            <a:r>
              <a:rPr lang="zh-TW" altLang="en-US" sz="4000" spc="-100" dirty="0"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為了天國</a:t>
            </a:r>
            <a:r>
              <a:rPr lang="en-US" altLang="zh-TW" sz="4000" spc="-100" dirty="0"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4000" spc="-100" dirty="0"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為了大同</a:t>
            </a:r>
            <a:r>
              <a:rPr lang="en-US" altLang="zh-TW" sz="4000" spc="-100" dirty="0"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4000" spc="-100" dirty="0"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徐神父與大家共勉</a:t>
            </a:r>
            <a:r>
              <a:rPr lang="en-US" altLang="zh-TW" sz="4000" spc="-100" dirty="0"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91411C3A-0565-4D1E-BBED-99BEC0D8C2C4}"/>
              </a:ext>
            </a:extLst>
          </p:cNvPr>
          <p:cNvSpPr txBox="1"/>
          <p:nvPr/>
        </p:nvSpPr>
        <p:spPr>
          <a:xfrm>
            <a:off x="7308304" y="6165304"/>
            <a:ext cx="1728192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000" dirty="0">
                <a:solidFill>
                  <a:srgbClr val="9900CC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點讚</a:t>
            </a:r>
            <a:r>
              <a:rPr lang="zh-TW" altLang="en-US" sz="2000" dirty="0">
                <a:solidFill>
                  <a:srgbClr val="FF00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留言</a:t>
            </a:r>
            <a:r>
              <a:rPr lang="zh-TW" altLang="en-US" sz="2000" dirty="0">
                <a:solidFill>
                  <a:srgbClr val="0000FF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分享</a:t>
            </a:r>
          </a:p>
        </p:txBody>
      </p:sp>
    </p:spTree>
    <p:extLst>
      <p:ext uri="{BB962C8B-B14F-4D97-AF65-F5344CB8AC3E}">
        <p14:creationId xmlns:p14="http://schemas.microsoft.com/office/powerpoint/2010/main" val="19890512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>
            <a:extLst>
              <a:ext uri="{FF2B5EF4-FFF2-40B4-BE49-F238E27FC236}">
                <a16:creationId xmlns:a16="http://schemas.microsoft.com/office/drawing/2014/main" id="{B2EF5AAD-EEB9-496C-B277-24E491281B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062" y="260945"/>
            <a:ext cx="9144000" cy="6048375"/>
          </a:xfrm>
        </p:spPr>
        <p:txBody>
          <a:bodyPr/>
          <a:lstStyle/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(P)" pitchFamily="34" charset="-120"/>
              </a:rPr>
              <a:t>願 好 天 主 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99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祝 福 你 的 家 庭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你 的 工 作</a:t>
            </a:r>
            <a:endParaRPr lang="en-US" altLang="zh-TW" sz="4400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zh-TW" altLang="en-US" sz="5400" dirty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幫助你戰勝疫情和所有困難</a:t>
            </a:r>
            <a:endParaRPr lang="en-US" altLang="zh-TW" sz="5400" dirty="0"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化 危 為 機</a:t>
            </a:r>
          </a:p>
          <a:p>
            <a:pPr algn="ctr" eaLnBrk="1" hangingPunct="1">
              <a:lnSpc>
                <a:spcPts val="7000"/>
              </a:lnSpc>
              <a:spcBef>
                <a:spcPts val="1200"/>
              </a:spcBef>
              <a:buFontTx/>
              <a:buNone/>
              <a:defRPr/>
            </a:pP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天主愛你</a:t>
            </a:r>
            <a:r>
              <a:rPr lang="zh-TW" altLang="en-US" sz="36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 </a:t>
            </a: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主佑</a:t>
            </a:r>
            <a:r>
              <a:rPr lang="zh-TW" altLang="en-US" sz="4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266700"/>
            <a:ext cx="9108504" cy="6519292"/>
          </a:xfrm>
        </p:spPr>
        <p:txBody>
          <a:bodyPr/>
          <a:lstStyle/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的確，他們或是牧放，或是休息，再沒有人來恐嚇他們。</a:t>
            </a:r>
            <a:r>
              <a:rPr lang="en-US" altLang="zh-TW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Calibri" panose="020F0502020204030204" pitchFamily="34" charset="0"/>
              </a:rPr>
              <a:t>——</a:t>
            </a:r>
            <a:r>
              <a:rPr lang="zh-TW" altLang="en-US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Calibri" panose="020F0502020204030204" pitchFamily="34" charset="0"/>
              </a:rPr>
              <a:t>上主的話 </a:t>
            </a:r>
            <a:endParaRPr lang="en-US" altLang="zh-TW" sz="36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Calibri" panose="020F0502020204030204" pitchFamily="34" charset="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Calibri" panose="020F0502020204030204" pitchFamily="34" charset="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Calibri" panose="020F0502020204030204" pitchFamily="34" charset="0"/>
              </a:rPr>
              <a:t>感謝天主</a:t>
            </a:r>
            <a:endParaRPr lang="en-US" altLang="zh-TW" sz="36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Calibri" panose="020F0502020204030204" pitchFamily="34" charset="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FAB59389-28C0-4513-A163-99225407E1B3}"/>
              </a:ext>
            </a:extLst>
          </p:cNvPr>
          <p:cNvSpPr txBox="1"/>
          <p:nvPr/>
        </p:nvSpPr>
        <p:spPr>
          <a:xfrm>
            <a:off x="2267744" y="2636912"/>
            <a:ext cx="4608512" cy="707886"/>
          </a:xfrm>
          <a:prstGeom prst="rect">
            <a:avLst/>
          </a:prstGeom>
          <a:noFill/>
          <a:ln>
            <a:solidFill>
              <a:srgbClr val="FF99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 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把道默存心中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066F0121-8A28-49D0-827E-B962DA62A11C}"/>
              </a:ext>
            </a:extLst>
          </p:cNvPr>
          <p:cNvSpPr txBox="1"/>
          <p:nvPr/>
        </p:nvSpPr>
        <p:spPr>
          <a:xfrm>
            <a:off x="7524328" y="6275422"/>
            <a:ext cx="1368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000" b="1" dirty="0">
                <a:solidFill>
                  <a:schemeClr val="bg1"/>
                </a:solidFill>
              </a:rPr>
              <a:t>2/2</a:t>
            </a:r>
            <a:endParaRPr lang="zh-HK" alt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5203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0" algn="just" eaLnBrk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中黑體" panose="020B0509000000000000" pitchFamily="49" charset="-120"/>
              <a:ea typeface="華康中黑體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恭讀聖保祿宗徒致格林多人前書 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1:26-31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弟兄姊妹們：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你們看看你們是怎樣蒙召的：按肉眼來看，你們當中有智慧的人並不多，有權勢的人也不多，顯貴的人也不多。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天主偏召選了世上愚妄的，為羞辱那有智慧的；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召選了世上懦弱的，為羞辱那堅強的；甚至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天主召選了世上卑賤的和受人輕視的，以及那些一無所有的，</a:t>
            </a: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7452320" y="6405362"/>
            <a:ext cx="118769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1/2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5279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0" algn="just" eaLnBrk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中黑體" panose="020B0509000000000000" pitchFamily="49" charset="-120"/>
              <a:ea typeface="華康中黑體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為消滅那些有的，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為使一切有血肉的人，在天主前無所誇耀。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你們得以結合於基督耶穌，全是由於天主，也是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由於天主，基督成了我們的智慧、正義、聖化者和救贖者，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正如經上所記載的：「凡要誇耀的，應因主而誇耀。」</a:t>
            </a:r>
            <a:r>
              <a:rPr lang="en-US" altLang="zh-TW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 </a:t>
            </a:r>
            <a:endParaRPr lang="en-US" altLang="zh-TW" sz="36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  <a:endParaRPr lang="zh-TW" altLang="en-US" sz="36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zh-TW" altLang="en-US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7964109" y="6191250"/>
            <a:ext cx="85636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2000" b="1" dirty="0">
                <a:solidFill>
                  <a:schemeClr val="bg1"/>
                </a:solidFill>
                <a:latin typeface="+mn-lt"/>
                <a:ea typeface="新細明體" charset="-120"/>
              </a:rPr>
              <a:t>2/2</a:t>
            </a:r>
            <a:endParaRPr lang="zh-TW" altLang="en-US" sz="2000" b="1" dirty="0">
              <a:solidFill>
                <a:schemeClr val="bg1"/>
              </a:solidFill>
              <a:latin typeface="+mn-lt"/>
              <a:ea typeface="新細明體" charset="-12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7BA1CDCC-65F5-460F-BE74-232429E0E2CB}"/>
              </a:ext>
            </a:extLst>
          </p:cNvPr>
          <p:cNvSpPr txBox="1"/>
          <p:nvPr/>
        </p:nvSpPr>
        <p:spPr>
          <a:xfrm>
            <a:off x="3563888" y="4725144"/>
            <a:ext cx="3384376" cy="584775"/>
          </a:xfrm>
          <a:prstGeom prst="rect">
            <a:avLst/>
          </a:prstGeom>
          <a:noFill/>
          <a:ln>
            <a:solidFill>
              <a:srgbClr val="00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 把道默存心中   </a:t>
            </a:r>
          </a:p>
        </p:txBody>
      </p:sp>
    </p:spTree>
    <p:extLst>
      <p:ext uri="{BB962C8B-B14F-4D97-AF65-F5344CB8AC3E}">
        <p14:creationId xmlns:p14="http://schemas.microsoft.com/office/powerpoint/2010/main" val="1800890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151226"/>
            <a:ext cx="9107488" cy="6634765"/>
          </a:xfrm>
        </p:spPr>
        <p:txBody>
          <a:bodyPr/>
          <a:lstStyle/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恭讀聖瑪竇福音　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5:1-12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那時候，耶穌一見群眾，就上了山，坐下；他的門徒來到他面前，他於是開口教訓他們說：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神貧的人是有福的，因為天國是他們的。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哀慟的人是有福的，因為他們要受安慰。溫良的人是有福的，因為他們要承受土地。飢渴慕義的人是有福的，因為他們要得飽飫。憐憫人的人是有福的，因為他們要受憐憫。</a:t>
            </a: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7534514" y="6312697"/>
            <a:ext cx="159470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1" dirty="0">
                <a:solidFill>
                  <a:srgbClr val="FFFFFF"/>
                </a:solidFill>
                <a:latin typeface="Arial"/>
                <a:ea typeface="新細明體" charset="-120"/>
              </a:rPr>
              <a:t>1/2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0729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91468"/>
            <a:ext cx="9144000" cy="6477892"/>
          </a:xfrm>
        </p:spPr>
        <p:txBody>
          <a:bodyPr/>
          <a:lstStyle/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心裡潔淨的人是有福的，因為他們要看見天主。締造和平的人是有福的，因為他們要稱為天主的子女。為義而受迫害的人是有福的，因為天國是他們的。幾時人為了我而辱罵迫害你們，捏造一切壞話毀謗你們，你們是有福的。你們歡喜踴躍吧！因為你們在天上的賞報是豐厚的。</a:t>
            </a:r>
            <a:r>
              <a:rPr lang="en-US" altLang="zh-HK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HK" altLang="en-US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基督的福音。 </a:t>
            </a:r>
            <a:endParaRPr lang="en-US" altLang="zh-HK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眾：基督，我們讚美你！</a:t>
            </a:r>
          </a:p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7650162" y="6266482"/>
            <a:ext cx="165576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2/2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68890B0B-8E36-4717-931C-CEAF83ACE148}"/>
              </a:ext>
            </a:extLst>
          </p:cNvPr>
          <p:cNvSpPr txBox="1"/>
          <p:nvPr/>
        </p:nvSpPr>
        <p:spPr>
          <a:xfrm>
            <a:off x="2699792" y="5936524"/>
            <a:ext cx="3528392" cy="584775"/>
          </a:xfrm>
          <a:prstGeom prst="rect">
            <a:avLst/>
          </a:prstGeom>
          <a:noFill/>
          <a:ln>
            <a:solidFill>
              <a:srgbClr val="FF99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 把道默存心中 </a:t>
            </a:r>
          </a:p>
        </p:txBody>
      </p:sp>
    </p:spTree>
    <p:extLst>
      <p:ext uri="{BB962C8B-B14F-4D97-AF65-F5344CB8AC3E}">
        <p14:creationId xmlns:p14="http://schemas.microsoft.com/office/powerpoint/2010/main" val="2998701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2063"/>
            <a:ext cx="9144000" cy="6691313"/>
          </a:xfrm>
        </p:spPr>
        <p:txBody>
          <a:bodyPr/>
          <a:lstStyle/>
          <a:p>
            <a:pPr lvl="0" algn="ctr" eaLnBrk="1" hangingPunct="1">
              <a:spcBef>
                <a:spcPct val="0"/>
              </a:spcBef>
              <a:buNone/>
            </a:pPr>
            <a:r>
              <a:rPr lang="zh-TW" altLang="en-US" sz="36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常年期第四主日</a:t>
            </a:r>
            <a:endParaRPr lang="en-US" altLang="zh-TW" sz="36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2026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年 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月 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日</a:t>
            </a:r>
            <a:endParaRPr lang="zh-TW" altLang="en-US" sz="1000" dirty="0">
              <a:solidFill>
                <a:schemeClr val="bg1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 algn="ctr" eaLnBrk="1" hangingPunct="1">
              <a:lnSpc>
                <a:spcPts val="2500"/>
              </a:lnSpc>
              <a:spcBef>
                <a:spcPts val="1200"/>
              </a:spcBef>
              <a:spcAft>
                <a:spcPts val="3600"/>
              </a:spcAft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主 題</a:t>
            </a:r>
          </a:p>
          <a:p>
            <a:pPr algn="ctr" eaLnBrk="1" hangingPunct="1">
              <a:lnSpc>
                <a:spcPts val="7200"/>
              </a:lnSpc>
              <a:spcBef>
                <a:spcPts val="1800"/>
              </a:spcBef>
              <a:spcAft>
                <a:spcPts val="0"/>
              </a:spcAft>
              <a:buFontTx/>
              <a:buNone/>
            </a:pPr>
            <a:r>
              <a:rPr lang="zh-TW" altLang="en-US" sz="8800" spc="1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真福八端</a:t>
            </a:r>
            <a:endParaRPr lang="en-US" altLang="zh-TW" sz="8800" spc="10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lnSpc>
                <a:spcPts val="7200"/>
              </a:lnSpc>
              <a:spcBef>
                <a:spcPts val="1800"/>
              </a:spcBef>
              <a:spcAft>
                <a:spcPts val="0"/>
              </a:spcAft>
              <a:buFontTx/>
              <a:buNone/>
            </a:pPr>
            <a:r>
              <a:rPr lang="en-US" altLang="zh-TW" sz="4800" dirty="0">
                <a:solidFill>
                  <a:schemeClr val="bg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——</a:t>
            </a:r>
            <a:r>
              <a:rPr lang="zh-TW" altLang="en-US" sz="6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活出善生 收獲善終</a:t>
            </a:r>
            <a:r>
              <a:rPr lang="en-US" altLang="zh-TW" sz="4800" dirty="0">
                <a:solidFill>
                  <a:schemeClr val="bg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——</a:t>
            </a:r>
          </a:p>
        </p:txBody>
      </p:sp>
    </p:spTree>
    <p:extLst>
      <p:ext uri="{BB962C8B-B14F-4D97-AF65-F5344CB8AC3E}">
        <p14:creationId xmlns:p14="http://schemas.microsoft.com/office/powerpoint/2010/main" val="1161782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65E6CE76-B71C-4447-A682-44C2C78885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741368"/>
          </a:xfrm>
        </p:spPr>
        <p:txBody>
          <a:bodyPr/>
          <a:lstStyle/>
          <a:p>
            <a:pPr marL="360000" indent="-457200" algn="l">
              <a:spcAft>
                <a:spcPts val="24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所有遵守他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法律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的卑微人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你們應尋求 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你們要追求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公義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要務求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謙和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以色列的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遺民不再作惡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，也不再說謊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.</a:t>
            </a:r>
            <a:endParaRPr lang="en-US" altLang="zh-TW" sz="4000" dirty="0">
              <a:solidFill>
                <a:schemeClr val="bg1"/>
              </a:solidFill>
            </a:endParaRPr>
          </a:p>
          <a:p>
            <a:pPr marL="360000" indent="-457200" algn="l">
              <a:spcAft>
                <a:spcPts val="24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天主召選了世上卑賤的和受人輕視的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以及那些一無所有的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為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消滅那些有的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由於天主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基督成了我們的智慧</a:t>
            </a:r>
            <a:r>
              <a:rPr lang="en-US" altLang="zh-TW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正義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聖化者和救贖者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endParaRPr lang="en-US" altLang="zh-TW" sz="4000" dirty="0">
              <a:solidFill>
                <a:schemeClr val="bg1"/>
              </a:solidFill>
            </a:endParaRPr>
          </a:p>
          <a:p>
            <a:pPr marL="360000" indent="-457200" algn="l">
              <a:spcAft>
                <a:spcPts val="2400"/>
              </a:spcAft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神貧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的人是有福的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因為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天國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是他們的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endParaRPr lang="zh-TW" alt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355101"/>
      </p:ext>
    </p:extLst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5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26947</TotalTime>
  <Words>1895</Words>
  <Application>Microsoft Office PowerPoint</Application>
  <PresentationFormat>如螢幕大小 (4:3)</PresentationFormat>
  <Paragraphs>94</Paragraphs>
  <Slides>22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22</vt:i4>
      </vt:variant>
    </vt:vector>
  </HeadingPairs>
  <TitlesOfParts>
    <vt:vector size="35" baseType="lpstr">
      <vt:lpstr>華康中黑體</vt:lpstr>
      <vt:lpstr>華康中黑體(P)</vt:lpstr>
      <vt:lpstr>華康布丁體W7</vt:lpstr>
      <vt:lpstr>華康正顏楷體W7</vt:lpstr>
      <vt:lpstr>華康儷中黑</vt:lpstr>
      <vt:lpstr>華康儷中黑(P)</vt:lpstr>
      <vt:lpstr>新細明體</vt:lpstr>
      <vt:lpstr>Arial</vt:lpstr>
      <vt:lpstr>Calibri</vt:lpstr>
      <vt:lpstr>Wingdings</vt:lpstr>
      <vt:lpstr>預設簡報設計</vt:lpstr>
      <vt:lpstr>3_預設簡報設計</vt:lpstr>
      <vt:lpstr>15_預設簡報設計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Cirs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Fr. Tsui</dc:creator>
  <cp:lastModifiedBy>user</cp:lastModifiedBy>
  <cp:revision>1356</cp:revision>
  <dcterms:created xsi:type="dcterms:W3CDTF">2006-09-26T01:05:23Z</dcterms:created>
  <dcterms:modified xsi:type="dcterms:W3CDTF">2026-01-05T07:15:50Z</dcterms:modified>
</cp:coreProperties>
</file>