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</p:sldMasterIdLst>
  <p:notesMasterIdLst>
    <p:notesMasterId r:id="rId28"/>
  </p:notesMasterIdLst>
  <p:handoutMasterIdLst>
    <p:handoutMasterId r:id="rId29"/>
  </p:handoutMasterIdLst>
  <p:sldIdLst>
    <p:sldId id="1565" r:id="rId4"/>
    <p:sldId id="1610" r:id="rId5"/>
    <p:sldId id="1842" r:id="rId6"/>
    <p:sldId id="1370" r:id="rId7"/>
    <p:sldId id="1843" r:id="rId8"/>
    <p:sldId id="1612" r:id="rId9"/>
    <p:sldId id="1739" r:id="rId10"/>
    <p:sldId id="2109" r:id="rId11"/>
    <p:sldId id="1847" r:id="rId12"/>
    <p:sldId id="1862" r:id="rId13"/>
    <p:sldId id="2107" r:id="rId14"/>
    <p:sldId id="1863" r:id="rId15"/>
    <p:sldId id="2108" r:id="rId16"/>
    <p:sldId id="1853" r:id="rId17"/>
    <p:sldId id="1854" r:id="rId18"/>
    <p:sldId id="1855" r:id="rId19"/>
    <p:sldId id="1856" r:id="rId20"/>
    <p:sldId id="1857" r:id="rId21"/>
    <p:sldId id="1858" r:id="rId22"/>
    <p:sldId id="1859" r:id="rId23"/>
    <p:sldId id="1860" r:id="rId24"/>
    <p:sldId id="1869" r:id="rId25"/>
    <p:sldId id="1861" r:id="rId26"/>
    <p:sldId id="1045" r:id="rId27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FF99FF"/>
    <a:srgbClr val="9900CC"/>
    <a:srgbClr val="FF00FF"/>
    <a:srgbClr val="FFFFFF"/>
    <a:srgbClr val="99FF99"/>
    <a:srgbClr val="FFCCFF"/>
    <a:srgbClr val="00CC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927" autoAdjust="0"/>
    <p:restoredTop sz="94667" autoAdjust="0"/>
  </p:normalViewPr>
  <p:slideViewPr>
    <p:cSldViewPr>
      <p:cViewPr varScale="1">
        <p:scale>
          <a:sx n="59" d="100"/>
          <a:sy n="59" d="100"/>
        </p:scale>
        <p:origin x="130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commentAuthors" Target="commentAuthor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常年期第三主日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2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spcBef>
                <a:spcPts val="1800"/>
              </a:spcBef>
              <a:spcAft>
                <a:spcPts val="1800"/>
              </a:spcAft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zh-TW" altLang="en-US" sz="12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你屬於誰</a:t>
            </a:r>
            <a:r>
              <a:rPr lang="en-US" altLang="zh-TW" sz="12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991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11A2212-1539-4DE3-BD0D-EDC6AE424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80720"/>
          </a:xfrm>
        </p:spPr>
        <p:txBody>
          <a:bodyPr/>
          <a:lstStyle/>
          <a:p>
            <a:pPr marL="360000" indent="-457200" algn="l">
              <a:lnSpc>
                <a:spcPts val="4000"/>
              </a:lnSpc>
              <a:spcAft>
                <a:spcPts val="0"/>
              </a:spcAft>
            </a:pPr>
            <a:r>
              <a:rPr lang="zh-TW" altLang="en-US" sz="4400" spc="-150" dirty="0">
                <a:solidFill>
                  <a:schemeClr val="bg1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在</a:t>
            </a:r>
            <a:r>
              <a:rPr lang="zh-TW" altLang="en-US" sz="4400" spc="-150" dirty="0">
                <a:solidFill>
                  <a:srgbClr val="FFFF00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黑暗</a:t>
            </a:r>
            <a:r>
              <a:rPr lang="zh-TW" altLang="en-US" sz="4400" spc="-150" dirty="0">
                <a:solidFill>
                  <a:schemeClr val="bg1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中行走的百姓</a:t>
            </a:r>
            <a:r>
              <a:rPr lang="en-US" altLang="zh-TW" sz="44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看見了一道</a:t>
            </a:r>
            <a:r>
              <a:rPr lang="zh-TW" altLang="en-US" sz="4400" spc="-150" dirty="0">
                <a:solidFill>
                  <a:srgbClr val="FFFF00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皓光</a:t>
            </a:r>
            <a:r>
              <a:rPr lang="en-US" altLang="zh-TW" sz="44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400" spc="-150" dirty="0">
                <a:solidFill>
                  <a:schemeClr val="bg1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你加強了他們的快樂</a:t>
            </a:r>
            <a:r>
              <a:rPr lang="en-US" altLang="zh-TW" sz="44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折斷了他們所負的</a:t>
            </a:r>
            <a:r>
              <a:rPr lang="zh-TW" altLang="en-US" sz="4400" spc="-150" dirty="0">
                <a:solidFill>
                  <a:srgbClr val="FFFF00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重軛</a:t>
            </a:r>
            <a:r>
              <a:rPr lang="en-US" altLang="zh-TW" sz="4400" spc="-15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spc="-150" dirty="0">
                <a:solidFill>
                  <a:srgbClr val="FFFF00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橫木</a:t>
            </a:r>
            <a:r>
              <a:rPr lang="en-US" altLang="zh-TW" sz="4400" spc="-15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spc="-150" dirty="0">
                <a:solidFill>
                  <a:srgbClr val="FFFF00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短棍</a:t>
            </a:r>
            <a:r>
              <a:rPr lang="en-US" altLang="zh-TW" sz="44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lnSpc>
                <a:spcPts val="4000"/>
              </a:lnSpc>
              <a:spcAft>
                <a:spcPts val="0"/>
              </a:spcAft>
            </a:pP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浩光的重要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36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一種不論是對或錯的信念會最終導致符合該信念的結果發生</a:t>
            </a:r>
            <a:r>
              <a:rPr lang="en-US" altLang="zh-TW" sz="36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從而證實自己的信念是對的</a:t>
            </a:r>
            <a:r>
              <a:rPr lang="en-US" altLang="zh-TW" sz="36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belief, correct or incorrect,</a:t>
            </a:r>
          </a:p>
          <a:p>
            <a:pPr marL="360000" indent="-457200" algn="l">
              <a:lnSpc>
                <a:spcPts val="35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could bring about an expected outcome. </a:t>
            </a:r>
          </a:p>
          <a:p>
            <a:pPr marL="360000" indent="-457200" algn="l">
              <a:lnSpc>
                <a:spcPts val="4400"/>
              </a:lnSpc>
              <a:spcAft>
                <a:spcPts val="0"/>
              </a:spcAft>
            </a:pPr>
            <a:r>
              <a:rPr lang="zh-TW" altLang="en-US" sz="4400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重軛</a:t>
            </a:r>
            <a:r>
              <a:rPr lang="en-US" altLang="zh-TW" sz="32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32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橫木</a:t>
            </a:r>
            <a:r>
              <a:rPr lang="en-US" altLang="zh-TW" sz="32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32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短棍</a:t>
            </a:r>
            <a:r>
              <a:rPr lang="en-US" altLang="zh-TW" sz="32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由錯誤的認知</a:t>
            </a:r>
            <a:r>
              <a:rPr lang="en-US" altLang="zh-TW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到自證的困局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Self fulfilling prophesy </a:t>
            </a:r>
            <a:r>
              <a:rPr lang="zh-TW" altLang="en-US" i="1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自證的預言</a:t>
            </a:r>
            <a:endParaRPr lang="en-US" altLang="zh-TW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lnSpc>
                <a:spcPts val="4300"/>
              </a:lnSpc>
              <a:spcAft>
                <a:spcPts val="0"/>
              </a:spcAft>
            </a:pP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正確的信念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浩光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來自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天國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整本聖經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  <a:r>
              <a:rPr lang="en-US" altLang="zh-TW" sz="36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中華文化</a:t>
            </a:r>
            <a:r>
              <a:rPr lang="en-US" altLang="zh-TW" sz="36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教會二千年傳統</a:t>
            </a:r>
            <a:r>
              <a:rPr lang="en-US" altLang="zh-TW" sz="36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個人實踐經騐</a:t>
            </a:r>
          </a:p>
        </p:txBody>
      </p:sp>
    </p:spTree>
    <p:extLst>
      <p:ext uri="{BB962C8B-B14F-4D97-AF65-F5344CB8AC3E}">
        <p14:creationId xmlns:p14="http://schemas.microsoft.com/office/powerpoint/2010/main" val="90290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11A2212-1539-4DE3-BD0D-EDC6AE424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 marL="360000" indent="-457200" algn="l">
              <a:lnSpc>
                <a:spcPts val="4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聽說你們中發生了</a:t>
            </a:r>
            <a:r>
              <a:rPr lang="zh-TW" altLang="en-US" sz="4400" spc="-150" dirty="0">
                <a:solidFill>
                  <a:srgbClr val="00FF00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紛爭</a:t>
            </a:r>
            <a:r>
              <a:rPr lang="en-US" altLang="zh-TW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你們各自聲稱</a:t>
            </a:r>
            <a:r>
              <a:rPr lang="en-US" altLang="zh-TW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:</a:t>
            </a:r>
            <a:r>
              <a:rPr lang="zh-TW" altLang="en-US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我是</a:t>
            </a:r>
            <a:r>
              <a:rPr lang="zh-TW" altLang="en-US" sz="4400" spc="-150" dirty="0">
                <a:solidFill>
                  <a:srgbClr val="FFFF00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屬</a:t>
            </a:r>
            <a:r>
              <a:rPr lang="zh-TW" altLang="en-US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保祿的</a:t>
            </a:r>
            <a:r>
              <a:rPr lang="en-US" altLang="zh-TW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我是</a:t>
            </a:r>
            <a:r>
              <a:rPr lang="zh-TW" altLang="en-US" sz="4400" spc="-150" dirty="0">
                <a:solidFill>
                  <a:srgbClr val="FFFF00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屬</a:t>
            </a:r>
            <a:r>
              <a:rPr lang="zh-TW" altLang="en-US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阿頗羅的</a:t>
            </a:r>
            <a:r>
              <a:rPr lang="en-US" altLang="zh-TW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我是</a:t>
            </a:r>
            <a:r>
              <a:rPr lang="zh-TW" altLang="en-US" sz="4400" spc="-150" dirty="0">
                <a:solidFill>
                  <a:srgbClr val="FFFF00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屬</a:t>
            </a:r>
            <a:r>
              <a:rPr lang="zh-TW" altLang="en-US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刻法的</a:t>
            </a:r>
            <a:r>
              <a:rPr lang="en-US" altLang="zh-TW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我是</a:t>
            </a:r>
            <a:r>
              <a:rPr lang="zh-TW" altLang="en-US" sz="4400" spc="-150" dirty="0">
                <a:solidFill>
                  <a:srgbClr val="FFFF00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屬</a:t>
            </a:r>
            <a:r>
              <a:rPr lang="zh-TW" altLang="en-US" sz="4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基督的</a:t>
            </a:r>
            <a:r>
              <a:rPr lang="en-US" altLang="zh-TW" sz="400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分裂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分黨分派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互相消耗</a:t>
            </a:r>
            <a:r>
              <a:rPr lang="en-US" altLang="zh-TW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兩次世界大戰</a:t>
            </a:r>
            <a:r>
              <a:rPr lang="en-US" altLang="zh-TW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?) </a:t>
            </a:r>
          </a:p>
          <a:p>
            <a:pPr marL="360000" indent="-457200" algn="l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團結就是力量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制衡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合作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=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和而不同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; </a:t>
            </a:r>
            <a:b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</a:b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道不同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正好為謀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.</a:t>
            </a:r>
            <a:b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</a:b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(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快需要慢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慢需要快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);</a:t>
            </a:r>
            <a:b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</a:b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肯定自己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欣賞別人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b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</a:b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學習別人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豐富自己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.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869BE00-A835-470C-940B-AA14AF8F7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284984"/>
            <a:ext cx="3816424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13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11A2212-1539-4DE3-BD0D-EDC6AE424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r>
              <a:rPr lang="zh-TW" altLang="en-US" sz="44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真要講「屬」</a:t>
            </a:r>
            <a:r>
              <a:rPr lang="en-US" altLang="zh-TW" sz="44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你屬於誰</a:t>
            </a:r>
            <a:r>
              <a:rPr lang="en-US" altLang="zh-TW" sz="44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60000" indent="-457200" algn="l"/>
            <a:r>
              <a:rPr lang="zh-TW" altLang="en-US" sz="42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屬於自己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愛自己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君子務本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本立而道生</a:t>
            </a:r>
            <a:endParaRPr lang="en-US" altLang="zh-TW" sz="4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/>
            <a:r>
              <a:rPr lang="zh-TW" altLang="en-US" sz="42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屬於家庭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成長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學習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合作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療傷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享受</a:t>
            </a:r>
            <a:endParaRPr lang="en-US" altLang="zh-TW" sz="4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/>
            <a:r>
              <a:rPr lang="zh-TW" altLang="en-US" sz="42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屬於香港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港人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港地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港事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投入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建設</a:t>
            </a:r>
            <a:endParaRPr lang="en-US" altLang="zh-TW" sz="4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/>
            <a:r>
              <a:rPr lang="zh-TW" altLang="en-US" sz="42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屬於中國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土地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人民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文化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歷史</a:t>
            </a:r>
            <a:endParaRPr lang="en-US" altLang="zh-TW" sz="4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/>
            <a:r>
              <a:rPr lang="zh-TW" altLang="en-US" sz="42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屬於世界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地球是我家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我和**建設她</a:t>
            </a:r>
            <a:endParaRPr lang="en-US" altLang="zh-TW" sz="4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/>
            <a:r>
              <a:rPr lang="zh-TW" altLang="en-US" sz="42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屬於基督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追求奇蹟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個人救贖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 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或</a:t>
            </a:r>
            <a:endParaRPr lang="en-US" altLang="zh-TW" sz="42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</a:pPr>
            <a:r>
              <a:rPr lang="zh-TW" altLang="en-US" sz="4200" spc="3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 </a:t>
            </a:r>
            <a:r>
              <a:rPr lang="zh-TW" altLang="en-US" sz="4200" spc="3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遵守他所吩咐的一切</a:t>
            </a:r>
            <a:r>
              <a:rPr lang="en-US" altLang="zh-TW" sz="4200" spc="3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4200" spc="3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山中聖訓</a:t>
            </a:r>
            <a:r>
              <a:rPr lang="en-US" altLang="zh-TW" sz="4200" spc="3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endParaRPr lang="zh-TW" altLang="en-US" sz="4200" spc="300" dirty="0">
              <a:solidFill>
                <a:srgbClr val="FFFF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97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11A2212-1539-4DE3-BD0D-EDC6AE424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6408712"/>
          </a:xfrm>
        </p:spPr>
        <p:txBody>
          <a:bodyPr/>
          <a:lstStyle/>
          <a:p>
            <a:pPr marL="360000" indent="-457200" algn="l">
              <a:lnSpc>
                <a:spcPts val="4900"/>
              </a:lnSpc>
              <a:spcAft>
                <a:spcPts val="0"/>
              </a:spcAft>
            </a:pPr>
            <a:r>
              <a:rPr lang="zh-TW" altLang="en-US" sz="4800" spc="-150" dirty="0">
                <a:solidFill>
                  <a:schemeClr val="bg1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耶穌開始宣講說</a:t>
            </a:r>
            <a:r>
              <a:rPr lang="en-US" altLang="zh-TW" sz="4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「</a:t>
            </a:r>
            <a:r>
              <a:rPr lang="zh-TW" altLang="en-US" sz="4800" spc="-150" dirty="0">
                <a:solidFill>
                  <a:schemeClr val="bg1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你們悔改吧</a:t>
            </a:r>
            <a:r>
              <a:rPr lang="en-US" altLang="zh-TW" sz="4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br>
              <a:rPr lang="en-US" altLang="zh-TW" sz="4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800" spc="-150" dirty="0">
                <a:solidFill>
                  <a:schemeClr val="bg1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因為</a:t>
            </a:r>
            <a:r>
              <a:rPr lang="zh-TW" altLang="en-US" sz="4800" spc="-150" dirty="0">
                <a:solidFill>
                  <a:srgbClr val="FFFF00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天國臨近了</a:t>
            </a:r>
            <a:r>
              <a:rPr lang="en-US" altLang="zh-TW" sz="4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龍門石碑(P)" panose="03000700000000000000" pitchFamily="66" charset="-120"/>
                <a:cs typeface="Calibri" panose="020F0502020204030204" pitchFamily="34" charset="0"/>
              </a:rPr>
              <a:t>」</a:t>
            </a:r>
            <a:endParaRPr lang="en-US" altLang="zh-TW" sz="4000" spc="-1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lnSpc>
                <a:spcPts val="5300"/>
              </a:lnSpc>
              <a:spcAft>
                <a:spcPts val="1200"/>
              </a:spcAft>
            </a:pP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耶穌降生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不是為建設另一個更好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更大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更重要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更輝煌的宗教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因為宗教有排他的傾向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而是為找尋志同道合的人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和他們一起共建天國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讓地球成為天家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因為只有一位天父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這「天國」和中華文化中的「大同」十分相似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甚至可以互補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zh-TW" altLang="en-US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32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7933B36-1C02-4DC4-8305-82F9DA1D7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大道之行也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天下為公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這是一個屬於</a:t>
            </a:r>
            <a:endParaRPr lang="en-US" altLang="zh-TW" sz="38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宇宙主宰天主的世界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人不過只是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管家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這世界是為所有人的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不只是為</a:t>
            </a:r>
            <a:endParaRPr lang="en-US" altLang="zh-TW" sz="38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少數</a:t>
            </a:r>
            <a:r>
              <a:rPr lang="zh-TW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有財有勢的特選民族或特選宗教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3800" b="1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the Great Way </a:t>
            </a:r>
            <a:r>
              <a:rPr lang="en-US" altLang="zh-TW" b="1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(Dao) </a:t>
            </a:r>
            <a:r>
              <a:rPr lang="en-US" altLang="zh-TW" sz="3800" b="1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prevails, the world is shared by all</a:t>
            </a:r>
            <a:r>
              <a:rPr lang="en-US" altLang="zh-TW" sz="3800" spc="-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a world that belongs to the 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 of the universe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humanity is merely its 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steward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The world exists for everyone </a:t>
            </a:r>
            <a:r>
              <a:rPr lang="en-US" altLang="zh-TW" sz="38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(all the earth belongs to all the people)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not only for a 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privileged few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whether defined by wealth, power, a chosen people, or a chosen religion.</a:t>
            </a:r>
          </a:p>
          <a:p>
            <a:pPr>
              <a:spcBef>
                <a:spcPts val="0"/>
              </a:spcBef>
            </a:pPr>
            <a:endParaRPr lang="en-US" altLang="zh-TW" sz="3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872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7933B36-1C02-4DC4-8305-82F9DA1D7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lnSpc>
                <a:spcPts val="4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選賢與能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講信修睦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管理這世界的人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即使是由人民選出來的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也必須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德才兼備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因為被選者只是管家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不能代替天主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一切被選的人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都是為建設以誠信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修睦為主的道德世界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6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altLang="zh-TW" sz="3600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worthy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zh-TW" sz="3600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able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 selected; </a:t>
            </a:r>
            <a:r>
              <a:rPr lang="en-US" altLang="zh-TW" sz="3600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trustworthiness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cultivated and </a:t>
            </a:r>
            <a:r>
              <a:rPr lang="en-US" altLang="zh-TW" sz="3600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harmony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fostered.</a:t>
            </a:r>
            <a:br>
              <a:rPr lang="en-US" altLang="zh-TW" sz="360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8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Those chosen to serve must possess both </a:t>
            </a:r>
            <a:r>
              <a:rPr lang="en-US" altLang="zh-TW" sz="38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virtue</a:t>
            </a:r>
            <a:r>
              <a:rPr lang="en-US" altLang="zh-TW" sz="38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zh-TW" sz="38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competence</a:t>
            </a:r>
            <a:r>
              <a:rPr lang="en-US" altLang="zh-TW" sz="38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They are called to build a moral world founded upon </a:t>
            </a:r>
            <a:r>
              <a:rPr lang="en-US" altLang="zh-TW" sz="38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sincerity, trust, and harmonious relationships. </a:t>
            </a:r>
            <a:r>
              <a:rPr lang="en-US" altLang="zh-TW" sz="38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must remember that human leaders act as God’s stewards, 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80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God’s substitutes</a:t>
            </a:r>
            <a:r>
              <a:rPr lang="en-US" altLang="zh-TW" sz="38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TW" sz="3800" spc="-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511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7933B36-1C02-4DC4-8305-82F9DA1D7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4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故人不獨親其親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不獨子其子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人不單要親愛自己的親人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還要仁愛其他人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老吾老以及人之老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幼吾幼以及人之幼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愛自己的</a:t>
            </a:r>
            <a:b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信仰和文化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也</a:t>
            </a:r>
            <a:r>
              <a:rPr lang="zh-TW" alt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尊重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別的信仰和文化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37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Thus people do not love only their own parents, nor care only for their own children</a:t>
            </a:r>
            <a:br>
              <a:rPr lang="en-US" altLang="zh-TW" sz="36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does not only cherish one’s own family, but </a:t>
            </a:r>
            <a:r>
              <a:rPr lang="en-US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extends</a:t>
            </a:r>
            <a:r>
              <a:rPr lang="zh-TW" altLang="en-US" sz="2400" spc="-150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推己及人</a:t>
            </a:r>
            <a:r>
              <a:rPr lang="en-US" altLang="zh-TW" sz="3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care and kindness to all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We respect the elderly </a:t>
            </a:r>
            <a:r>
              <a:rPr lang="en-US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our own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protect the young </a:t>
            </a:r>
            <a:r>
              <a:rPr lang="en-US" altLang="zh-TW" sz="3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our own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honor our own faith and culture while </a:t>
            </a:r>
            <a:r>
              <a:rPr lang="en-US" altLang="zh-TW" sz="3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respecting those of others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38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492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7933B36-1C02-4DC4-8305-82F9DA1D7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使老有所終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壯有所用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幼有所長</a:t>
            </a: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讓老年人安享晚年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壯年人盡展所長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小孩子快樂成長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elderly are cared for until their death, the prime-aged are employed in meaningful work, and the young are nurtured toward growth.</a:t>
            </a:r>
            <a:b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aged live out their years in security and comfort; those in their prime 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apply their strengths purposefully; 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young are raised in well-being and joy.</a:t>
            </a:r>
            <a:endParaRPr lang="en-US" altLang="zh-TW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908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7933B36-1C02-4DC4-8305-82F9DA1D7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矜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寡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孤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獨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廢疾者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皆有所養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latin typeface="華康正顏楷體W7(P)" panose="03000700000000000000" pitchFamily="66" charset="-120"/>
              <a:ea typeface="華康正顏楷體W7(P)" panose="03000700000000000000" pitchFamily="66" charset="-120"/>
              <a:cs typeface="Calibri" panose="020F0502020204030204" pitchFamily="34" charset="0"/>
            </a:endParaRPr>
          </a:p>
          <a:p>
            <a:pPr>
              <a:lnSpc>
                <a:spcPts val="5500"/>
              </a:lnSpc>
              <a:spcBef>
                <a:spcPts val="0"/>
              </a:spcBef>
              <a:spcAft>
                <a:spcPts val="1800"/>
              </a:spcAft>
            </a:pP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讓失去配偶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孤獨無依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殘障和失去工作能力的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都能活得快樂而有尊嚴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400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Widowers, widows, orphans, the childless, the disabled and the diseased all find support and sustenance.</a:t>
            </a:r>
            <a:r>
              <a:rPr lang="en-US" altLang="zh-TW" sz="4400" b="1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who are vulnerable or alone are provided for, living lives of dignity, belonging, and happiness.</a:t>
            </a:r>
            <a:endParaRPr lang="zh-TW" altLang="zh-TW" sz="44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78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7933B36-1C02-4DC4-8305-82F9DA1D7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男有分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女有歸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貨惡其棄於地也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不必藏於己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打破性別的區分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男女各得所求和所需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不讓財富被濫用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但亦無需為保障未來而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屯積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財富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 have their roles, women have their homes. Goods are not wasted, yet need not be hoarded for oneself.</a:t>
            </a:r>
            <a:br>
              <a:rPr lang="en-US" altLang="zh-TW" sz="40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Free from gender discrimination, each person finds a fitting place and purpose. Resources are not squandered, nor are they greedily accumulated </a:t>
            </a:r>
            <a:r>
              <a:rPr lang="en-US" altLang="zh-TW" sz="40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 of fear for the future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4000" spc="-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79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08504" cy="6597352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恭讀依撒意亞先知書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8:23-9:3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昔日，上主曾使則步隆和納斐塔里地域，受了侮辱，但日後卻使沿海之路，約但東岸，外方人的加里肋亞，獲得了光榮。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在黑暗中行走的百姓，看見了一道皓光；那寄居於漆黑之地的人，已有光輝照射在他們身上。你加強了他們的快樂，增加了他們的喜悅；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12360" y="6224586"/>
            <a:ext cx="129614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7933B36-1C02-4DC4-8305-82F9DA1D7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力惡其不出於身也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不必為己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天生我才必有用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一切才能和恩賜都是為了建設大同的天國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要盡力而為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不是為一己之私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 devote their strength not for themselves alone, but for the common good.</a:t>
            </a:r>
            <a:b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Talents are seen as gifts from Providence, meant for building a universal harmonious order. Everyone contributes their best, </a:t>
            </a:r>
          </a:p>
          <a:p>
            <a:pPr>
              <a:spcBef>
                <a:spcPts val="0"/>
              </a:spcBef>
            </a:pP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for private gain, but for the good of all.</a:t>
            </a:r>
            <a:endParaRPr lang="zh-TW" altLang="zh-TW" sz="4000" spc="-100" dirty="0">
              <a:solidFill>
                <a:srgbClr val="FF0000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5948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7933B36-1C02-4DC4-8305-82F9DA1D7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是故謀閉而不興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盜竊亂賊而不作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故外戶而不閉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是謂大同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世上再沒有奸惡妖邪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也沒有誰害人害物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世界變成一個夜不閉戶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路不拾遺的新天新地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這便是大同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800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Thus scheming is stifled, banditry and rebellion do not arise; doors remain unbolted by night. This is the Great Harmony </a:t>
            </a:r>
            <a:r>
              <a:rPr lang="en-US" altLang="zh-TW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(Datong).</a:t>
            </a:r>
            <a:b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such a world, cunning and evil fade away; none harm others or creation. It becomes a new world where doors need not be locked, and lost items are returned—this is Datong.</a:t>
            </a:r>
            <a:endParaRPr lang="zh-TW" altLang="zh-TW" sz="4000" spc="-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</a:pP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4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AFEC4B2-C8BA-4206-85CD-33D1DF5DB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654D6C7-FEE6-4985-A0BA-AA0F4A512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6" y="1700808"/>
            <a:ext cx="9095748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7764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7933B36-1C02-4DC4-8305-82F9DA1D7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  <a:tabLst>
                <a:tab pos="1073150" algn="l"/>
              </a:tabLst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若再加上以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天主為父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承認人人都是天父的孩子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不分宗教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文化和國家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endParaRPr lang="en-US" altLang="zh-TW" sz="40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tabLst>
                <a:tab pos="1073150" algn="l"/>
              </a:tabLst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人人都以兄弟姊妹之情相待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073150" algn="l"/>
              </a:tabLs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大同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便變成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天國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甚至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天家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了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100"/>
              </a:lnSpc>
              <a:spcBef>
                <a:spcPts val="0"/>
              </a:spcBef>
              <a:tabLst>
                <a:tab pos="1073150" algn="l"/>
              </a:tabLst>
            </a:pP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to this we add the recognition of God as </a:t>
            </a:r>
            <a:r>
              <a:rPr lang="en-US" altLang="zh-TW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Father</a:t>
            </a: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of every person </a:t>
            </a:r>
          </a:p>
          <a:p>
            <a:pPr>
              <a:lnSpc>
                <a:spcPts val="4100"/>
              </a:lnSpc>
              <a:spcBef>
                <a:spcPts val="0"/>
              </a:spcBef>
              <a:tabLst>
                <a:tab pos="1073150" algn="l"/>
              </a:tabLst>
            </a:pP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a child of God—where all are treated </a:t>
            </a:r>
          </a:p>
          <a:p>
            <a:pPr>
              <a:lnSpc>
                <a:spcPts val="4100"/>
              </a:lnSpc>
              <a:spcBef>
                <a:spcPts val="0"/>
              </a:spcBef>
              <a:tabLst>
                <a:tab pos="1073150" algn="l"/>
              </a:tabLst>
            </a:pP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brothers and sisters </a:t>
            </a:r>
          </a:p>
          <a:p>
            <a:pPr>
              <a:lnSpc>
                <a:spcPts val="4100"/>
              </a:lnSpc>
              <a:spcBef>
                <a:spcPts val="0"/>
              </a:spcBef>
              <a:tabLst>
                <a:tab pos="1073150" algn="l"/>
              </a:tabLst>
            </a:pP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across religions, cultures, and nations</a:t>
            </a: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b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 Datong becomes the Kingdom of God, indeed a Heavenly Home.</a:t>
            </a:r>
            <a:endParaRPr lang="zh-TW" altLang="zh-TW" sz="40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181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260945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" y="188640"/>
            <a:ext cx="9090025" cy="6586016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他們在你面前歡樂，有如人收割時的歡樂，又如分贓時的愉快；因為，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你折斷了他們所負的重軛，和他們肩上的橫木，以及壓迫他們者的短棍，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有如在米德楊那天一樣。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68" y="5995505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EBC6A9B5-D959-4B68-88F4-986638D7B6F9}"/>
              </a:ext>
            </a:extLst>
          </p:cNvPr>
          <p:cNvSpPr txBox="1"/>
          <p:nvPr/>
        </p:nvSpPr>
        <p:spPr>
          <a:xfrm>
            <a:off x="1475656" y="5013176"/>
            <a:ext cx="6192688" cy="769441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靜默片刻 默想上主的話</a:t>
            </a:r>
          </a:p>
        </p:txBody>
      </p:sp>
    </p:spTree>
    <p:extLst>
      <p:ext uri="{BB962C8B-B14F-4D97-AF65-F5344CB8AC3E}">
        <p14:creationId xmlns:p14="http://schemas.microsoft.com/office/powerpoint/2010/main" val="2801221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恭讀聖保祿宗徒致格林多人前書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1:10-13,17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我因我們的主耶穌基督之名，請求你們眾人言談一致；在你們中不要有分裂，但要同心合意，精誠團結。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因為，我的弟兄們，我由黑羅厄的家人，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聽說你們中發生了紛爭。我的意思是說，你們各自聲稱：我是屬保祿的，我是屬阿頗羅的，我是屬刻法的，我是屬基督的。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00393" y="6165304"/>
            <a:ext cx="10576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基督被分裂了嗎？難道保祿為你們被釘死在十字架上嗎？或者你們受洗，是歸於保祿名下嗎？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原來基督派遣我，不是為施洗，而是為宣傳福音，且不用巧妙的言辭，免得基督的十字架失去效力。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43426" y="6091177"/>
            <a:ext cx="8416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5FB0FD3-233C-470A-933B-CB6CDD23D090}"/>
              </a:ext>
            </a:extLst>
          </p:cNvPr>
          <p:cNvSpPr txBox="1"/>
          <p:nvPr/>
        </p:nvSpPr>
        <p:spPr>
          <a:xfrm>
            <a:off x="1475656" y="5013176"/>
            <a:ext cx="6192688" cy="769441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靜默片刻 默想上主的話</a:t>
            </a:r>
          </a:p>
        </p:txBody>
      </p:sp>
    </p:spTree>
    <p:extLst>
      <p:ext uri="{BB962C8B-B14F-4D97-AF65-F5344CB8AC3E}">
        <p14:creationId xmlns:p14="http://schemas.microsoft.com/office/powerpoint/2010/main" val="771135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51227"/>
            <a:ext cx="9107488" cy="6440073"/>
          </a:xfrm>
        </p:spPr>
        <p:txBody>
          <a:bodyPr/>
          <a:lstStyle/>
          <a:p>
            <a:pPr marL="0" indent="0" algn="just" eaLnBrk="1">
              <a:lnSpc>
                <a:spcPts val="5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4:12-17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聽到若翰被監禁以後，就退避到加里肋亞；後來，又離開納匝肋，住在海邊的葛法翁，即住在則步隆和納斐塔里境內。這應驗了依撒意亞先知所說的話：「則步隆與納斐塔里地，通海大路，約但河東，外方人的加里肋亞，那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坐在黑暗中的百姓，看見了皓光；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那坐在死亡陰影之地的人，已有光明為他們升起。」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408712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從那時起，耶穌開始宣講說：「你們悔改吧！因為天國臨近了。」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HK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55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08862" y="6165304"/>
            <a:ext cx="75562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AFE87D8-7ABC-46CA-92CF-FE1C34F7EF2C}"/>
              </a:ext>
            </a:extLst>
          </p:cNvPr>
          <p:cNvSpPr txBox="1"/>
          <p:nvPr/>
        </p:nvSpPr>
        <p:spPr>
          <a:xfrm>
            <a:off x="1619672" y="4437112"/>
            <a:ext cx="6192688" cy="769441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靜默片刻 默想上主的話</a:t>
            </a:r>
          </a:p>
        </p:txBody>
      </p:sp>
    </p:spTree>
    <p:extLst>
      <p:ext uri="{BB962C8B-B14F-4D97-AF65-F5344CB8AC3E}">
        <p14:creationId xmlns:p14="http://schemas.microsoft.com/office/powerpoint/2010/main" val="2998701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624736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常年期第三主日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2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spcBef>
                <a:spcPts val="1800"/>
              </a:spcBef>
              <a:spcAft>
                <a:spcPts val="1800"/>
              </a:spcAft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zh-TW" altLang="en-US" sz="12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你屬於誰</a:t>
            </a:r>
            <a:r>
              <a:rPr lang="en-US" altLang="zh-TW" sz="12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26476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11A2212-1539-4DE3-BD0D-EDC6AE424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80720"/>
          </a:xfrm>
        </p:spPr>
        <p:txBody>
          <a:bodyPr/>
          <a:lstStyle/>
          <a:p>
            <a:pPr marL="360000" indent="-457200" algn="l">
              <a:lnSpc>
                <a:spcPts val="5400"/>
              </a:lnSpc>
              <a:spcBef>
                <a:spcPts val="60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在黑暗中行走的百姓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看見了一道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皓光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你加強了他們的快樂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折斷了他們所負的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重軛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lnSpc>
                <a:spcPts val="5400"/>
              </a:lnSpc>
              <a:spcBef>
                <a:spcPts val="6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聽說你們中發生了</a:t>
            </a:r>
            <a:r>
              <a:rPr lang="zh-TW" altLang="en-US" sz="4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紛爭</a:t>
            </a:r>
            <a:r>
              <a:rPr lang="en-US" altLang="zh-TW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你們各自聲稱</a:t>
            </a:r>
            <a:r>
              <a:rPr lang="en-US" altLang="zh-TW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我是</a:t>
            </a:r>
            <a:r>
              <a:rPr lang="zh-TW" altLang="en-US" sz="4400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屬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保祿的</a:t>
            </a:r>
            <a:r>
              <a:rPr lang="en-US" altLang="zh-TW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我是</a:t>
            </a:r>
            <a:r>
              <a:rPr lang="zh-TW" altLang="en-US" sz="4400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屬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阿頗羅的</a:t>
            </a:r>
            <a:r>
              <a:rPr lang="en-US" altLang="zh-TW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我是</a:t>
            </a:r>
            <a:r>
              <a:rPr lang="zh-TW" altLang="en-US" sz="4400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屬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刻法的</a:t>
            </a:r>
            <a:r>
              <a:rPr lang="en-US" altLang="zh-TW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我是</a:t>
            </a:r>
            <a:r>
              <a:rPr lang="zh-TW" altLang="en-US" sz="4400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屬</a:t>
            </a:r>
            <a:r>
              <a:rPr lang="zh-TW" altLang="en-US" sz="44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基督的</a:t>
            </a:r>
            <a:r>
              <a:rPr lang="en-US" altLang="zh-TW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lnSpc>
                <a:spcPts val="5400"/>
              </a:lnSpc>
              <a:spcBef>
                <a:spcPts val="60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從那時起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耶穌開始宣講說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你們悔改吧</a:t>
            </a:r>
            <a:r>
              <a:rPr lang="en-US" altLang="zh-TW" sz="4000" spc="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因為</a:t>
            </a:r>
            <a:r>
              <a:rPr lang="zh-TW" altLang="en-US" sz="4000" spc="3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天國</a:t>
            </a:r>
            <a:r>
              <a:rPr lang="zh-TW" altLang="en-US" sz="4000" spc="3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臨近了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400898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26983</TotalTime>
  <Words>1996</Words>
  <Application>Microsoft Office PowerPoint</Application>
  <PresentationFormat>如螢幕大小 (4:3)</PresentationFormat>
  <Paragraphs>104</Paragraphs>
  <Slides>24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24</vt:i4>
      </vt:variant>
    </vt:vector>
  </HeadingPairs>
  <TitlesOfParts>
    <vt:vector size="39" baseType="lpstr">
      <vt:lpstr>華康中黑體</vt:lpstr>
      <vt:lpstr>華康中黑體(P)</vt:lpstr>
      <vt:lpstr>華康正顏楷體W7</vt:lpstr>
      <vt:lpstr>華康正顏楷體W7(P)</vt:lpstr>
      <vt:lpstr>華康龍門石碑(P)</vt:lpstr>
      <vt:lpstr>華康儷中黑</vt:lpstr>
      <vt:lpstr>華康儷中黑(P)</vt:lpstr>
      <vt:lpstr>新細明體</vt:lpstr>
      <vt:lpstr>標楷體</vt:lpstr>
      <vt:lpstr>Arial</vt:lpstr>
      <vt:lpstr>Calibri</vt:lpstr>
      <vt:lpstr>Wingdings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1361</cp:revision>
  <dcterms:created xsi:type="dcterms:W3CDTF">2006-09-26T01:05:23Z</dcterms:created>
  <dcterms:modified xsi:type="dcterms:W3CDTF">2025-12-29T08:35:13Z</dcterms:modified>
</cp:coreProperties>
</file>