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29"/>
  </p:notesMasterIdLst>
  <p:handoutMasterIdLst>
    <p:handoutMasterId r:id="rId30"/>
  </p:handoutMasterIdLst>
  <p:sldIdLst>
    <p:sldId id="2314" r:id="rId4"/>
    <p:sldId id="2119" r:id="rId5"/>
    <p:sldId id="2120" r:id="rId6"/>
    <p:sldId id="2122" r:id="rId7"/>
    <p:sldId id="2123" r:id="rId8"/>
    <p:sldId id="2134" r:id="rId9"/>
    <p:sldId id="2336" r:id="rId10"/>
    <p:sldId id="2135" r:id="rId11"/>
    <p:sldId id="2360" r:id="rId12"/>
    <p:sldId id="2096" r:id="rId13"/>
    <p:sldId id="2347" r:id="rId14"/>
    <p:sldId id="2348" r:id="rId15"/>
    <p:sldId id="2342" r:id="rId16"/>
    <p:sldId id="2349" r:id="rId17"/>
    <p:sldId id="2350" r:id="rId18"/>
    <p:sldId id="2351" r:id="rId19"/>
    <p:sldId id="2352" r:id="rId20"/>
    <p:sldId id="2353" r:id="rId21"/>
    <p:sldId id="2354" r:id="rId22"/>
    <p:sldId id="2355" r:id="rId23"/>
    <p:sldId id="2356" r:id="rId24"/>
    <p:sldId id="2357" r:id="rId25"/>
    <p:sldId id="2358" r:id="rId26"/>
    <p:sldId id="2359" r:id="rId27"/>
    <p:sldId id="2305" r:id="rId28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B84"/>
    <a:srgbClr val="0000FF"/>
    <a:srgbClr val="9900CC"/>
    <a:srgbClr val="DA00DA"/>
    <a:srgbClr val="FF00FF"/>
    <a:srgbClr val="00FF00"/>
    <a:srgbClr val="FF99FF"/>
    <a:srgbClr val="660066"/>
    <a:srgbClr val="00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542" autoAdjust="0"/>
    <p:restoredTop sz="93315" autoAdjust="0"/>
  </p:normalViewPr>
  <p:slideViewPr>
    <p:cSldViewPr>
      <p:cViewPr varScale="1">
        <p:scale>
          <a:sx n="59" d="100"/>
          <a:sy n="59" d="100"/>
        </p:scale>
        <p:origin x="131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21475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0624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3600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71967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365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93157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1752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940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17666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0442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94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266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574681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常年期第二主日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100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同一的聖神</a:t>
            </a:r>
            <a:endParaRPr lang="en-US" altLang="zh-TW" sz="10000" spc="300" dirty="0">
              <a:solidFill>
                <a:srgbClr val="FFFF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——</a:t>
            </a:r>
            <a:r>
              <a:rPr lang="zh-TW" altLang="en-US" sz="480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效法聖母 完美的女人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——</a:t>
            </a:r>
            <a:endParaRPr lang="en-US" altLang="zh-HK" sz="4000" dirty="0">
              <a:solidFill>
                <a:schemeClr val="bg1"/>
              </a:solidFill>
              <a:ea typeface="華康正顏楷體W7(P)" panose="03000700000000000000" pitchFamily="66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5400" spc="-15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831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你將是上主手中的榮冠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是你</a:t>
            </a:r>
            <a:r>
              <a:rPr lang="zh-TW" altLang="en-US" sz="39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天主掌上的冠冕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新郎怎樣喜愛新娘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你的天主也要怎樣喜愛你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 </a:t>
            </a:r>
            <a:endParaRPr lang="en-US" altLang="zh-TW" sz="3600" i="1" dirty="0">
              <a:solidFill>
                <a:srgbClr val="FF0000"/>
              </a:solidFill>
              <a:highlight>
                <a:srgbClr val="FFFF00"/>
              </a:highlight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神恩雖有區別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卻是</a:t>
            </a:r>
            <a:r>
              <a:rPr lang="zh-TW" altLang="en-US" sz="39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同一的聖神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所賜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功效雖有區別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卻是同一的天主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在一切人身上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行一切事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聖神顯示在每人身上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雖有不同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但全是</a:t>
            </a:r>
            <a:r>
              <a:rPr lang="zh-TW" altLang="en-US" sz="39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為人的好處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耶穌的母親向耶穌說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39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「他們沒有酒了</a:t>
            </a:r>
            <a:r>
              <a:rPr lang="en-US" altLang="zh-TW" sz="39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sz="39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」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這是耶穌所行的第一個神蹟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耶穌顯示了自己的光榮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他的</a:t>
            </a:r>
            <a:r>
              <a:rPr lang="zh-TW" altLang="en-US" sz="39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門徒就信從了他</a:t>
            </a:r>
            <a:r>
              <a:rPr lang="en-US" altLang="zh-TW" sz="39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endParaRPr lang="zh-TW" altLang="en-US" sz="3900" dirty="0"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你將是上主手中的榮冠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是你天主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掌上的冠冕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新郎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怎樣喜愛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新娘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你的天主也要怎樣喜愛你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我們都是主的</a:t>
            </a:r>
            <a:r>
              <a:rPr lang="zh-TW" altLang="en-US" sz="4000" spc="-150" dirty="0">
                <a:solidFill>
                  <a:schemeClr val="bg1"/>
                </a:solidFill>
                <a:highlight>
                  <a:srgbClr val="DA00DA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掌上明珠</a:t>
            </a:r>
            <a:r>
              <a:rPr lang="en-US" altLang="zh-TW" sz="4000" spc="-1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: </a:t>
            </a:r>
            <a:r>
              <a:rPr lang="zh-TW" altLang="en-US" sz="4000" spc="-150" dirty="0">
                <a:solidFill>
                  <a:srgbClr val="DA00DA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天主的肖像</a:t>
            </a:r>
            <a:r>
              <a:rPr lang="en-US" altLang="zh-TW" sz="4000" spc="-150" dirty="0">
                <a:solidFill>
                  <a:srgbClr val="DA00D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rgbClr val="DA00DA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基督用寶血贖回的</a:t>
            </a:r>
            <a:r>
              <a:rPr lang="en-US" altLang="zh-TW" sz="4000" spc="-150" dirty="0">
                <a:solidFill>
                  <a:srgbClr val="DA00D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rgbClr val="DA00DA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聖神的宮殿</a:t>
            </a:r>
            <a:r>
              <a:rPr lang="en-US" altLang="zh-TW" sz="4000" spc="-150" dirty="0">
                <a:solidFill>
                  <a:srgbClr val="DA00D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zh-TW" altLang="en-US" spc="-150" dirty="0">
                <a:solidFill>
                  <a:srgbClr val="DA00DA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天主的藝術品</a:t>
            </a:r>
            <a:endParaRPr lang="en-US" altLang="zh-TW" spc="-150" dirty="0">
              <a:solidFill>
                <a:srgbClr val="DA00D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所以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: 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人人平等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國國平等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教教平等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天下一家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世界大同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天主的國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天國</a:t>
            </a:r>
            <a:endParaRPr lang="en-US" altLang="zh-TW" sz="4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耶穌用三年宣講天國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並找尋一群志同道合的人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成為教會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共建天國</a:t>
            </a:r>
            <a:endParaRPr lang="en-US" altLang="zh-TW" sz="4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ts val="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所以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: </a:t>
            </a:r>
            <a:r>
              <a:rPr lang="zh-TW" altLang="en-US" sz="4000" spc="300" dirty="0">
                <a:solidFill>
                  <a:schemeClr val="bg1"/>
                </a:solidFill>
                <a:highlight>
                  <a:srgbClr val="DA00DA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地球是我家</a:t>
            </a:r>
            <a:r>
              <a:rPr lang="en-US" altLang="zh-TW" sz="4000" spc="300" dirty="0">
                <a:solidFill>
                  <a:schemeClr val="bg1"/>
                </a:solidFill>
                <a:highlight>
                  <a:srgbClr val="DA00DA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highlight>
                  <a:srgbClr val="DA00DA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我和教會</a:t>
            </a:r>
            <a:r>
              <a:rPr lang="zh-TW" altLang="en-US" sz="2400" i="1" spc="300" dirty="0">
                <a:solidFill>
                  <a:srgbClr val="FFFF00"/>
                </a:solidFill>
                <a:highlight>
                  <a:srgbClr val="DA00DA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我家</a:t>
            </a:r>
            <a:r>
              <a:rPr lang="zh-TW" altLang="en-US" sz="1000" i="1" spc="300" dirty="0">
                <a:solidFill>
                  <a:schemeClr val="bg1"/>
                </a:solidFill>
                <a:highlight>
                  <a:srgbClr val="DA00DA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zh-TW" altLang="en-US" sz="4000" spc="300" dirty="0">
                <a:solidFill>
                  <a:schemeClr val="bg1"/>
                </a:solidFill>
                <a:highlight>
                  <a:srgbClr val="DA00DA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建設她</a:t>
            </a:r>
            <a:r>
              <a:rPr lang="en-US" altLang="zh-TW" sz="4000" spc="300" dirty="0">
                <a:solidFill>
                  <a:schemeClr val="bg1"/>
                </a:solidFill>
                <a:highlight>
                  <a:srgbClr val="DA00DA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!</a:t>
            </a:r>
            <a:endParaRPr lang="en-US" altLang="zh-TW" sz="39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84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神恩雖有區別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卻是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同一的聖神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所賜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功效雖有區別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卻是同一的天主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在一切人身上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行一切事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聖神顯示在每人身上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雖有不同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但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全是為人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的好處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天國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: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一個天主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一個老闆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一個父親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一個家庭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天下為公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無憂亦無懼 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3600" dirty="0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3600" dirty="0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沒強權 無霸凌</a:t>
            </a:r>
            <a:r>
              <a:rPr lang="en-US" altLang="zh-TW" sz="3600" dirty="0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今天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: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巴拿馬運河害怕被人搶走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加拿大害怕被別國併吞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格蘭害怕「被獨立」然後吞併</a:t>
            </a:r>
            <a:endParaRPr lang="en-US" altLang="zh-TW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全是為人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: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Salus </a:t>
            </a:r>
            <a:r>
              <a:rPr lang="en-US" altLang="zh-TW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animarum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 summa lex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人類安寧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是最大最重要的法律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.</a:t>
            </a:r>
            <a:r>
              <a:rPr lang="zh-TW" altLang="en-US" sz="37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真正國際法</a:t>
            </a:r>
            <a:r>
              <a:rPr lang="en-US" altLang="zh-TW" sz="37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! </a:t>
            </a:r>
            <a:r>
              <a:rPr lang="zh-TW" altLang="en-US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神律</a:t>
            </a:r>
            <a:r>
              <a:rPr lang="en-US" altLang="zh-TW" dirty="0">
                <a:solidFill>
                  <a:srgbClr val="FF00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.</a:t>
            </a:r>
            <a:endParaRPr lang="en-US" altLang="zh-TW" dirty="0">
              <a:solidFill>
                <a:srgbClr val="FF0000"/>
              </a:solidFill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75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耶穌的母親向耶穌說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他們沒有酒了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」這是耶穌所行的第一個神蹟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耶穌顯示了自己的光榮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他的門徒就信從了他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eaLnBrk="1" hangingPunct="1">
              <a:lnSpc>
                <a:spcPts val="42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沒有酒</a:t>
            </a:r>
            <a:r>
              <a:rPr lang="en-US" altLang="zh-TW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道德</a:t>
            </a:r>
            <a:r>
              <a:rPr lang="en-US" altLang="zh-TW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基督</a:t>
            </a:r>
            <a:r>
              <a:rPr lang="en-US" altLang="zh-TW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了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道德可補民主的不足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lvl="0" eaLnBrk="1" hangingPunct="1">
              <a:lnSpc>
                <a:spcPts val="42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zh-TW" sz="4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民主難補道德的空白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聖母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完美的女人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成事的靈魂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婚禮的酒</a:t>
            </a:r>
            <a:endParaRPr lang="en-US" altLang="zh-TW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1.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有女人的特質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敏銳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TW" altLang="en-US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關心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知當事人所不知</a:t>
            </a:r>
            <a:endParaRPr lang="en-US" altLang="zh-TW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2.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看到問題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卻</a:t>
            </a:r>
            <a:r>
              <a:rPr lang="zh-TW" altLang="en-US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不成為八卦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更不成為中傷人的彈藥</a:t>
            </a:r>
            <a:endParaRPr lang="en-US" altLang="zh-TW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3.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找尋方法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採取</a:t>
            </a:r>
            <a:r>
              <a:rPr lang="zh-TW" altLang="en-US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行動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做能做的事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急人之所急</a:t>
            </a:r>
            <a:endParaRPr lang="en-US" altLang="zh-TW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4.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找最</a:t>
            </a:r>
            <a:r>
              <a:rPr lang="zh-TW" altLang="en-US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適當的人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耶穌   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</a:t>
            </a:r>
            <a:r>
              <a:rPr lang="zh-TW" altLang="en-US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等待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不死纏</a:t>
            </a:r>
            <a:r>
              <a:rPr lang="zh-TW" altLang="en-US" sz="2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耶穌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爛打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2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不勉強</a:t>
            </a:r>
            <a:endParaRPr lang="en-US" altLang="zh-TW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6.</a:t>
            </a:r>
            <a:r>
              <a:rPr lang="zh-TW" altLang="en-US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積極等待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不無所事事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乾著急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吩咐工人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再等待</a:t>
            </a:r>
          </a:p>
        </p:txBody>
      </p:sp>
    </p:spTree>
    <p:extLst>
      <p:ext uri="{BB962C8B-B14F-4D97-AF65-F5344CB8AC3E}">
        <p14:creationId xmlns:p14="http://schemas.microsoft.com/office/powerpoint/2010/main" val="97819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700" dirty="0">
                <a:ea typeface="華康儷中黑(P)" panose="020B0500000000000000" pitchFamily="34" charset="-120"/>
              </a:rPr>
              <a:t>你將是</a:t>
            </a:r>
            <a:r>
              <a:rPr lang="zh-TW" altLang="en-US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上主手中的榮冠</a:t>
            </a:r>
            <a:r>
              <a:rPr lang="en-US" altLang="zh-TW" sz="3700" dirty="0"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ea typeface="華康儷中黑(P)" panose="020B0500000000000000" pitchFamily="34" charset="-120"/>
              </a:rPr>
              <a:t>天主掌上的冠冕</a:t>
            </a:r>
            <a:r>
              <a:rPr lang="en-US" altLang="zh-TW" sz="3700" dirty="0">
                <a:ea typeface="華康儷中黑(P)" panose="020B0500000000000000" pitchFamily="34" charset="-120"/>
              </a:rPr>
              <a:t>.</a:t>
            </a:r>
            <a:br>
              <a:rPr lang="en-US" altLang="zh-TW" sz="3700" dirty="0">
                <a:ea typeface="華康儷中黑(P)" panose="020B0500000000000000" pitchFamily="34" charset="-120"/>
              </a:rPr>
            </a:br>
            <a:r>
              <a:rPr lang="en-US" altLang="zh-TW" sz="2800" dirty="0">
                <a:ea typeface="華康儷中黑(P)" panose="020B0500000000000000" pitchFamily="34" charset="-120"/>
              </a:rPr>
              <a:t> (</a:t>
            </a:r>
            <a:r>
              <a:rPr lang="zh-TW" altLang="en-US" sz="2800" dirty="0">
                <a:ea typeface="華康儷中黑(P)" panose="020B0500000000000000" pitchFamily="34" charset="-120"/>
              </a:rPr>
              <a:t>依</a:t>
            </a:r>
            <a:r>
              <a:rPr lang="en-US" altLang="zh-TW" sz="2800" dirty="0">
                <a:ea typeface="華康儷中黑(P)" panose="020B0500000000000000" pitchFamily="34" charset="-120"/>
              </a:rPr>
              <a:t>62:1-5) </a:t>
            </a:r>
            <a:r>
              <a:rPr lang="zh-TW" altLang="en-US" sz="3700" dirty="0">
                <a:ea typeface="華康儷中黑(P)" panose="020B0500000000000000" pitchFamily="34" charset="-120"/>
              </a:rPr>
              <a:t>我們是上主的掌上明珠</a:t>
            </a:r>
            <a:r>
              <a:rPr lang="en-US" altLang="zh-TW" sz="3700" dirty="0"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ea typeface="華康儷中黑(P)" panose="020B0500000000000000" pitchFamily="34" charset="-120"/>
              </a:rPr>
              <a:t>因為我們是天主的</a:t>
            </a:r>
            <a:r>
              <a:rPr lang="zh-TW" altLang="en-US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肖像</a:t>
            </a:r>
            <a:r>
              <a:rPr lang="en-US" altLang="zh-TW" sz="3700" dirty="0"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ea typeface="華康儷中黑(P)" panose="020B0500000000000000" pitchFamily="34" charset="-120"/>
              </a:rPr>
              <a:t>是基督</a:t>
            </a:r>
            <a:r>
              <a:rPr lang="zh-TW" altLang="en-US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寶血</a:t>
            </a:r>
            <a:r>
              <a:rPr lang="zh-TW" altLang="en-US" sz="3700" dirty="0">
                <a:ea typeface="華康儷中黑(P)" panose="020B0500000000000000" pitchFamily="34" charset="-120"/>
              </a:rPr>
              <a:t>贖回的</a:t>
            </a:r>
            <a:r>
              <a:rPr lang="en-US" altLang="zh-TW" sz="37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3700" dirty="0">
                <a:ea typeface="華康儷中黑(P)" panose="020B0500000000000000" pitchFamily="34" charset="-120"/>
              </a:rPr>
              <a:t>是聖神的</a:t>
            </a:r>
            <a:r>
              <a:rPr lang="zh-TW" altLang="en-US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宮殿</a:t>
            </a:r>
            <a:r>
              <a:rPr lang="en-US" altLang="zh-TW" sz="3700" dirty="0">
                <a:ea typeface="華康儷中黑(P)" panose="020B0500000000000000" pitchFamily="34" charset="-120"/>
              </a:rPr>
              <a:t>;</a:t>
            </a:r>
            <a:r>
              <a:rPr lang="zh-TW" altLang="en-US" sz="3700" dirty="0">
                <a:ea typeface="華康儷中黑(P)" panose="020B0500000000000000" pitchFamily="34" charset="-120"/>
              </a:rPr>
              <a:t>天主的偉大</a:t>
            </a:r>
            <a:r>
              <a:rPr lang="zh-TW" altLang="en-US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傑作</a:t>
            </a:r>
            <a:r>
              <a:rPr lang="en-US" altLang="zh-TW" sz="37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700" dirty="0">
                <a:ea typeface="華康儷中黑(P)" panose="020B0500000000000000" pitchFamily="34" charset="-120"/>
              </a:rPr>
              <a:t>You will be a glorious crown in the hand of the Lord, a royal diadem in the palm of your God.</a:t>
            </a:r>
            <a:r>
              <a:rPr lang="en-US" altLang="zh-TW" sz="2800" dirty="0">
                <a:ea typeface="華康儷中黑(P)" panose="020B0500000000000000" pitchFamily="34" charset="-120"/>
              </a:rPr>
              <a:t>(Isaiah 62:1-5)</a:t>
            </a:r>
            <a:r>
              <a:rPr lang="en-US" altLang="zh-TW" sz="3700" dirty="0">
                <a:ea typeface="華康儷中黑(P)" panose="020B0500000000000000" pitchFamily="34" charset="-120"/>
              </a:rPr>
              <a:t> We are </a:t>
            </a:r>
            <a:r>
              <a:rPr lang="en-US" altLang="zh-TW" sz="3700" dirty="0">
                <a:highlight>
                  <a:srgbClr val="FFFF00"/>
                </a:highlight>
                <a:ea typeface="華康儷中黑(P)" panose="020B0500000000000000" pitchFamily="34" charset="-120"/>
              </a:rPr>
              <a:t>the apple of the Lord's eye</a:t>
            </a:r>
            <a:r>
              <a:rPr lang="en-US" altLang="zh-TW" sz="3700" dirty="0">
                <a:ea typeface="華康儷中黑(P)" panose="020B0500000000000000" pitchFamily="34" charset="-120"/>
              </a:rPr>
              <a:t>, for we are made in the </a:t>
            </a:r>
            <a:r>
              <a:rPr lang="en-US" altLang="zh-TW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image</a:t>
            </a:r>
            <a:r>
              <a:rPr lang="en-US" altLang="zh-TW" sz="3700" dirty="0">
                <a:ea typeface="華康儷中黑(P)" panose="020B0500000000000000" pitchFamily="34" charset="-120"/>
              </a:rPr>
              <a:t> of God, redeemed by the </a:t>
            </a:r>
            <a:r>
              <a:rPr lang="en-US" altLang="zh-TW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precious blood </a:t>
            </a:r>
            <a:r>
              <a:rPr lang="en-US" altLang="zh-TW" sz="3700" dirty="0">
                <a:ea typeface="華康儷中黑(P)" panose="020B0500000000000000" pitchFamily="34" charset="-120"/>
              </a:rPr>
              <a:t>of Christ; we are the </a:t>
            </a:r>
            <a:r>
              <a:rPr lang="en-US" altLang="zh-TW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temple</a:t>
            </a:r>
            <a:r>
              <a:rPr lang="en-US" altLang="zh-TW" sz="3700" dirty="0">
                <a:ea typeface="華康儷中黑(P)" panose="020B0500000000000000" pitchFamily="34" charset="-120"/>
              </a:rPr>
              <a:t> of the Holy Spirit, a magnificent </a:t>
            </a:r>
            <a:r>
              <a:rPr lang="en-US" altLang="zh-TW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work </a:t>
            </a:r>
            <a:r>
              <a:rPr lang="en-US" altLang="zh-TW" sz="3700" dirty="0">
                <a:ea typeface="華康儷中黑(P)" panose="020B0500000000000000" pitchFamily="34" charset="-120"/>
              </a:rPr>
              <a:t>of God.</a:t>
            </a:r>
          </a:p>
        </p:txBody>
      </p:sp>
    </p:spTree>
    <p:extLst>
      <p:ext uri="{BB962C8B-B14F-4D97-AF65-F5344CB8AC3E}">
        <p14:creationId xmlns:p14="http://schemas.microsoft.com/office/powerpoint/2010/main" val="1108762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所以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人人平等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國國平等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教教平等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耶穌用三年宣講天國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並找尋志同道合的人組成教會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中黑(P)" panose="020B0500000000000000" pitchFamily="34" charset="-120"/>
              </a:rPr>
              <a:t>共建天國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ea typeface="華康儷中黑(P)" panose="020B0500000000000000" pitchFamily="34" charset="-120"/>
              </a:rPr>
              <a:t>所以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地球是我家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我要建設她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3800" spc="-100" dirty="0">
                <a:ea typeface="華康儷中黑(P)" panose="020B0500000000000000" pitchFamily="34" charset="-120"/>
              </a:rPr>
              <a:t>Therefore, everyone is equal, every nation </a:t>
            </a:r>
            <a:br>
              <a:rPr lang="en-US" altLang="zh-TW" sz="3800" spc="-100" dirty="0">
                <a:ea typeface="華康儷中黑(P)" panose="020B0500000000000000" pitchFamily="34" charset="-120"/>
              </a:rPr>
            </a:br>
            <a:r>
              <a:rPr lang="en-US" altLang="zh-TW" sz="3800" spc="-100" dirty="0">
                <a:ea typeface="華康儷中黑(P)" panose="020B0500000000000000" pitchFamily="34" charset="-120"/>
              </a:rPr>
              <a:t>is equal, and every religion is equal. 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(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Pope Francis: all faiths lead to God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.)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 Jesus preached the Kingdom of Heaven for three years and sought like-minded individuals to form a Church to build the Kingdom together; thus,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the Earth is my home, and I must contribute to Her construction.</a:t>
            </a:r>
          </a:p>
        </p:txBody>
      </p:sp>
    </p:spTree>
    <p:extLst>
      <p:ext uri="{BB962C8B-B14F-4D97-AF65-F5344CB8AC3E}">
        <p14:creationId xmlns:p14="http://schemas.microsoft.com/office/powerpoint/2010/main" val="37181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神恩雖有區別</a:t>
            </a: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卻是</a:t>
            </a:r>
            <a:r>
              <a:rPr lang="zh-TW" altLang="en-US" sz="3600" dirty="0">
                <a:solidFill>
                  <a:srgbClr val="FF0000"/>
                </a:solidFill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同一的聖神</a:t>
            </a:r>
            <a:r>
              <a:rPr lang="zh-TW" altLang="en-US" sz="3600" dirty="0"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所賜</a:t>
            </a: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聖神顯示在每人身上</a:t>
            </a: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雖有不同</a:t>
            </a: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但全是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為人的好處</a:t>
            </a: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2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400" dirty="0"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格前</a:t>
            </a:r>
            <a:r>
              <a:rPr lang="en-US" altLang="zh-TW" sz="2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:12-4-11); </a:t>
            </a:r>
            <a:r>
              <a:rPr lang="zh-TW" altLang="en-US" sz="3600" dirty="0"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意即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Salus </a:t>
            </a:r>
            <a:r>
              <a:rPr lang="en-US" altLang="zh-TW" sz="3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animarum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summa lex.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人類的好處</a:t>
            </a:r>
            <a:r>
              <a:rPr lang="en-US" altLang="zh-TW" sz="36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+mj-lt"/>
                <a:ea typeface="華康儷中黑(P)" panose="020B0500000000000000" pitchFamily="34" charset="-120"/>
                <a:cs typeface="Calibri" panose="020F0502020204030204" pitchFamily="34" charset="0"/>
              </a:rPr>
              <a:t>是最高的法律</a:t>
            </a: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Although God’s grace may manifest in a different way to different people, they are bestowed by </a:t>
            </a:r>
            <a:r>
              <a:rPr lang="en-US" altLang="zh-TW" sz="36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 same Holy Spirit</a:t>
            </a: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; that grace which is revealed to us is </a:t>
            </a:r>
            <a:r>
              <a:rPr lang="en-US" altLang="zh-TW" sz="36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for all </a:t>
            </a: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altLang="zh-TW" sz="36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benefits all</a:t>
            </a: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This is the meaning of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zh-TW" sz="36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Salus </a:t>
            </a:r>
            <a:r>
              <a:rPr lang="en-US" altLang="zh-TW" sz="3600" dirty="0" err="1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animarum</a:t>
            </a:r>
            <a:r>
              <a:rPr lang="en-US" altLang="zh-TW" sz="36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summa lex</a:t>
            </a:r>
            <a:r>
              <a:rPr lang="en-US" altLang="zh-TW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”, </a:t>
            </a:r>
            <a:endParaRPr lang="en-US" altLang="zh-TW" sz="3800" spc="-1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39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highest law is that which benefits humanity</a:t>
            </a:r>
          </a:p>
        </p:txBody>
      </p:sp>
    </p:spTree>
    <p:extLst>
      <p:ext uri="{BB962C8B-B14F-4D97-AF65-F5344CB8AC3E}">
        <p14:creationId xmlns:p14="http://schemas.microsoft.com/office/powerpoint/2010/main" val="3119032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(P)" panose="020B0500000000000000" pitchFamily="34" charset="-120"/>
              </a:rPr>
              <a:t>只有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</a:t>
            </a:r>
            <a:r>
              <a:rPr lang="zh-TW" altLang="en-US" sz="4800" dirty="0">
                <a:ea typeface="華康儷中黑(P)" panose="020B0500000000000000" pitchFamily="34" charset="-120"/>
              </a:rPr>
              <a:t>個天主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</a:t>
            </a:r>
            <a:r>
              <a:rPr lang="zh-TW" altLang="en-US" sz="4800" dirty="0">
                <a:ea typeface="華康儷中黑(P)" panose="020B0500000000000000" pitchFamily="34" charset="-120"/>
              </a:rPr>
              <a:t>個父親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</a:t>
            </a:r>
            <a:r>
              <a:rPr lang="zh-TW" altLang="en-US" sz="4800" dirty="0">
                <a:ea typeface="華康儷中黑(P)" panose="020B0500000000000000" pitchFamily="34" charset="-120"/>
              </a:rPr>
              <a:t>個家庭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highlight>
                  <a:srgbClr val="FFFF00"/>
                </a:highlight>
                <a:ea typeface="華康儷中黑(P)" panose="020B0500000000000000" pitchFamily="34" charset="-120"/>
              </a:rPr>
              <a:t>沒有霸凌</a:t>
            </a:r>
            <a:r>
              <a:rPr lang="en-US" altLang="zh-TW" sz="48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儷中黑(P)" panose="020B0500000000000000" pitchFamily="34" charset="-120"/>
              </a:rPr>
              <a:t>人人可以無憂無懼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快樂自在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600" spc="-100" dirty="0">
                <a:ea typeface="華康儷中黑(P)" panose="020B0500000000000000" pitchFamily="34" charset="-120"/>
              </a:rPr>
              <a:t>There is only </a:t>
            </a:r>
            <a:r>
              <a:rPr lang="en-US" altLang="zh-TW" sz="4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one</a:t>
            </a:r>
            <a:r>
              <a:rPr lang="en-US" altLang="zh-TW" sz="4600" spc="-100" dirty="0">
                <a:ea typeface="華康儷中黑(P)" panose="020B0500000000000000" pitchFamily="34" charset="-120"/>
              </a:rPr>
              <a:t> God, </a:t>
            </a:r>
            <a:r>
              <a:rPr lang="en-US" altLang="zh-TW" sz="4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one</a:t>
            </a:r>
            <a:r>
              <a:rPr lang="en-US" altLang="zh-TW" sz="4600" spc="-100" dirty="0">
                <a:ea typeface="華康儷中黑(P)" panose="020B0500000000000000" pitchFamily="34" charset="-120"/>
              </a:rPr>
              <a:t> Father, </a:t>
            </a:r>
            <a:r>
              <a:rPr lang="en-US" altLang="zh-TW" sz="4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one</a:t>
            </a:r>
            <a:r>
              <a:rPr lang="en-US" altLang="zh-TW" sz="4600" spc="-100" dirty="0">
                <a:ea typeface="華康儷中黑(P)" panose="020B0500000000000000" pitchFamily="34" charset="-120"/>
              </a:rPr>
              <a:t> family, without harassment and intimidation 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(bullying), </a:t>
            </a:r>
            <a:r>
              <a:rPr lang="en-US" altLang="zh-TW" sz="4800" spc="-100" dirty="0">
                <a:ea typeface="華康儷中黑(P)" panose="020B0500000000000000" pitchFamily="34" charset="-120"/>
              </a:rPr>
              <a:t>such that everyone can live </a:t>
            </a:r>
            <a:r>
              <a:rPr lang="en-US" altLang="zh-TW" sz="48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happily and freely, </a:t>
            </a:r>
            <a:r>
              <a:rPr lang="en-US" altLang="zh-TW" sz="48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without worry </a:t>
            </a:r>
            <a:r>
              <a:rPr lang="en-US" altLang="zh-TW" sz="4800" spc="-10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or fear</a:t>
            </a:r>
            <a:r>
              <a:rPr lang="en-US" altLang="zh-TW" sz="4800" spc="-100">
                <a:solidFill>
                  <a:srgbClr val="FF0000"/>
                </a:solidFill>
                <a:ea typeface="華康儷中黑(P)" panose="020B0500000000000000" pitchFamily="34" charset="-120"/>
              </a:rPr>
              <a:t>. </a:t>
            </a:r>
            <a:endParaRPr lang="en-US" altLang="zh-TW" sz="4800" spc="-100" dirty="0">
              <a:solidFill>
                <a:srgbClr val="FF0000"/>
              </a:solidFill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6852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  <a:cs typeface="Calibri" panose="020F0502020204030204" pitchFamily="34" charset="0"/>
              </a:rPr>
              <a:t>但今天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  <a:cs typeface="Calibri" panose="020F0502020204030204" pitchFamily="34" charset="0"/>
              </a:rPr>
              <a:t>下面的情況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  <a:cs typeface="Calibri" panose="020F0502020204030204" pitchFamily="34" charset="0"/>
              </a:rPr>
              <a:t>隱隱若現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  <a:cs typeface="Calibri" panose="020F0502020204030204" pitchFamily="34" charset="0"/>
              </a:rPr>
              <a:t>世界大亂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  <a:cs typeface="Calibri" panose="020F0502020204030204" pitchFamily="34" charset="0"/>
              </a:rPr>
              <a:t>迫在眉睫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巴拿馬運河</a:t>
            </a:r>
            <a:r>
              <a:rPr lang="zh-TW" altLang="en-US" sz="4000" dirty="0">
                <a:ea typeface="華康儷中黑(P)" panose="020B0500000000000000" pitchFamily="34" charset="-120"/>
                <a:cs typeface="Calibri" panose="020F0502020204030204" pitchFamily="34" charset="0"/>
              </a:rPr>
              <a:t>害怕被搶走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加拿大</a:t>
            </a:r>
            <a:r>
              <a:rPr lang="zh-TW" altLang="en-US" sz="4000" dirty="0">
                <a:ea typeface="華康儷中黑(P)" panose="020B0500000000000000" pitchFamily="34" charset="-120"/>
                <a:cs typeface="Calibri" panose="020F0502020204030204" pitchFamily="34" charset="0"/>
              </a:rPr>
              <a:t>害怕被吞併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格陵蘭</a:t>
            </a:r>
            <a:r>
              <a:rPr lang="zh-TW" altLang="en-US" sz="4000" dirty="0">
                <a:ea typeface="華康儷中黑(P)" panose="020B0500000000000000" pitchFamily="34" charset="-120"/>
                <a:cs typeface="Calibri" panose="020F0502020204030204" pitchFamily="34" charset="0"/>
              </a:rPr>
              <a:t>也害怕</a:t>
            </a:r>
            <a:endParaRPr lang="en-US" altLang="zh-TW" sz="4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  <a:cs typeface="Calibri" panose="020F0502020204030204" pitchFamily="34" charset="0"/>
              </a:rPr>
              <a:t>「被獨立」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  <a:cs typeface="Calibri" panose="020F0502020204030204" pitchFamily="34" charset="0"/>
              </a:rPr>
              <a:t>然後被吞併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dirty="0">
                <a:ea typeface="Calibri" panose="020F0502020204030204" pitchFamily="34" charset="0"/>
                <a:cs typeface="Calibri" panose="020F0502020204030204" pitchFamily="34" charset="0"/>
              </a:rPr>
              <a:t>But there is disquiet in today’s world; </a:t>
            </a:r>
            <a:r>
              <a:rPr lang="en-US" altLang="zh-TW" sz="4400" dirty="0">
                <a:highlight>
                  <a:srgbClr val="FFFF00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chaos seem imminent </a:t>
            </a:r>
            <a:r>
              <a:rPr lang="en-US" altLang="zh-TW" sz="4400" dirty="0"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TW" sz="4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Panama</a:t>
            </a:r>
            <a:r>
              <a:rPr lang="en-US" altLang="zh-TW" sz="4400" dirty="0">
                <a:ea typeface="Calibri" panose="020F0502020204030204" pitchFamily="34" charset="0"/>
                <a:cs typeface="Calibri" panose="020F0502020204030204" pitchFamily="34" charset="0"/>
              </a:rPr>
              <a:t> fears seizure of her canal; </a:t>
            </a:r>
            <a:r>
              <a:rPr lang="en-US" altLang="zh-TW" sz="4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Canada</a:t>
            </a:r>
            <a:r>
              <a:rPr lang="en-US" altLang="zh-TW" sz="4400" dirty="0">
                <a:ea typeface="Calibri" panose="020F0502020204030204" pitchFamily="34" charset="0"/>
                <a:cs typeface="Calibri" panose="020F0502020204030204" pitchFamily="34" charset="0"/>
              </a:rPr>
              <a:t> fears being annexed; Denmark fears </a:t>
            </a:r>
            <a:r>
              <a:rPr lang="en-US" altLang="zh-TW" sz="4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Greenland</a:t>
            </a:r>
            <a:r>
              <a:rPr lang="en-US" altLang="zh-TW" sz="4400" dirty="0">
                <a:ea typeface="Calibri" panose="020F0502020204030204" pitchFamily="34" charset="0"/>
                <a:cs typeface="Calibri" panose="020F0502020204030204" pitchFamily="34" charset="0"/>
              </a:rPr>
              <a:t> incited to independence and then </a:t>
            </a:r>
            <a:r>
              <a:rPr lang="en-US" altLang="zh-TW" sz="4400" dirty="0">
                <a:highlight>
                  <a:srgbClr val="FFFF00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annexed</a:t>
            </a:r>
          </a:p>
        </p:txBody>
      </p:sp>
    </p:spTree>
    <p:extLst>
      <p:ext uri="{BB962C8B-B14F-4D97-AF65-F5344CB8AC3E}">
        <p14:creationId xmlns:p14="http://schemas.microsoft.com/office/powerpoint/2010/main" val="451306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  <a:cs typeface="Calibri" panose="020F0502020204030204" pitchFamily="34" charset="0"/>
              </a:rPr>
              <a:t>耶穌的母親向耶穌說</a:t>
            </a:r>
            <a:r>
              <a:rPr lang="en-US" altLang="zh-TW" sz="3600" dirty="0"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2400" dirty="0"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  <a:cs typeface="Calibri" panose="020F0502020204030204" pitchFamily="34" charset="0"/>
              </a:rPr>
              <a:t>他們沒有酒了</a:t>
            </a:r>
            <a:r>
              <a:rPr lang="zh-TW" altLang="en-US" sz="2000" dirty="0">
                <a:ea typeface="華康儷中黑(P)" panose="020B0500000000000000" pitchFamily="34" charset="-120"/>
                <a:cs typeface="Calibri" panose="020F0502020204030204" pitchFamily="34" charset="0"/>
              </a:rPr>
              <a:t>」 </a:t>
            </a:r>
            <a:r>
              <a:rPr lang="en-US" altLang="zh-TW" sz="2000" dirty="0"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000" dirty="0">
                <a:ea typeface="華康儷中黑(P)" panose="020B0500000000000000" pitchFamily="34" charset="-120"/>
                <a:cs typeface="Calibri" panose="020F0502020204030204" pitchFamily="34" charset="0"/>
              </a:rPr>
              <a:t>若</a:t>
            </a:r>
            <a:r>
              <a:rPr lang="en-US" altLang="zh-TW" sz="2000" dirty="0">
                <a:ea typeface="Calibri" panose="020F0502020204030204" pitchFamily="34" charset="0"/>
                <a:cs typeface="Calibri" panose="020F0502020204030204" pitchFamily="34" charset="0"/>
              </a:rPr>
              <a:t>2:1-11)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  <a:cs typeface="Calibri" panose="020F0502020204030204" pitchFamily="34" charset="0"/>
              </a:rPr>
              <a:t>婚宴不能沒有酒</a:t>
            </a:r>
            <a:r>
              <a:rPr lang="en-US" altLang="zh-TW" sz="3600" dirty="0"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  <a:cs typeface="Calibri" panose="020F0502020204030204" pitchFamily="34" charset="0"/>
              </a:rPr>
              <a:t>社會也不能沒有道德</a:t>
            </a:r>
            <a:r>
              <a:rPr lang="en-US" altLang="zh-TW" sz="3600" dirty="0"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道德可補民主的不足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民主卻難填道德的空白</a:t>
            </a:r>
            <a:endParaRPr lang="en-US" altLang="zh-TW" sz="3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Calibri" panose="020F0502020204030204" pitchFamily="34" charset="0"/>
                <a:cs typeface="Calibri" panose="020F0502020204030204" pitchFamily="34" charset="0"/>
              </a:rPr>
              <a:t>Jesus' mother said to Jesus,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US" altLang="zh-TW" sz="4000" spc="-1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They have no wine</a:t>
            </a:r>
            <a:r>
              <a:rPr lang="en-US" altLang="zh-TW" sz="3600" spc="-100" dirty="0">
                <a:ea typeface="Calibri" panose="020F0502020204030204" pitchFamily="34" charset="0"/>
                <a:cs typeface="Calibri" panose="020F0502020204030204" pitchFamily="34" charset="0"/>
              </a:rPr>
              <a:t>.’ </a:t>
            </a:r>
            <a:r>
              <a:rPr lang="en-US" altLang="zh-TW" sz="2800" spc="-100" dirty="0">
                <a:ea typeface="Calibri" panose="020F0502020204030204" pitchFamily="34" charset="0"/>
                <a:cs typeface="Calibri" panose="020F0502020204030204" pitchFamily="34" charset="0"/>
              </a:rPr>
              <a:t>(John 2:1-11)</a:t>
            </a:r>
          </a:p>
          <a:p>
            <a:pPr>
              <a:spcBef>
                <a:spcPts val="0"/>
              </a:spcBef>
            </a:pPr>
            <a:r>
              <a:rPr lang="en-US" altLang="zh-TW" sz="4000" spc="-150" dirty="0">
                <a:ea typeface="Calibri" panose="020F0502020204030204" pitchFamily="34" charset="0"/>
                <a:cs typeface="Calibri" panose="020F0502020204030204" pitchFamily="34" charset="0"/>
              </a:rPr>
              <a:t>A wedding feast cannot be without wine, and society cannot be without morality;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morality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can compensate for the shortcomings of democracy, but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democracy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can hardly fill the void of morality. </a:t>
            </a:r>
          </a:p>
        </p:txBody>
      </p:sp>
    </p:spTree>
    <p:extLst>
      <p:ext uri="{BB962C8B-B14F-4D97-AF65-F5344CB8AC3E}">
        <p14:creationId xmlns:p14="http://schemas.microsoft.com/office/powerpoint/2010/main" val="240590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恭讀依撒意亞先知書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62:1-5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為了熙雍，我決不緘默，為了耶路撒冷，我決不休息，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直到她的正義顯現，有如光明，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她的救恩燃亮，有如火炬。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萬民都要見到你的正義；眾王都要看見你的榮耀。人要給你起一個新的名號，是上主親口所指定的。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你將是上主手中的榮冠，是你天主掌上的冠冕。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你不再稱為「被遺棄的」，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2692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聖母是完美的女人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是婚禮的酒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家庭的慈母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教會大家庭的典範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我們要效法聖母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談楷體W5" panose="03000509000000000000" pitchFamily="65" charset="-120"/>
              </a:rPr>
              <a:t>The Holy Mother is the perfect woman; she is the wine of the wedding, the loving mother of the family, and </a:t>
            </a:r>
            <a:r>
              <a:rPr lang="en-US" altLang="zh-TW" sz="4400" dirty="0">
                <a:solidFill>
                  <a:srgbClr val="FF0000"/>
                </a:solidFill>
                <a:ea typeface="華康談楷體W5" panose="03000509000000000000" pitchFamily="65" charset="-120"/>
              </a:rPr>
              <a:t>the model of the Church </a:t>
            </a:r>
            <a:r>
              <a:rPr lang="en-US" altLang="zh-TW" sz="4400" dirty="0">
                <a:ea typeface="華康談楷體W5" panose="03000509000000000000" pitchFamily="65" charset="-120"/>
              </a:rPr>
              <a:t>as a great family; we should </a:t>
            </a:r>
            <a:r>
              <a:rPr lang="en-US" altLang="zh-TW" sz="4400" dirty="0">
                <a:solidFill>
                  <a:srgbClr val="FF0000"/>
                </a:solidFill>
                <a:ea typeface="華康談楷體W5" panose="03000509000000000000" pitchFamily="65" charset="-120"/>
              </a:rPr>
              <a:t>emulate</a:t>
            </a:r>
            <a:r>
              <a:rPr lang="en-US" altLang="zh-TW" sz="4400" dirty="0">
                <a:ea typeface="華康談楷體W5" panose="03000509000000000000" pitchFamily="65" charset="-120"/>
              </a:rPr>
              <a:t> the Holy Mother.</a:t>
            </a:r>
          </a:p>
        </p:txBody>
      </p:sp>
    </p:spTree>
    <p:extLst>
      <p:ext uri="{BB962C8B-B14F-4D97-AF65-F5344CB8AC3E}">
        <p14:creationId xmlns:p14="http://schemas.microsoft.com/office/powerpoint/2010/main" val="2036125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800" dirty="0">
                <a:highlight>
                  <a:srgbClr val="FFFF00"/>
                </a:highlight>
                <a:ea typeface="華康儷中黑(P)" panose="020B0500000000000000" pitchFamily="34" charset="-120"/>
              </a:rPr>
              <a:t>1.</a:t>
            </a:r>
            <a:r>
              <a:rPr lang="zh-TW" altLang="en-US" sz="4800" dirty="0">
                <a:ea typeface="華康儷中黑(P)" panose="020B0500000000000000" pitchFamily="34" charset="-120"/>
              </a:rPr>
              <a:t>她有女人的特質</a:t>
            </a:r>
            <a:r>
              <a:rPr lang="en-US" altLang="zh-TW" sz="4800" dirty="0">
                <a:ea typeface="華康儷中黑(P)" panose="020B0500000000000000" pitchFamily="34" charset="-12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敏銳</a:t>
            </a:r>
            <a:r>
              <a:rPr lang="en-US" altLang="zh-TW" sz="4800" dirty="0">
                <a:ea typeface="華康儷中黑(P)" panose="020B0500000000000000" pitchFamily="34" charset="-120"/>
              </a:rPr>
              <a:t>. </a:t>
            </a:r>
            <a:r>
              <a:rPr lang="zh-TW" altLang="en-US" sz="4800" dirty="0">
                <a:ea typeface="華康儷中黑(P)" panose="020B0500000000000000" pitchFamily="34" charset="-120"/>
              </a:rPr>
              <a:t>她能察覺連當事人都</a:t>
            </a:r>
            <a:endParaRPr lang="en-US" altLang="zh-TW" sz="48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(P)" panose="020B0500000000000000" pitchFamily="34" charset="-120"/>
              </a:rPr>
              <a:t>意想不到的危機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She possesses the qualities of a woman: perceptive/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sensitive</a:t>
            </a:r>
            <a:r>
              <a:rPr lang="en-US" altLang="zh-TW" sz="4800" dirty="0">
                <a:ea typeface="華康儷中黑(P)" panose="020B0500000000000000" pitchFamily="34" charset="-120"/>
              </a:rPr>
              <a:t>. She can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detect crises </a:t>
            </a:r>
            <a:r>
              <a:rPr lang="en-US" altLang="zh-TW" sz="4800" dirty="0">
                <a:ea typeface="華康儷中黑(P)" panose="020B0500000000000000" pitchFamily="34" charset="-120"/>
              </a:rPr>
              <a:t>that even those involved might not expect/realize.</a:t>
            </a:r>
          </a:p>
        </p:txBody>
      </p:sp>
    </p:spTree>
    <p:extLst>
      <p:ext uri="{BB962C8B-B14F-4D97-AF65-F5344CB8AC3E}">
        <p14:creationId xmlns:p14="http://schemas.microsoft.com/office/powerpoint/2010/main" val="2846013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2.</a:t>
            </a:r>
            <a:r>
              <a:rPr lang="zh-TW" altLang="en-US" sz="4000" dirty="0">
                <a:ea typeface="華康儷中黑(P)" panose="020B0500000000000000" pitchFamily="34" charset="-120"/>
              </a:rPr>
              <a:t>她看到問題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卻不將之變成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八卦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或中傷人的彈藥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She sees the problems but does not turn them into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gossip</a:t>
            </a:r>
            <a:r>
              <a:rPr lang="en-US" altLang="zh-TW" sz="4000" dirty="0">
                <a:ea typeface="華康儷中黑(P)" panose="020B0500000000000000" pitchFamily="34" charset="-12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or ammunition to harm others.</a:t>
            </a:r>
          </a:p>
          <a:p>
            <a:pPr>
              <a:spcBef>
                <a:spcPts val="0"/>
              </a:spcBef>
            </a:pPr>
            <a:endParaRPr lang="en-US" altLang="zh-TW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3.</a:t>
            </a:r>
            <a:r>
              <a:rPr lang="zh-TW" altLang="en-US" sz="4000" dirty="0">
                <a:ea typeface="華康儷中黑(P)" panose="020B0500000000000000" pitchFamily="34" charset="-120"/>
              </a:rPr>
              <a:t>她採取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行動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盡自己的所能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急人之所急</a:t>
            </a:r>
            <a:endParaRPr lang="en-US" altLang="zh-TW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She takes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action</a:t>
            </a:r>
            <a:r>
              <a:rPr lang="en-US" altLang="zh-TW" sz="4000" dirty="0">
                <a:ea typeface="華康儷中黑(P)" panose="020B0500000000000000" pitchFamily="34" charset="-120"/>
              </a:rPr>
              <a:t>, doing her best;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she is quick to help those in need.</a:t>
            </a:r>
          </a:p>
        </p:txBody>
      </p:sp>
    </p:spTree>
    <p:extLst>
      <p:ext uri="{BB962C8B-B14F-4D97-AF65-F5344CB8AC3E}">
        <p14:creationId xmlns:p14="http://schemas.microsoft.com/office/powerpoint/2010/main" val="312191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4.</a:t>
            </a:r>
            <a:r>
              <a:rPr lang="zh-TW" altLang="en-US" sz="4000" dirty="0">
                <a:ea typeface="華康儷中黑(P)" panose="020B0500000000000000" pitchFamily="34" charset="-120"/>
              </a:rPr>
              <a:t>她找最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適當</a:t>
            </a:r>
            <a:r>
              <a:rPr lang="zh-TW" altLang="en-US" sz="4000" dirty="0">
                <a:ea typeface="華康儷中黑(P)" panose="020B0500000000000000" pitchFamily="34" charset="-120"/>
              </a:rPr>
              <a:t>的人</a:t>
            </a:r>
            <a:r>
              <a:rPr lang="en-US" altLang="zh-TW" sz="2400" dirty="0">
                <a:ea typeface="華康儷中黑(P)" panose="020B0500000000000000" pitchFamily="34" charset="-120"/>
              </a:rPr>
              <a:t>——</a:t>
            </a:r>
            <a:r>
              <a:rPr lang="zh-TW" altLang="en-US" sz="4000" dirty="0">
                <a:ea typeface="華康儷中黑(P)" panose="020B0500000000000000" pitchFamily="34" charset="-120"/>
              </a:rPr>
              <a:t>耶穌</a:t>
            </a:r>
            <a:r>
              <a:rPr lang="en-US" altLang="zh-TW" sz="2400" dirty="0">
                <a:ea typeface="華康儷中黑(P)" panose="020B0500000000000000" pitchFamily="34" charset="-120"/>
              </a:rPr>
              <a:t>——</a:t>
            </a:r>
            <a:r>
              <a:rPr lang="zh-TW" altLang="en-US" sz="4000" dirty="0">
                <a:ea typeface="華康儷中黑(P)" panose="020B0500000000000000" pitchFamily="34" charset="-120"/>
              </a:rPr>
              <a:t>去處理危機</a:t>
            </a:r>
            <a:endParaRPr lang="en-US" altLang="zh-TW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She seeks the most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suitable</a:t>
            </a:r>
            <a:r>
              <a:rPr lang="en-US" altLang="zh-TW" sz="4400" dirty="0">
                <a:ea typeface="華康儷中黑(P)" panose="020B0500000000000000" pitchFamily="34" charset="-120"/>
              </a:rPr>
              <a:t> person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—Jesus—to handle the crisis.</a:t>
            </a:r>
          </a:p>
          <a:p>
            <a:pPr>
              <a:spcBef>
                <a:spcPts val="0"/>
              </a:spcBef>
            </a:pPr>
            <a:endParaRPr lang="en-US" altLang="zh-TW" sz="44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5.</a:t>
            </a:r>
            <a:r>
              <a:rPr lang="zh-TW" altLang="en-US" sz="4400" dirty="0">
                <a:ea typeface="華康儷中黑(P)" panose="020B0500000000000000" pitchFamily="34" charset="-120"/>
              </a:rPr>
              <a:t>然後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等待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知道一切都有它們適當的時機和節奏</a:t>
            </a:r>
            <a:r>
              <a:rPr lang="en-US" altLang="zh-TW" sz="4400" dirty="0">
                <a:ea typeface="華康儷中黑(P)" panose="020B0500000000000000" pitchFamily="34" charset="-120"/>
              </a:rPr>
              <a:t>; </a:t>
            </a:r>
            <a:r>
              <a:rPr lang="zh-TW" altLang="en-US" sz="4400" dirty="0">
                <a:ea typeface="華康儷中黑(P)" panose="020B0500000000000000" pitchFamily="34" charset="-120"/>
              </a:rPr>
              <a:t>絕不強求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Then she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waits</a:t>
            </a:r>
            <a:r>
              <a:rPr lang="en-US" altLang="zh-TW" sz="4400" dirty="0">
                <a:ea typeface="華康儷中黑(P)" panose="020B0500000000000000" pitchFamily="34" charset="-120"/>
              </a:rPr>
              <a:t>, knowing that everything has its time and pace;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she never forces it.</a:t>
            </a:r>
          </a:p>
        </p:txBody>
      </p:sp>
    </p:spTree>
    <p:extLst>
      <p:ext uri="{BB962C8B-B14F-4D97-AF65-F5344CB8AC3E}">
        <p14:creationId xmlns:p14="http://schemas.microsoft.com/office/powerpoint/2010/main" val="2891608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2016A6-B299-4BDF-8F49-45502143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200" dirty="0">
                <a:highlight>
                  <a:srgbClr val="FFFF00"/>
                </a:highlight>
                <a:ea typeface="華康儷中黑(P)" panose="020B0500000000000000" pitchFamily="34" charset="-120"/>
              </a:rPr>
              <a:t>6.</a:t>
            </a:r>
            <a:r>
              <a:rPr lang="zh-TW" altLang="en-US" sz="4200" dirty="0">
                <a:ea typeface="華康儷中黑(P)" panose="020B0500000000000000" pitchFamily="34" charset="-120"/>
              </a:rPr>
              <a:t>她</a:t>
            </a:r>
            <a:r>
              <a:rPr lang="zh-TW" altLang="en-US" sz="4200" dirty="0">
                <a:solidFill>
                  <a:srgbClr val="FF0000"/>
                </a:solidFill>
                <a:ea typeface="華康儷中黑(P)" panose="020B0500000000000000" pitchFamily="34" charset="-120"/>
              </a:rPr>
              <a:t>積極等待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不會無所事事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不再憂心忡忡</a:t>
            </a:r>
            <a:r>
              <a:rPr lang="en-US" altLang="zh-TW" sz="4200" dirty="0">
                <a:ea typeface="華康儷中黑(P)" panose="020B0500000000000000" pitchFamily="34" charset="-120"/>
              </a:rPr>
              <a:t>;</a:t>
            </a:r>
            <a:r>
              <a:rPr lang="zh-TW" altLang="en-US" sz="4200" dirty="0">
                <a:ea typeface="華康儷中黑(P)" panose="020B0500000000000000" pitchFamily="34" charset="-120"/>
              </a:rPr>
              <a:t>她吩咐工人要配合耶穌的行動</a:t>
            </a:r>
            <a:r>
              <a:rPr lang="en-US" altLang="zh-TW" sz="4200" dirty="0">
                <a:ea typeface="華康儷中黑(P)" panose="020B0500000000000000" pitchFamily="34" charset="-120"/>
              </a:rPr>
              <a:t>;</a:t>
            </a:r>
            <a:r>
              <a:rPr lang="zh-TW" altLang="en-US" sz="4200" dirty="0">
                <a:ea typeface="華康儷中黑(P)" panose="020B0500000000000000" pitchFamily="34" charset="-120"/>
              </a:rPr>
              <a:t>然後把一切交託給天主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盡人力而聽天命</a:t>
            </a:r>
            <a:r>
              <a:rPr lang="en-US" altLang="zh-TW" sz="42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ea typeface="華康儷中黑(P)" panose="020B0500000000000000" pitchFamily="34" charset="-120"/>
              </a:rPr>
              <a:t>She </a:t>
            </a:r>
            <a:r>
              <a:rPr lang="en-US" altLang="zh-TW" sz="4200" dirty="0">
                <a:solidFill>
                  <a:srgbClr val="FF0000"/>
                </a:solidFill>
                <a:ea typeface="華康儷中黑(P)" panose="020B0500000000000000" pitchFamily="34" charset="-120"/>
              </a:rPr>
              <a:t>actively waits</a:t>
            </a:r>
            <a:r>
              <a:rPr lang="en-US" altLang="zh-TW" sz="4200" dirty="0">
                <a:ea typeface="華康儷中黑(P)" panose="020B0500000000000000" pitchFamily="34" charset="-120"/>
              </a:rPr>
              <a:t>, not idle or overly anxious; she instructs the workers to cooperate with Jesus' actions; 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ea typeface="華康儷中黑(P)" panose="020B0500000000000000" pitchFamily="34" charset="-120"/>
              </a:rPr>
              <a:t>then she entrusts everything to God, </a:t>
            </a:r>
            <a:r>
              <a:rPr lang="en-US" altLang="zh-TW" sz="4200" dirty="0">
                <a:solidFill>
                  <a:srgbClr val="FF0000"/>
                </a:solidFill>
                <a:ea typeface="華康儷中黑(P)" panose="020B0500000000000000" pitchFamily="34" charset="-120"/>
              </a:rPr>
              <a:t>doing her best </a:t>
            </a:r>
            <a:r>
              <a:rPr lang="en-US" altLang="zh-TW" sz="4200" dirty="0">
                <a:ea typeface="華康儷中黑(P)" panose="020B0500000000000000" pitchFamily="34" charset="-120"/>
              </a:rPr>
              <a:t>while believing 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solidFill>
                  <a:srgbClr val="FF0000"/>
                </a:solidFill>
                <a:ea typeface="華康儷中黑(P)" panose="020B0500000000000000" pitchFamily="34" charset="-120"/>
              </a:rPr>
              <a:t>God will do the rest</a:t>
            </a:r>
            <a:r>
              <a:rPr lang="en-US" altLang="zh-TW" sz="4200" dirty="0">
                <a:ea typeface="華康儷中黑(P)" panose="020B0500000000000000" pitchFamily="34" charset="-120"/>
              </a:rPr>
              <a:t>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64225CF-720D-47D4-89F0-5C6067A3B8FC}"/>
              </a:ext>
            </a:extLst>
          </p:cNvPr>
          <p:cNvSpPr txBox="1"/>
          <p:nvPr/>
        </p:nvSpPr>
        <p:spPr>
          <a:xfrm>
            <a:off x="5148064" y="616530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750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你的地域也不再被稱為「荒涼的」；因為你要被稱為「我親愛的」，你的地域要被稱為「已婚的」，因為上主喜愛你，你的地域將要婚嫁。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就如青年怎樣迎娶處女，你的建造者也要怎樣迎娶你；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新郎怎樣喜愛新娘，你的天主也要怎樣喜愛你。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2692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0E48E8E-87C4-4E91-B22A-E0F6032985F2}"/>
              </a:ext>
            </a:extLst>
          </p:cNvPr>
          <p:cNvSpPr txBox="1"/>
          <p:nvPr/>
        </p:nvSpPr>
        <p:spPr>
          <a:xfrm>
            <a:off x="2483768" y="5445224"/>
            <a:ext cx="4608512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請靜默片刻</a:t>
            </a:r>
            <a:r>
              <a:rPr lang="en-US" altLang="zh-TW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默想上主對</a:t>
            </a:r>
            <a:r>
              <a:rPr lang="zh-TW" altLang="en-US" sz="2800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講的話</a:t>
            </a: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恭讀聖保祿宗徒致格林多人前書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12:4-11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神恩雖有區別，卻是同一的聖神所賜；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職分雖有區別，卻是同一的主所賜；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功效雖有區別，卻是同一的天主，在一切人身上，行一切事。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聖神顯示在每人身上，雖有不同，但全是為人的好處。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這人從聖神蒙受了智慧的言語，另一人卻由同一聖神，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920632" y="62692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741368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蒙受了知識的言語；有人在同一聖神內，蒙受了信心，另有人在同一聖神內，卻蒙受了治病的奇恩；有的能行奇蹟，有的能說先知話，有的能辨別神恩，有的能說各種語言，有的能解釋語言。可是，這一切都是這唯一而同一的聖神所行的，隨他的心願，個別分配給人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8496696" y="6269250"/>
            <a:ext cx="611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CB39404-78BC-4CC7-9E9C-EB9689852F17}"/>
              </a:ext>
            </a:extLst>
          </p:cNvPr>
          <p:cNvSpPr txBox="1"/>
          <p:nvPr/>
        </p:nvSpPr>
        <p:spPr>
          <a:xfrm>
            <a:off x="2987824" y="5714092"/>
            <a:ext cx="4608512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請靜默片刻</a:t>
            </a:r>
            <a:r>
              <a:rPr lang="en-US" altLang="zh-TW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默想上主對</a:t>
            </a:r>
            <a:r>
              <a:rPr lang="zh-TW" altLang="en-US" sz="2800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講的話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72008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2:1-11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第三天，在加里肋亞加納有婚宴，耶穌的母親也在那裡；耶穌和他的門徒也被請去赴婚宴。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酒不夠了，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耶穌的母親向耶穌說：「他們沒有酒了。」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耶穌回答說：「女人，這於我和你有什麼關係？我的時刻尚未來到。」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耶穌的母親給僕役說： 「他無論吩咐你們什麼，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596336" y="6341258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" y="116632"/>
            <a:ext cx="9082321" cy="640266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你們就做什麼。」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在那裡放著六口石缸，是為猶太人取潔禮用的；每口可容納兩三桶水。耶穌向僕役說：「你們把缸灌滿水吧！」他們就灌滿了，直到缸口。然後，耶穌給他們說：「現在你們舀出來，送給司席！」他們便送去了。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司席一嘗已變成酒的水，他並不知道是從那裡來的；舀水的僕役卻知道。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704608" y="6341258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2/3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658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" y="188640"/>
            <a:ext cx="9144001" cy="640266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司席便叫新郎來，向他說：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「人人都先擺上好酒，當客人都喝夠了，才擺上次等的；你卻把好酒保留到現在。」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這是耶穌所行的第一個神蹟，是在加里肋亞加納行的；耶穌顯示了自己的光榮，他的門徒就信從了他。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8388424" y="626925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B26FA59-2F39-4EA4-913A-5C35D6AF5A37}"/>
              </a:ext>
            </a:extLst>
          </p:cNvPr>
          <p:cNvSpPr txBox="1"/>
          <p:nvPr/>
        </p:nvSpPr>
        <p:spPr>
          <a:xfrm>
            <a:off x="971600" y="5949280"/>
            <a:ext cx="4608512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請靜默片刻</a:t>
            </a:r>
            <a:r>
              <a:rPr lang="en-US" altLang="zh-TW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默想上主對</a:t>
            </a:r>
            <a:r>
              <a:rPr lang="zh-TW" altLang="en-US" sz="2800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講的話</a:t>
            </a: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574681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常年期第二主日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100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同一的聖神</a:t>
            </a:r>
            <a:endParaRPr lang="en-US" altLang="zh-TW" sz="10000" spc="300" dirty="0">
              <a:solidFill>
                <a:srgbClr val="FFFF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——</a:t>
            </a:r>
            <a:r>
              <a:rPr lang="zh-TW" altLang="en-US" sz="480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效法聖母 完美的女人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——</a:t>
            </a:r>
            <a:endParaRPr lang="en-US" altLang="zh-HK" sz="4000" dirty="0">
              <a:solidFill>
                <a:schemeClr val="bg1"/>
              </a:solidFill>
              <a:ea typeface="華康正顏楷體W7(P)" panose="03000700000000000000" pitchFamily="66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5400" spc="-15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4223446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31757</TotalTime>
  <Words>2256</Words>
  <Application>Microsoft Office PowerPoint</Application>
  <PresentationFormat>如螢幕大小 (4:3)</PresentationFormat>
  <Paragraphs>135</Paragraphs>
  <Slides>25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25</vt:i4>
      </vt:variant>
    </vt:vector>
  </HeadingPairs>
  <TitlesOfParts>
    <vt:vector size="42" baseType="lpstr">
      <vt:lpstr>華康中黑體</vt:lpstr>
      <vt:lpstr>華康中黑體(P)</vt:lpstr>
      <vt:lpstr>華康正顏楷體W7</vt:lpstr>
      <vt:lpstr>華康正顏楷體W7(P)</vt:lpstr>
      <vt:lpstr>華康粗黑體</vt:lpstr>
      <vt:lpstr>華康談楷體W5</vt:lpstr>
      <vt:lpstr>華康龍門石碑(P)</vt:lpstr>
      <vt:lpstr>華康儷中黑</vt:lpstr>
      <vt:lpstr>華康儷中黑(P)</vt:lpstr>
      <vt:lpstr>華康儷粗宋(P)</vt:lpstr>
      <vt:lpstr>新細明體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1758</cp:revision>
  <dcterms:created xsi:type="dcterms:W3CDTF">2006-09-26T01:05:23Z</dcterms:created>
  <dcterms:modified xsi:type="dcterms:W3CDTF">2025-01-13T09:25:34Z</dcterms:modified>
</cp:coreProperties>
</file>