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32" r:id="rId2"/>
  </p:sldMasterIdLst>
  <p:notesMasterIdLst>
    <p:notesMasterId r:id="rId34"/>
  </p:notesMasterIdLst>
  <p:handoutMasterIdLst>
    <p:handoutMasterId r:id="rId35"/>
  </p:handoutMasterIdLst>
  <p:sldIdLst>
    <p:sldId id="1537" r:id="rId3"/>
    <p:sldId id="1050" r:id="rId4"/>
    <p:sldId id="1410" r:id="rId5"/>
    <p:sldId id="1471" r:id="rId6"/>
    <p:sldId id="1370" r:id="rId7"/>
    <p:sldId id="1514" r:id="rId8"/>
    <p:sldId id="1411" r:id="rId9"/>
    <p:sldId id="1054" r:id="rId10"/>
    <p:sldId id="1413" r:id="rId11"/>
    <p:sldId id="1541" r:id="rId12"/>
    <p:sldId id="1516" r:id="rId13"/>
    <p:sldId id="1533" r:id="rId14"/>
    <p:sldId id="1534" r:id="rId15"/>
    <p:sldId id="1535" r:id="rId16"/>
    <p:sldId id="1517" r:id="rId17"/>
    <p:sldId id="1529" r:id="rId18"/>
    <p:sldId id="1530" r:id="rId19"/>
    <p:sldId id="1531" r:id="rId20"/>
    <p:sldId id="1542" r:id="rId21"/>
    <p:sldId id="1518" r:id="rId22"/>
    <p:sldId id="1540" r:id="rId23"/>
    <p:sldId id="1520" r:id="rId24"/>
    <p:sldId id="1521" r:id="rId25"/>
    <p:sldId id="1522" r:id="rId26"/>
    <p:sldId id="1523" r:id="rId27"/>
    <p:sldId id="1524" r:id="rId28"/>
    <p:sldId id="1525" r:id="rId29"/>
    <p:sldId id="1526" r:id="rId30"/>
    <p:sldId id="2404" r:id="rId31"/>
    <p:sldId id="2403" r:id="rId32"/>
    <p:sldId id="1045" r:id="rId33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520567"/>
    <a:srgbClr val="4C216D"/>
    <a:srgbClr val="660066"/>
    <a:srgbClr val="9900CC"/>
    <a:srgbClr val="FFCCFF"/>
    <a:srgbClr val="FF99FF"/>
    <a:srgbClr val="99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491" autoAdjust="0"/>
    <p:restoredTop sz="94677" autoAdjust="0"/>
  </p:normalViewPr>
  <p:slideViewPr>
    <p:cSldViewPr>
      <p:cViewPr varScale="1">
        <p:scale>
          <a:sx n="59" d="100"/>
          <a:sy n="59" d="100"/>
        </p:scale>
        <p:origin x="116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26524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87264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90419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621996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71943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80486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825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933249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84066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981890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0614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2240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33" r:id="rId1"/>
    <p:sldLayoutId id="2147489734" r:id="rId2"/>
    <p:sldLayoutId id="2147489735" r:id="rId3"/>
    <p:sldLayoutId id="2147489736" r:id="rId4"/>
    <p:sldLayoutId id="2147489737" r:id="rId5"/>
    <p:sldLayoutId id="2147489738" r:id="rId6"/>
    <p:sldLayoutId id="2147489739" r:id="rId7"/>
    <p:sldLayoutId id="2147489740" r:id="rId8"/>
    <p:sldLayoutId id="2147489741" r:id="rId9"/>
    <p:sldLayoutId id="2147489742" r:id="rId10"/>
    <p:sldLayoutId id="2147489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五旬節主日</a:t>
            </a: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8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chemeClr val="bg1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7200" dirty="0">
                <a:solidFill>
                  <a:srgbClr val="FFFF00"/>
                </a:solidFill>
                <a:ea typeface="華康儷中黑" panose="020B0509000000000000" pitchFamily="49" charset="-120"/>
              </a:rPr>
              <a:t>聖神</a:t>
            </a:r>
            <a:r>
              <a:rPr lang="zh-TW" altLang="en-US" sz="7200" dirty="0">
                <a:solidFill>
                  <a:srgbClr val="00FF00"/>
                </a:solidFill>
                <a:ea typeface="華康儷中黑" panose="020B0509000000000000" pitchFamily="49" charset="-120"/>
              </a:rPr>
              <a:t>七恩</a:t>
            </a:r>
            <a:r>
              <a:rPr lang="en-US" altLang="zh-TW" sz="6000" b="1" dirty="0">
                <a:solidFill>
                  <a:schemeClr val="bg1"/>
                </a:solidFill>
                <a:ea typeface="華康儷中黑" panose="020B0509000000000000" pitchFamily="49" charset="-120"/>
              </a:rPr>
              <a:t>=</a:t>
            </a:r>
            <a:r>
              <a:rPr lang="zh-TW" altLang="en-US" sz="7200" dirty="0">
                <a:solidFill>
                  <a:srgbClr val="00FF00"/>
                </a:solidFill>
                <a:ea typeface="華康儷中黑" panose="020B0509000000000000" pitchFamily="49" charset="-120"/>
              </a:rPr>
              <a:t>知仁勇</a:t>
            </a:r>
            <a:r>
              <a:rPr kumimoji="1" lang="zh-TW" altLang="en-US" sz="4000" b="0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三達德</a:t>
            </a:r>
            <a:endParaRPr lang="en-US" altLang="zh-TW" sz="4000" i="1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en-US" altLang="zh-TW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 </a:t>
            </a:r>
            <a:r>
              <a:rPr lang="zh-TW" altLang="en-US" sz="7200" dirty="0">
                <a:solidFill>
                  <a:schemeClr val="bg1"/>
                </a:solidFill>
                <a:ea typeface="華康粗黑體" panose="020B0709000000000000" pitchFamily="49" charset="-120"/>
              </a:rPr>
              <a:t>宇宙之神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 </a:t>
            </a:r>
            <a:r>
              <a:rPr lang="en-US" altLang="zh-TW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3999259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五旬節主日</a:t>
            </a: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8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chemeClr val="bg1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7200" dirty="0">
                <a:solidFill>
                  <a:srgbClr val="FFFF00"/>
                </a:solidFill>
                <a:ea typeface="華康儷中黑" panose="020B0509000000000000" pitchFamily="49" charset="-120"/>
              </a:rPr>
              <a:t>聖神</a:t>
            </a:r>
            <a:r>
              <a:rPr lang="zh-TW" altLang="en-US" sz="7200" dirty="0">
                <a:solidFill>
                  <a:srgbClr val="00FF00"/>
                </a:solidFill>
                <a:ea typeface="華康儷中黑" panose="020B0509000000000000" pitchFamily="49" charset="-120"/>
              </a:rPr>
              <a:t>七恩</a:t>
            </a:r>
            <a:r>
              <a:rPr lang="en-US" altLang="zh-TW" sz="6000" b="1" dirty="0">
                <a:solidFill>
                  <a:schemeClr val="bg1"/>
                </a:solidFill>
                <a:ea typeface="華康儷中黑" panose="020B0509000000000000" pitchFamily="49" charset="-120"/>
              </a:rPr>
              <a:t>=</a:t>
            </a:r>
            <a:r>
              <a:rPr lang="zh-TW" altLang="en-US" sz="7200" dirty="0">
                <a:solidFill>
                  <a:srgbClr val="00FF00"/>
                </a:solidFill>
                <a:ea typeface="華康儷中黑" panose="020B0509000000000000" pitchFamily="49" charset="-120"/>
              </a:rPr>
              <a:t>知仁勇</a:t>
            </a:r>
            <a:r>
              <a:rPr kumimoji="1" lang="zh-TW" altLang="en-US" sz="4000" b="0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三達德</a:t>
            </a:r>
            <a:endParaRPr lang="en-US" altLang="zh-TW" sz="4000" i="1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en-US" altLang="zh-TW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 </a:t>
            </a:r>
            <a:r>
              <a:rPr lang="zh-TW" altLang="en-US" sz="7200" dirty="0">
                <a:solidFill>
                  <a:schemeClr val="bg1"/>
                </a:solidFill>
                <a:ea typeface="華康粗黑體" panose="020B0709000000000000" pitchFamily="49" charset="-120"/>
              </a:rPr>
              <a:t>宇宙之神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 </a:t>
            </a:r>
            <a:r>
              <a:rPr lang="en-US" altLang="zh-TW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3200423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62B49B7-BF55-4DAC-ABB2-EF4E4BDE1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79" y="188640"/>
            <a:ext cx="9108504" cy="6552728"/>
          </a:xfrm>
        </p:spPr>
        <p:txBody>
          <a:bodyPr/>
          <a:lstStyle/>
          <a:p>
            <a:pPr marL="360000" indent="-457200" algn="l">
              <a:spcBef>
                <a:spcPts val="60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怎麼我們都聽見他們</a:t>
            </a:r>
            <a:r>
              <a:rPr lang="zh-TW" altLang="en-US" sz="44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用我們的話</a:t>
            </a:r>
            <a:r>
              <a:rPr lang="en-US" altLang="zh-TW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講論天主的奇事呢？</a:t>
            </a:r>
            <a:endParaRPr lang="en-US" altLang="zh-TW" sz="4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457200" algn="l">
              <a:spcBef>
                <a:spcPts val="60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我們呼號</a:t>
            </a:r>
            <a:r>
              <a:rPr lang="en-US" altLang="zh-TW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「</a:t>
            </a:r>
            <a:r>
              <a:rPr lang="zh-TW" altLang="en-US" sz="44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阿爸</a:t>
            </a:r>
            <a:r>
              <a:rPr lang="en-US" altLang="zh-TW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父呀</a:t>
            </a:r>
            <a:r>
              <a:rPr lang="en-US" altLang="zh-TW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」聖神親自和我們的心神</a:t>
            </a:r>
            <a:r>
              <a:rPr lang="en-US" altLang="zh-TW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一同作證</a:t>
            </a:r>
            <a:r>
              <a:rPr lang="en-US" altLang="zh-TW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我們是天主的子女</a:t>
            </a:r>
            <a:endParaRPr lang="en-US" altLang="zh-TW" sz="44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457200" algn="l">
              <a:spcBef>
                <a:spcPts val="60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父要派遣來的聖神</a:t>
            </a:r>
            <a:r>
              <a:rPr lang="en-US" altLang="zh-TW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他必要</a:t>
            </a:r>
            <a:r>
              <a:rPr lang="zh-TW" altLang="en-US" sz="44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教訓你們</a:t>
            </a: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一切</a:t>
            </a:r>
            <a:r>
              <a:rPr lang="en-US" altLang="zh-TW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也要</a:t>
            </a:r>
            <a:r>
              <a:rPr lang="zh-TW" altLang="en-US" sz="44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使你們想起</a:t>
            </a:r>
            <a:r>
              <a:rPr lang="en-US" altLang="zh-TW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我對你們所說的一切</a:t>
            </a:r>
            <a:endParaRPr lang="zh-TW" altLang="en-US" sz="4400" dirty="0">
              <a:solidFill>
                <a:schemeClr val="bg1"/>
              </a:solidFill>
              <a:latin typeface="Calibri" panose="020F0502020204030204" pitchFamily="34" charset="0"/>
              <a:ea typeface="華康龍門石碑(P)" panose="03000700000000000000" pitchFamily="66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587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62B49B7-BF55-4DAC-ABB2-EF4E4BDE1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79" y="116632"/>
            <a:ext cx="9108504" cy="6552728"/>
          </a:xfrm>
        </p:spPr>
        <p:txBody>
          <a:bodyPr/>
          <a:lstStyle/>
          <a:p>
            <a:pPr marL="360000" indent="-457200" algn="l">
              <a:spcBef>
                <a:spcPts val="600"/>
              </a:spcBef>
              <a:spcAft>
                <a:spcPts val="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怎麼我們都聽見他們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用我們的話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講論天主的奇事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60000" indent="-457200" algn="l">
              <a:spcBef>
                <a:spcPts val="600"/>
              </a:spcBef>
              <a:spcAft>
                <a:spcPts val="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巴貝爾塔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 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溝而不通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  <a:cs typeface="Calibri" panose="020F0502020204030204" pitchFamily="34" charset="0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越辯越不明</a:t>
            </a:r>
            <a:endParaRPr lang="en-US" altLang="zh-TW" sz="40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457200" algn="l">
              <a:spcBef>
                <a:spcPts val="0"/>
              </a:spcBef>
            </a:pP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聖神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不溝而通</a:t>
            </a:r>
            <a:r>
              <a:rPr lang="en-US" altLang="zh-TW" sz="3600" spc="-1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3600" spc="-150" dirty="0">
                <a:solidFill>
                  <a:schemeClr val="bg1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生命共同體</a:t>
            </a:r>
            <a:r>
              <a:rPr lang="en-US" altLang="zh-TW" sz="3600" spc="-1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死亡拆不散</a:t>
            </a:r>
            <a:r>
              <a:rPr lang="en-US" altLang="zh-TW" sz="3600" spc="-1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60000" indent="-457200" algn="l">
              <a:spcBef>
                <a:spcPts val="600"/>
              </a:spcBef>
            </a:pPr>
            <a:endParaRPr lang="zh-TW" altLang="en-US" sz="3800" dirty="0">
              <a:solidFill>
                <a:srgbClr val="FF0000"/>
              </a:solidFill>
              <a:highlight>
                <a:srgbClr val="FFCCFF"/>
              </a:highlight>
              <a:latin typeface="Calibri" panose="020F0502020204030204" pitchFamily="34" charset="0"/>
              <a:ea typeface="華康龍門石碑(P)" panose="03000700000000000000" pitchFamily="66" charset="-120"/>
              <a:cs typeface="Calibri" panose="020F0502020204030204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15B9507-AF93-4A1E-9D2B-EDFF7D2BB21A}"/>
              </a:ext>
            </a:extLst>
          </p:cNvPr>
          <p:cNvSpPr txBox="1"/>
          <p:nvPr/>
        </p:nvSpPr>
        <p:spPr>
          <a:xfrm>
            <a:off x="107504" y="2780928"/>
            <a:ext cx="8928992" cy="3821559"/>
          </a:xfrm>
          <a:prstGeom prst="rect">
            <a:avLst/>
          </a:prstGeom>
          <a:solidFill>
            <a:srgbClr val="4C216D"/>
          </a:solidFill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atinLnBrk="1">
              <a:lnSpc>
                <a:spcPts val="4000"/>
              </a:lnSpc>
              <a:spcAft>
                <a:spcPts val="600"/>
              </a:spcAft>
            </a:pPr>
            <a:r>
              <a:rPr lang="zh-TW" altLang="en-US" sz="36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北極海鸚鵡</a:t>
            </a:r>
            <a:r>
              <a:rPr lang="en-US" altLang="zh-TW" sz="24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(Atlantic Puffins)</a:t>
            </a:r>
            <a:r>
              <a:rPr lang="zh-TW" altLang="en-US" sz="36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一夫一妻</a:t>
            </a:r>
            <a:r>
              <a:rPr lang="en-US" altLang="zh-TW" sz="36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越年重逢</a:t>
            </a:r>
            <a:r>
              <a:rPr lang="en-US" altLang="zh-TW" sz="36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atinLnBrk="1">
              <a:lnSpc>
                <a:spcPts val="3400"/>
              </a:lnSpc>
              <a:spcAft>
                <a:spcPts val="600"/>
              </a:spcAft>
            </a:pPr>
            <a:r>
              <a:rPr lang="zh-TW" altLang="en-US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問世間</a:t>
            </a:r>
            <a:r>
              <a:rPr lang="en-US" altLang="zh-TW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情是何物</a:t>
            </a:r>
            <a:r>
              <a:rPr lang="en-US" altLang="zh-TW" sz="24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zh-TW" altLang="en-US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直教生死相許</a:t>
            </a:r>
            <a:r>
              <a:rPr lang="en-US" altLang="zh-TW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天南地北雙飛客</a:t>
            </a:r>
            <a:r>
              <a:rPr lang="en-US" altLang="zh-TW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老翅幾回寒暑</a:t>
            </a:r>
            <a:r>
              <a:rPr lang="en-US" altLang="zh-TW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歡樂趣</a:t>
            </a:r>
            <a:r>
              <a:rPr lang="en-US" altLang="zh-TW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離別苦</a:t>
            </a:r>
            <a:r>
              <a:rPr lang="en-US" altLang="zh-TW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是中更有癡兒女</a:t>
            </a:r>
            <a:r>
              <a:rPr lang="en-US" altLang="zh-TW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君應有語</a:t>
            </a:r>
            <a:r>
              <a:rPr lang="en-US" altLang="zh-TW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渺萬里層雲</a:t>
            </a:r>
            <a:r>
              <a:rPr lang="en-US" altLang="zh-TW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千山暮雪</a:t>
            </a:r>
            <a:r>
              <a:rPr lang="en-US" altLang="zh-TW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2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隻影向誰去</a:t>
            </a:r>
            <a:r>
              <a:rPr lang="en-US" altLang="zh-TW" sz="24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4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元好問</a:t>
            </a:r>
            <a:r>
              <a:rPr lang="en-US" altLang="zh-TW" sz="24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24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雁丘詞</a:t>
            </a:r>
            <a:r>
              <a:rPr lang="en-US" altLang="zh-TW" sz="2400" b="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altLang="zh-TW" sz="4000" b="1" i="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4000" i="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 </a:t>
            </a:r>
            <a:endParaRPr lang="en-US" altLang="zh-TW" sz="4000" i="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atinLnBrk="1"/>
            <a:r>
              <a:rPr lang="zh-TW" altLang="en-US" sz="36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城上斜陽畫角哀</a:t>
            </a:r>
            <a:r>
              <a:rPr lang="en-US" altLang="zh-TW" sz="36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沈園非復舊池台</a:t>
            </a:r>
          </a:p>
          <a:p>
            <a:pPr latinLnBrk="1">
              <a:spcAft>
                <a:spcPts val="1200"/>
              </a:spcAft>
            </a:pPr>
            <a:r>
              <a:rPr lang="zh-TW" altLang="en-US" sz="3600" i="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傷心橋下春波綠</a:t>
            </a:r>
            <a:r>
              <a:rPr lang="en-US" altLang="zh-TW" sz="3600" i="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i="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曾是驚鴻照影來</a:t>
            </a:r>
            <a:endParaRPr lang="en-US" altLang="zh-TW" sz="3600" i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zh-TW" altLang="en-US" sz="32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 </a:t>
            </a:r>
            <a:r>
              <a:rPr lang="zh-TW" altLang="en-US" sz="3200" i="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華康儷粗圓" panose="020F0709000000000000" pitchFamily="49" charset="-120"/>
                <a:cs typeface="Calibri" panose="020F0502020204030204" pitchFamily="34" charset="0"/>
              </a:rPr>
              <a:t>情與愛都是屬神的</a:t>
            </a:r>
            <a:r>
              <a:rPr lang="en-US" altLang="zh-TW" sz="3200" i="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200" i="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華康儷粗圓" panose="020F0709000000000000" pitchFamily="49" charset="-120"/>
                <a:cs typeface="Calibri" panose="020F0502020204030204" pitchFamily="34" charset="0"/>
              </a:rPr>
              <a:t>上主的神</a:t>
            </a:r>
            <a:r>
              <a:rPr lang="en-US" altLang="zh-TW" sz="3200" i="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200" i="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華康儷粗圓" panose="020F0709000000000000" pitchFamily="49" charset="-120"/>
                <a:cs typeface="Calibri" panose="020F0502020204030204" pitchFamily="34" charset="0"/>
              </a:rPr>
              <a:t>充滿了世界</a:t>
            </a:r>
            <a:r>
              <a:rPr lang="en-US" altLang="zh-TW" sz="2000" i="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000" i="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智</a:t>
            </a:r>
            <a:r>
              <a:rPr lang="en-US" altLang="zh-TW" sz="2000" i="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1:7)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8D67D7A-00A5-433C-A6FE-7CE995DA16B5}"/>
              </a:ext>
            </a:extLst>
          </p:cNvPr>
          <p:cNvSpPr txBox="1"/>
          <p:nvPr/>
        </p:nvSpPr>
        <p:spPr>
          <a:xfrm>
            <a:off x="6732240" y="4836908"/>
            <a:ext cx="222737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zh-TW" altLang="en-US" sz="2400" i="0" dirty="0">
                <a:solidFill>
                  <a:srgbClr val="FFFF00"/>
                </a:solidFill>
                <a:effectLst/>
                <a:latin typeface="華康儷粗圓" panose="020F0709000000000000" pitchFamily="49" charset="-120"/>
                <a:ea typeface="華康儷粗圓" panose="020F0709000000000000" pitchFamily="49" charset="-120"/>
              </a:rPr>
              <a:t>唐琬</a:t>
            </a:r>
            <a:r>
              <a:rPr lang="en-US" altLang="zh-TW" sz="2400" i="0" dirty="0">
                <a:solidFill>
                  <a:srgbClr val="FFFF00"/>
                </a:solidFill>
                <a:effectLst/>
                <a:latin typeface="華康儷粗圓" panose="020F0709000000000000" pitchFamily="49" charset="-120"/>
                <a:ea typeface="華康儷粗圓" panose="020F0709000000000000" pitchFamily="49" charset="-120"/>
              </a:rPr>
              <a:t>,</a:t>
            </a:r>
            <a:r>
              <a:rPr lang="zh-TW" altLang="en-US" sz="2400" dirty="0">
                <a:solidFill>
                  <a:srgbClr val="FFFF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陸游</a:t>
            </a:r>
            <a:r>
              <a:rPr lang="en-US" altLang="zh-TW" sz="2400" dirty="0">
                <a:solidFill>
                  <a:srgbClr val="FFFF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75</a:t>
            </a:r>
            <a:r>
              <a:rPr lang="zh-TW" altLang="en-US" sz="2400" dirty="0">
                <a:solidFill>
                  <a:srgbClr val="FFFF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歲</a:t>
            </a:r>
            <a:endParaRPr lang="en-US" altLang="zh-TW" sz="2400" dirty="0">
              <a:solidFill>
                <a:srgbClr val="FFFF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BD0E164-DBA4-4D1B-A054-74BB2C0CBB5C}"/>
              </a:ext>
            </a:extLst>
          </p:cNvPr>
          <p:cNvSpPr txBox="1"/>
          <p:nvPr/>
        </p:nvSpPr>
        <p:spPr>
          <a:xfrm>
            <a:off x="6737110" y="5365912"/>
            <a:ext cx="2227378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zh-TW" altLang="en-US" sz="2400" dirty="0">
                <a:solidFill>
                  <a:schemeClr val="bg1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大妹妹</a:t>
            </a:r>
            <a:r>
              <a:rPr lang="en-US" altLang="zh-TW" sz="2400" dirty="0">
                <a:solidFill>
                  <a:schemeClr val="bg1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:</a:t>
            </a:r>
            <a:r>
              <a:rPr lang="zh-TW" altLang="en-US" sz="2400" dirty="0">
                <a:solidFill>
                  <a:schemeClr val="bg1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淺水灣</a:t>
            </a:r>
          </a:p>
        </p:txBody>
      </p:sp>
    </p:spTree>
    <p:extLst>
      <p:ext uri="{BB962C8B-B14F-4D97-AF65-F5344CB8AC3E}">
        <p14:creationId xmlns:p14="http://schemas.microsoft.com/office/powerpoint/2010/main" val="65491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62B49B7-BF55-4DAC-ABB2-EF4E4BDE1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79" y="188640"/>
            <a:ext cx="9108504" cy="6552728"/>
          </a:xfrm>
        </p:spPr>
        <p:txBody>
          <a:bodyPr/>
          <a:lstStyle/>
          <a:p>
            <a:pPr marL="360000" indent="-457200" algn="l">
              <a:spcBef>
                <a:spcPts val="600"/>
              </a:spcBef>
            </a:pP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怎麼我們都聽見他們</a:t>
            </a:r>
            <a:r>
              <a:rPr lang="zh-TW" altLang="en-US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用我們的話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講論天主的奇事呢？</a:t>
            </a:r>
            <a:endParaRPr lang="en-US" altLang="zh-TW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600"/>
              </a:spcBef>
            </a:pP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1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3800" dirty="0">
                <a:solidFill>
                  <a:srgbClr val="0000FF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巴貝爾塔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溝而不通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; </a:t>
            </a:r>
            <a:r>
              <a:rPr lang="zh-TW" altLang="en-US" sz="3800" dirty="0">
                <a:solidFill>
                  <a:srgbClr val="0000FF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聖神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不溝而通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/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生命共同體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/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心領神會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/</a:t>
            </a:r>
            <a:r>
              <a:rPr lang="zh-TW" altLang="en-US" sz="3800" spc="-15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死亡分不開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蘇軾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/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陸游</a:t>
            </a:r>
            <a:endParaRPr lang="en-US" altLang="zh-TW" sz="3800" dirty="0">
              <a:solidFill>
                <a:srgbClr val="FF0000"/>
              </a:solidFill>
              <a:highlight>
                <a:srgbClr val="FFCCFF"/>
              </a:highlight>
              <a:latin typeface="華康龍門石碑(P)" panose="03000700000000000000" pitchFamily="66" charset="-120"/>
              <a:ea typeface="華康龍門石碑(P)" panose="03000700000000000000" pitchFamily="66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600"/>
              </a:spcBef>
            </a:pP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我們呼號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阿爸</a:t>
            </a:r>
            <a:r>
              <a:rPr lang="en-US" altLang="zh-TW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父呀</a:t>
            </a:r>
            <a:r>
              <a:rPr lang="en-US" altLang="zh-TW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」聖神親自和我們的心神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一同作證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我們是天主的子女</a:t>
            </a:r>
            <a:endParaRPr lang="en-US" altLang="zh-TW" sz="38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600"/>
              </a:spcBef>
            </a:pP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1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在主內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rgbClr val="0000FF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血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濃於水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/</a:t>
            </a:r>
            <a:r>
              <a:rPr lang="zh-TW" altLang="en-US" sz="3800" dirty="0">
                <a:solidFill>
                  <a:srgbClr val="0000FF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水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濃於血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胡振中樞機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)</a:t>
            </a:r>
          </a:p>
          <a:p>
            <a:pPr marL="360000" indent="-457200" algn="l">
              <a:spcBef>
                <a:spcPts val="600"/>
              </a:spcBef>
            </a:pP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父要派遣來的聖神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他必要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教訓你們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一切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也要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使你們想起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我對你們所說的一切。</a:t>
            </a:r>
            <a:endParaRPr lang="en-US" altLang="zh-TW" sz="38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600"/>
              </a:spcBef>
            </a:pP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1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聖神七恩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; 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知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仁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CCFF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anose="020B0509000000000000" pitchFamily="49" charset="-120"/>
              </a:rPr>
              <a:t>勇三達德</a:t>
            </a:r>
            <a:endParaRPr lang="zh-TW" altLang="en-US" sz="3800" dirty="0">
              <a:solidFill>
                <a:srgbClr val="FF0000"/>
              </a:solidFill>
              <a:highlight>
                <a:srgbClr val="FFCCFF"/>
              </a:highlight>
              <a:latin typeface="華康龍門石碑(P)" panose="03000700000000000000" pitchFamily="66" charset="-120"/>
              <a:ea typeface="華康龍門石碑(P)" panose="03000700000000000000" pitchFamily="66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15B9507-AF93-4A1E-9D2B-EDFF7D2BB21A}"/>
              </a:ext>
            </a:extLst>
          </p:cNvPr>
          <p:cNvSpPr txBox="1"/>
          <p:nvPr/>
        </p:nvSpPr>
        <p:spPr>
          <a:xfrm>
            <a:off x="137321" y="267027"/>
            <a:ext cx="8856984" cy="6186309"/>
          </a:xfrm>
          <a:prstGeom prst="rect">
            <a:avLst/>
          </a:prstGeom>
          <a:solidFill>
            <a:srgbClr val="520567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altLang="zh-TW" sz="360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2001</a:t>
            </a:r>
            <a:r>
              <a:rPr lang="zh-TW" altLang="en-US" sz="360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年</a:t>
            </a: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月我去澳洲</a:t>
            </a:r>
            <a:r>
              <a:rPr lang="zh-TW" altLang="en-US" sz="360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悉尼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主持佈道大會</a:t>
            </a: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遇到一位喜歡我</a:t>
            </a:r>
            <a:r>
              <a:rPr lang="en-US" altLang="zh-TW" sz="3200" i="0" spc="-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《</a:t>
            </a:r>
            <a:r>
              <a:rPr lang="zh-TW" altLang="en-US" sz="3600" i="0" spc="-30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主日八分半英語版</a:t>
            </a:r>
            <a:r>
              <a:rPr lang="en-US" altLang="zh-TW" sz="3200" i="0" spc="-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》</a:t>
            </a:r>
            <a:r>
              <a:rPr lang="zh-TW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的李尚義先生</a:t>
            </a:r>
            <a:r>
              <a:rPr lang="en-US" altLang="zh-TW" sz="3600" i="0" spc="-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i="0" spc="-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他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決心為這英語版作「選註」</a:t>
            </a: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寫了</a:t>
            </a: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38,177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字</a:t>
            </a:r>
            <a:b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將近</a:t>
            </a:r>
            <a:r>
              <a:rPr lang="zh-TW" altLang="en-US" sz="3600" i="0" spc="-15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四萬字</a:t>
            </a: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!)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合共</a:t>
            </a: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53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頁</a:t>
            </a: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spc="-15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他的付出</a:t>
            </a:r>
            <a:r>
              <a:rPr lang="en-US" altLang="zh-TW" sz="3600" spc="-1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讓當時</a:t>
            </a:r>
            <a:r>
              <a:rPr lang="en-US" altLang="zh-TW" sz="3600" spc="-1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58</a:t>
            </a:r>
            <a:r>
              <a:rPr lang="zh-TW" altLang="en-US" sz="3600" spc="-15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歲的我</a:t>
            </a:r>
            <a:r>
              <a:rPr lang="en-US" altLang="zh-TW" sz="3600" spc="-1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感到十分鼓舞</a:t>
            </a:r>
            <a:r>
              <a:rPr lang="en-US" altLang="zh-TW" sz="3600" spc="-1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讓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我更決心邁向教會本地化</a:t>
            </a: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他說</a:t>
            </a: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「選註的目的是想向讀者提供多一些中國文化典故內容</a:t>
            </a: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點出天主聖言</a:t>
            </a:r>
            <a:r>
              <a:rPr lang="zh-TW" altLang="en-US" sz="3600" i="0" spc="-15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在中國文化土壤上的積極性和活力</a:t>
            </a: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這是拓展聖言本位化心血的成果</a:t>
            </a: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值得向團體內弟兄姊妹介紹</a:t>
            </a: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」我想</a:t>
            </a: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正是聖神把分隔在南北兩半球的兩位陌生人</a:t>
            </a:r>
            <a:r>
              <a:rPr lang="en-US" altLang="zh-TW" sz="360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i="0" spc="-15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連在一起</a:t>
            </a: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同為</a:t>
            </a:r>
            <a:r>
              <a:rPr lang="zh-TW" altLang="en-US" sz="3600" i="0" spc="-15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信仰</a:t>
            </a:r>
            <a:r>
              <a:rPr lang="zh-TW" altLang="en-US" sz="28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和</a:t>
            </a:r>
            <a:r>
              <a:rPr lang="zh-TW" altLang="en-US" sz="3600" i="0" spc="-150" dirty="0">
                <a:solidFill>
                  <a:srgbClr val="00FF00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福音文化化</a:t>
            </a:r>
            <a:r>
              <a:rPr lang="zh-TW" altLang="en-US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而努力</a:t>
            </a:r>
            <a:r>
              <a:rPr lang="en-US" altLang="zh-TW" sz="3600" i="0" spc="-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zh-TW" sz="4000" i="0" spc="-15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879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62B49B7-BF55-4DAC-ABB2-EF4E4BDE1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79" y="188640"/>
            <a:ext cx="9108504" cy="6552728"/>
          </a:xfrm>
        </p:spPr>
        <p:txBody>
          <a:bodyPr/>
          <a:lstStyle/>
          <a:p>
            <a:pPr marL="360000" indent="-457200" algn="l">
              <a:spcBef>
                <a:spcPts val="600"/>
              </a:spcBef>
              <a:spcAft>
                <a:spcPts val="600"/>
              </a:spcAft>
            </a:pP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我們呼號</a:t>
            </a:r>
            <a:r>
              <a:rPr lang="en-US" altLang="zh-TW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「</a:t>
            </a:r>
            <a:r>
              <a:rPr lang="zh-TW" altLang="en-US" sz="44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阿爸</a:t>
            </a:r>
            <a:r>
              <a:rPr lang="en-US" altLang="zh-TW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父呀</a:t>
            </a:r>
            <a:r>
              <a:rPr lang="en-US" altLang="zh-TW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」聖神親自和我們的心神</a:t>
            </a:r>
            <a:r>
              <a:rPr lang="en-US" altLang="zh-TW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一同作證</a:t>
            </a:r>
            <a:r>
              <a:rPr lang="en-US" altLang="zh-TW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zh-TW" altLang="en-US" sz="44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我們是天主的子女</a:t>
            </a:r>
            <a:r>
              <a:rPr lang="en-US" altLang="zh-TW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 algn="l">
              <a:lnSpc>
                <a:spcPts val="46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 </a:t>
            </a:r>
            <a:r>
              <a:rPr lang="zh-TW" altLang="en-US" sz="4400" spc="-150" dirty="0">
                <a:solidFill>
                  <a:schemeClr val="bg1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在主內</a:t>
            </a:r>
            <a:r>
              <a:rPr lang="en-US" altLang="zh-TW" sz="4400" spc="-1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400" spc="-150" dirty="0">
                <a:solidFill>
                  <a:schemeClr val="bg1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血濃於水</a:t>
            </a:r>
            <a:r>
              <a:rPr lang="en-US" altLang="zh-TW" sz="4400" spc="-1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zh-TW" altLang="en-US" sz="4400" spc="-150" dirty="0">
                <a:solidFill>
                  <a:schemeClr val="bg1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水濃於血 </a:t>
            </a:r>
            <a:r>
              <a:rPr lang="en-US" altLang="zh-TW" spc="-3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pc="-300" dirty="0">
                <a:solidFill>
                  <a:schemeClr val="bg1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胡振中樞機</a:t>
            </a:r>
            <a:r>
              <a:rPr lang="en-US" altLang="zh-TW" spc="-3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60000" indent="-457200" algn="l">
              <a:spcBef>
                <a:spcPts val="60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父要派遣來的聖神</a:t>
            </a:r>
            <a:r>
              <a:rPr lang="en-US" altLang="zh-TW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他必要</a:t>
            </a:r>
            <a:r>
              <a:rPr lang="zh-TW" altLang="en-US" sz="44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教訓你們</a:t>
            </a: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一切</a:t>
            </a:r>
            <a:r>
              <a:rPr lang="en-US" altLang="zh-TW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也要</a:t>
            </a:r>
            <a:r>
              <a:rPr lang="zh-TW" altLang="en-US" sz="44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使你們想起</a:t>
            </a:r>
            <a:r>
              <a:rPr lang="en-US" altLang="zh-TW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我對你們所說的一切。</a:t>
            </a:r>
            <a:endParaRPr lang="en-US" altLang="zh-TW" sz="4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457200" algn="l">
              <a:spcBef>
                <a:spcPts val="600"/>
              </a:spcBef>
            </a:pPr>
            <a:r>
              <a:rPr lang="zh-TW" altLang="en-US" sz="4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   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CCFF"/>
                </a:highlight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聖神七恩</a:t>
            </a:r>
            <a:r>
              <a:rPr lang="en-US" altLang="zh-TW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CCFF"/>
                </a:highlight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知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CC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CCFF"/>
                </a:highlight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仁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CC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CCFF"/>
                </a:highlight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勇三達德</a:t>
            </a:r>
          </a:p>
        </p:txBody>
      </p:sp>
    </p:spTree>
    <p:extLst>
      <p:ext uri="{BB962C8B-B14F-4D97-AF65-F5344CB8AC3E}">
        <p14:creationId xmlns:p14="http://schemas.microsoft.com/office/powerpoint/2010/main" val="424521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9DAA703-D1E5-4896-BE20-6422F26C1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C8DD8C27-F225-4C8A-8BA6-318B9B4014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349119"/>
              </p:ext>
            </p:extLst>
          </p:nvPr>
        </p:nvGraphicFramePr>
        <p:xfrm>
          <a:off x="0" y="116632"/>
          <a:ext cx="9144000" cy="6658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60">
                  <a:extLst>
                    <a:ext uri="{9D8B030D-6E8A-4147-A177-3AD203B41FA5}">
                      <a16:colId xmlns:a16="http://schemas.microsoft.com/office/drawing/2014/main" val="42611613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19746003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386604089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676613647"/>
                    </a:ext>
                  </a:extLst>
                </a:gridCol>
                <a:gridCol w="1547664">
                  <a:extLst>
                    <a:ext uri="{9D8B030D-6E8A-4147-A177-3AD203B41FA5}">
                      <a16:colId xmlns:a16="http://schemas.microsoft.com/office/drawing/2014/main" val="3604676899"/>
                    </a:ext>
                  </a:extLst>
                </a:gridCol>
              </a:tblGrid>
              <a:tr h="435730">
                <a:tc gridSpan="3">
                  <a:txBody>
                    <a:bodyPr/>
                    <a:lstStyle/>
                    <a:p>
                      <a:pPr algn="l">
                        <a:lnSpc>
                          <a:spcPts val="2900"/>
                        </a:lnSpc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      聖   神   七   恩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900"/>
                        </a:lnSpc>
                      </a:pPr>
                      <a:r>
                        <a:rPr lang="zh-TW" altLang="en-US" sz="2400" spc="6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知仁勇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三達德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650982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明達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dirty="0"/>
                        <a:t>Knowledge</a:t>
                      </a:r>
                      <a:endParaRPr lang="zh-TW" altLang="en-US" sz="20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分辨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善惡的能力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(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分辨有如金字塔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, </a:t>
                      </a:r>
                      <a:b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</a:b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  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在人生與學問上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,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都</a:t>
                      </a:r>
                      <a:r>
                        <a:rPr lang="zh-TW" altLang="en-US" sz="2400" dirty="0">
                          <a:solidFill>
                            <a:schemeClr val="tx1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要</a:t>
                      </a: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博大</a:t>
                      </a:r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+</a:t>
                      </a: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高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24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altLang="zh-TW" sz="24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zh-TW" altLang="en-US" sz="2800" b="1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知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</a:pPr>
                      <a:endParaRPr lang="en-US" altLang="zh-TW" sz="36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4000"/>
                        </a:lnSpc>
                      </a:pPr>
                      <a:endParaRPr lang="en-US" altLang="zh-TW" sz="36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4500"/>
                        </a:lnSpc>
                      </a:pP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知者不惑</a:t>
                      </a:r>
                    </a:p>
                    <a:p>
                      <a:pPr algn="ctr">
                        <a:lnSpc>
                          <a:spcPts val="4000"/>
                        </a:lnSpc>
                      </a:pPr>
                      <a:r>
                        <a:rPr lang="zh-TW" altLang="en-US" sz="20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好學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近</a:t>
                      </a:r>
                      <a:r>
                        <a:rPr lang="zh-TW" altLang="en-US" sz="20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乎知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657996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聰敏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dirty="0">
                          <a:solidFill>
                            <a:srgbClr val="FF0000"/>
                          </a:solidFill>
                        </a:rPr>
                        <a:t>Understanding</a:t>
                      </a:r>
                      <a:endParaRPr lang="zh-TW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明白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人生與真善美聖的真理</a:t>
                      </a:r>
                      <a:endParaRPr lang="en-US" altLang="zh-TW" sz="2400" dirty="0"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  (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生活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=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學問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;</a:t>
                      </a: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入孝出悌</a:t>
                      </a:r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;</a:t>
                      </a: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食無求飽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24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zh-TW" altLang="en-US" sz="2400" dirty="0"/>
                        <a:t>知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675356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dirty="0">
                          <a:solidFill>
                            <a:srgbClr val="0000FF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超見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dirty="0">
                          <a:solidFill>
                            <a:srgbClr val="0000FF"/>
                          </a:solidFill>
                        </a:rPr>
                        <a:t>Counsel</a:t>
                      </a:r>
                      <a:endParaRPr lang="zh-TW" altLang="en-US" sz="2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明智判斷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及做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正確選擇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的能力</a:t>
                      </a:r>
                      <a:endParaRPr lang="en-US" altLang="zh-TW" sz="2400" dirty="0"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             (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包括</a:t>
                      </a: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選擇放棄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24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682676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上智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dirty="0">
                          <a:solidFill>
                            <a:srgbClr val="FF0000"/>
                          </a:solidFill>
                        </a:rPr>
                        <a:t>Wisdom</a:t>
                      </a:r>
                    </a:p>
                    <a:p>
                      <a:pPr algn="ctr">
                        <a:spcBef>
                          <a:spcPts val="0"/>
                        </a:spcBef>
                      </a:pP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堅持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正確價值順序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,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儷中黑" panose="020B0509000000000000" pitchFamily="49" charset="-120"/>
                        </a:rPr>
                        <a:t>天國優先</a:t>
                      </a:r>
                      <a:endParaRPr lang="en-US" altLang="zh-TW" sz="240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 </a:t>
                      </a:r>
                      <a:r>
                        <a:rPr lang="en-US" altLang="zh-TW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(</a:t>
                      </a:r>
                      <a:r>
                        <a:rPr lang="zh-TW" altLang="en-US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大利</a:t>
                      </a:r>
                      <a:r>
                        <a:rPr lang="en-US" altLang="zh-TW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&gt;</a:t>
                      </a:r>
                      <a:r>
                        <a:rPr lang="zh-TW" altLang="en-US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自利</a:t>
                      </a:r>
                      <a:r>
                        <a:rPr lang="en-US" altLang="zh-TW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; </a:t>
                      </a:r>
                      <a:r>
                        <a:rPr lang="zh-TW" altLang="en-US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永恆</a:t>
                      </a:r>
                      <a:r>
                        <a:rPr lang="en-US" altLang="zh-TW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&gt;</a:t>
                      </a:r>
                      <a:r>
                        <a:rPr lang="zh-TW" altLang="en-US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短暫</a:t>
                      </a:r>
                      <a:r>
                        <a:rPr lang="en-US" altLang="zh-TW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; </a:t>
                      </a:r>
                      <a:r>
                        <a:rPr lang="zh-TW" altLang="en-US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共贏</a:t>
                      </a:r>
                      <a:r>
                        <a:rPr lang="en-US" altLang="zh-TW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&gt;</a:t>
                      </a:r>
                      <a:r>
                        <a:rPr lang="zh-TW" altLang="en-US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獨贏</a:t>
                      </a:r>
                      <a:r>
                        <a:rPr lang="en-US" altLang="zh-TW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2200" dirty="0">
                        <a:solidFill>
                          <a:srgbClr val="0000FF"/>
                        </a:solidFill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427015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2400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孝愛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Pietas</a:t>
                      </a:r>
                    </a:p>
                    <a:p>
                      <a:pPr algn="ctr"/>
                      <a:r>
                        <a:rPr lang="en-US" altLang="zh-TW" sz="2000" dirty="0">
                          <a:solidFill>
                            <a:srgbClr val="FF0000"/>
                          </a:solidFill>
                        </a:rPr>
                        <a:t>(La Pieta)</a:t>
                      </a:r>
                      <a:endParaRPr lang="zh-TW" altLang="en-US" sz="20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出於愛的敬拜天主</a:t>
                      </a:r>
                      <a:endParaRPr lang="en-US" altLang="zh-TW" sz="1600" dirty="0"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zh-TW" altLang="en-US" sz="2200" dirty="0">
                          <a:latin typeface="+mn-lt"/>
                          <a:ea typeface="華康儷中黑" panose="020B0509000000000000" pitchFamily="49" charset="-120"/>
                        </a:rPr>
                        <a:t>我愛天主</a:t>
                      </a:r>
                      <a:r>
                        <a:rPr lang="en-US" altLang="zh-TW" sz="2200" dirty="0">
                          <a:latin typeface="+mn-lt"/>
                          <a:ea typeface="華康儷中黑" panose="020B0509000000000000" pitchFamily="49" charset="-120"/>
                        </a:rPr>
                        <a:t>,</a:t>
                      </a:r>
                      <a:r>
                        <a:rPr lang="zh-TW" altLang="en-US" sz="2200" dirty="0">
                          <a:latin typeface="+mn-lt"/>
                          <a:ea typeface="華康儷中黑" panose="020B0509000000000000" pitchFamily="49" charset="-120"/>
                        </a:rPr>
                        <a:t>天主</a:t>
                      </a:r>
                      <a:r>
                        <a:rPr lang="zh-TW" altLang="en-US" sz="22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更</a:t>
                      </a:r>
                      <a:r>
                        <a:rPr lang="zh-TW" altLang="en-US" sz="2200" dirty="0">
                          <a:latin typeface="+mn-lt"/>
                          <a:ea typeface="華康儷中黑" panose="020B0509000000000000" pitchFamily="49" charset="-120"/>
                        </a:rPr>
                        <a:t>愛我 </a:t>
                      </a:r>
                      <a:r>
                        <a:rPr lang="en-US" altLang="zh-TW" sz="1800" dirty="0">
                          <a:latin typeface="+mn-lt"/>
                          <a:ea typeface="華康儷中黑" panose="020B0509000000000000" pitchFamily="49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雙向</a:t>
                      </a:r>
                      <a:r>
                        <a:rPr lang="en-US" altLang="zh-TW" sz="1800" dirty="0">
                          <a:latin typeface="+mn-lt"/>
                          <a:ea typeface="華康儷中黑" panose="020B0509000000000000" pitchFamily="49" charset="-120"/>
                        </a:rPr>
                        <a:t>,</a:t>
                      </a:r>
                      <a:r>
                        <a:rPr lang="zh-TW" altLang="en-US" sz="2000" dirty="0">
                          <a:latin typeface="+mn-lt"/>
                          <a:ea typeface="華康儷中黑" panose="020B0509000000000000" pitchFamily="49" charset="-120"/>
                        </a:rPr>
                        <a:t>以愛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還</a:t>
                      </a:r>
                      <a:r>
                        <a:rPr lang="zh-TW" altLang="en-US" sz="2000" dirty="0">
                          <a:latin typeface="+mn-lt"/>
                          <a:ea typeface="華康儷中黑" panose="020B0509000000000000" pitchFamily="49" charset="-120"/>
                        </a:rPr>
                        <a:t>愛</a:t>
                      </a:r>
                      <a:r>
                        <a:rPr lang="en-US" altLang="zh-TW" sz="1800" dirty="0"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1800" dirty="0"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由愛而取悅</a:t>
                      </a:r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敬畏天主</a:t>
                      </a:r>
                      <a:r>
                        <a:rPr lang="en-US" altLang="zh-TW" sz="2000" dirty="0">
                          <a:latin typeface="+mn-lt"/>
                          <a:ea typeface="華康儷中黑" panose="020B0509000000000000" pitchFamily="49" charset="-120"/>
                        </a:rPr>
                        <a:t>(</a:t>
                      </a:r>
                      <a:r>
                        <a:rPr lang="zh-TW" altLang="en-US" sz="2000" dirty="0">
                          <a:latin typeface="+mn-lt"/>
                          <a:ea typeface="華康儷中黑" panose="020B0509000000000000" pitchFamily="49" charset="-120"/>
                        </a:rPr>
                        <a:t>高山仰止</a:t>
                      </a:r>
                      <a:r>
                        <a:rPr lang="en-US" altLang="zh-TW" sz="2000" dirty="0">
                          <a:latin typeface="+mn-lt"/>
                          <a:ea typeface="華康儷中黑" panose="020B0509000000000000" pitchFamily="49" charset="-120"/>
                        </a:rPr>
                        <a:t>;</a:t>
                      </a:r>
                      <a:r>
                        <a:rPr lang="zh-TW" altLang="en-US" sz="2000" dirty="0">
                          <a:latin typeface="+mn-lt"/>
                          <a:ea typeface="華康儷中黑" panose="020B0509000000000000" pitchFamily="49" charset="-120"/>
                        </a:rPr>
                        <a:t>慕</a:t>
                      </a:r>
                      <a:r>
                        <a:rPr lang="en-US" altLang="zh-TW" sz="2000" dirty="0"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20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altLang="zh-TW" sz="32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zh-TW" altLang="en-US" sz="2800" b="1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仁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altLang="zh-TW" sz="9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4000"/>
                        </a:lnSpc>
                      </a:pP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仁者不憂</a:t>
                      </a:r>
                    </a:p>
                    <a:p>
                      <a:pPr algn="ctr"/>
                      <a:endParaRPr lang="en-US" altLang="zh-TW" sz="11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zh-TW" altLang="en-US" sz="20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力行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近</a:t>
                      </a:r>
                      <a:r>
                        <a:rPr lang="zh-TW" altLang="en-US" sz="20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乎仁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130547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2000" dirty="0">
                          <a:solidFill>
                            <a:srgbClr val="0000FF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敬畏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US" altLang="zh-TW" sz="2000" dirty="0">
                          <a:solidFill>
                            <a:srgbClr val="0000FF"/>
                          </a:solidFill>
                        </a:rPr>
                        <a:t>Fear of God</a:t>
                      </a:r>
                      <a:endParaRPr lang="zh-TW" altLang="en-US" sz="2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zh-TW" altLang="en-US" sz="2400" dirty="0"/>
                        <a:t>由於愛而取悅天主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4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077336"/>
                  </a:ext>
                </a:extLst>
              </a:tr>
              <a:tr h="11758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altLang="zh-TW" sz="8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剛毅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Fortitude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本為</a:t>
                      </a:r>
                      <a:r>
                        <a:rPr lang="zh-TW" altLang="zh-TW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聖</a:t>
                      </a: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朝</a:t>
                      </a:r>
                      <a:r>
                        <a:rPr lang="zh-TW" altLang="zh-TW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除弊</a:t>
                      </a: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政</a:t>
                      </a:r>
                      <a:r>
                        <a:rPr lang="zh-TW" altLang="zh-TW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肯將衰朽惜殘年</a:t>
                      </a:r>
                      <a:endParaRPr lang="en-US" altLang="zh-TW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華康儷中黑" panose="020B0509000000000000" pitchFamily="49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                     (</a:t>
                      </a:r>
                      <a:r>
                        <a:rPr lang="zh-TW" alt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韓愈</a:t>
                      </a: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)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有毅力去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堅持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正確的選擇</a:t>
                      </a:r>
                      <a:endParaRPr lang="en-US" altLang="zh-TW" sz="2400" dirty="0"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r>
                        <a:rPr lang="zh-TW" altLang="en-US" sz="20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欲為天國獻一生</a:t>
                      </a:r>
                      <a:r>
                        <a:rPr lang="en-US" altLang="zh-TW" sz="20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, </a:t>
                      </a:r>
                      <a:r>
                        <a:rPr lang="zh-TW" altLang="en-US" sz="20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敢將餘熱拼餘年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(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徐錦堯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)</a:t>
                      </a:r>
                    </a:p>
                    <a:p>
                      <a:r>
                        <a:rPr lang="zh-TW" altLang="en-U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大勇</a:t>
                      </a:r>
                      <a:r>
                        <a:rPr lang="en-US" altLang="zh-TW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: </a:t>
                      </a:r>
                      <a:r>
                        <a:rPr lang="zh-TW" altLang="en-U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所挾持者甚大</a:t>
                      </a:r>
                      <a:r>
                        <a:rPr lang="en-US" altLang="zh-TW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,</a:t>
                      </a:r>
                      <a:r>
                        <a:rPr lang="zh-TW" altLang="en-U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而志甚遠也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(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留侯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.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張良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)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24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zh-TW" altLang="en-US" sz="2800" b="1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勇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0"/>
                        </a:lnSpc>
                        <a:spcAft>
                          <a:spcPts val="1200"/>
                        </a:spcAft>
                      </a:pP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勇者不懼</a:t>
                      </a:r>
                    </a:p>
                    <a:p>
                      <a:pPr algn="ctr"/>
                      <a:r>
                        <a:rPr lang="zh-TW" altLang="en-US" sz="20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知恥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近</a:t>
                      </a:r>
                      <a:r>
                        <a:rPr lang="zh-TW" altLang="en-US" sz="20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乎勇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1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33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9DAA703-D1E5-4896-BE20-6422F26C1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C8DD8C27-F225-4C8A-8BA6-318B9B4014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910679"/>
              </p:ext>
            </p:extLst>
          </p:nvPr>
        </p:nvGraphicFramePr>
        <p:xfrm>
          <a:off x="0" y="116632"/>
          <a:ext cx="9144000" cy="6582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60">
                  <a:extLst>
                    <a:ext uri="{9D8B030D-6E8A-4147-A177-3AD203B41FA5}">
                      <a16:colId xmlns:a16="http://schemas.microsoft.com/office/drawing/2014/main" val="42611613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19746003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386604089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76613647"/>
                    </a:ext>
                  </a:extLst>
                </a:gridCol>
                <a:gridCol w="1691680">
                  <a:extLst>
                    <a:ext uri="{9D8B030D-6E8A-4147-A177-3AD203B41FA5}">
                      <a16:colId xmlns:a16="http://schemas.microsoft.com/office/drawing/2014/main" val="3604676899"/>
                    </a:ext>
                  </a:extLst>
                </a:gridCol>
              </a:tblGrid>
              <a:tr h="435730">
                <a:tc gridSpan="3">
                  <a:txBody>
                    <a:bodyPr/>
                    <a:lstStyle/>
                    <a:p>
                      <a:pPr algn="ctr">
                        <a:lnSpc>
                          <a:spcPts val="2900"/>
                        </a:lnSpc>
                      </a:pPr>
                      <a:r>
                        <a:rPr lang="zh-TW" altLang="en-US" sz="2400" dirty="0">
                          <a:solidFill>
                            <a:schemeClr val="bg1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聖   神   七   恩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900"/>
                        </a:lnSpc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知 仁 勇</a:t>
                      </a:r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: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三達德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650982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24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明達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Know-</a:t>
                      </a:r>
                    </a:p>
                    <a:p>
                      <a:pPr algn="ctr"/>
                      <a:r>
                        <a:rPr lang="en-US" altLang="zh-TW" sz="2400" dirty="0"/>
                        <a:t>ledge</a:t>
                      </a:r>
                      <a:endParaRPr lang="zh-TW" altLang="en-US" sz="24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分辨善惡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的能力</a:t>
                      </a:r>
                      <a:r>
                        <a:rPr lang="en-US" altLang="zh-TW" sz="2000" dirty="0">
                          <a:latin typeface="+mn-lt"/>
                          <a:ea typeface="華康儷中黑" panose="020B0509000000000000" pitchFamily="49" charset="-120"/>
                        </a:rPr>
                        <a:t>(</a:t>
                      </a:r>
                      <a:r>
                        <a:rPr lang="zh-TW" altLang="en-US" sz="2000" dirty="0">
                          <a:latin typeface="+mn-lt"/>
                          <a:ea typeface="華康儷中黑" panose="020B0509000000000000" pitchFamily="49" charset="-120"/>
                        </a:rPr>
                        <a:t>分辨有如金字塔</a:t>
                      </a:r>
                      <a:r>
                        <a:rPr lang="en-US" altLang="zh-TW" sz="2000" dirty="0">
                          <a:latin typeface="+mn-lt"/>
                          <a:ea typeface="華康儷中黑" panose="020B0509000000000000" pitchFamily="49" charset="-120"/>
                        </a:rPr>
                        <a:t>,</a:t>
                      </a:r>
                    </a:p>
                    <a:p>
                      <a:r>
                        <a:rPr lang="en-US" altLang="zh-TW" sz="2000" dirty="0">
                          <a:latin typeface="+mn-lt"/>
                          <a:ea typeface="華康儷中黑" panose="020B0509000000000000" pitchFamily="49" charset="-120"/>
                        </a:rPr>
                        <a:t> </a:t>
                      </a:r>
                      <a:r>
                        <a:rPr lang="zh-TW" altLang="en-US" sz="2000" dirty="0">
                          <a:latin typeface="+mn-lt"/>
                          <a:ea typeface="華康儷中黑" panose="020B0509000000000000" pitchFamily="49" charset="-120"/>
                        </a:rPr>
                        <a:t>在人生與學問上</a:t>
                      </a:r>
                      <a:r>
                        <a:rPr lang="en-US" altLang="zh-TW" sz="2000" dirty="0">
                          <a:latin typeface="+mn-lt"/>
                          <a:ea typeface="華康儷中黑" panose="020B0509000000000000" pitchFamily="49" charset="-120"/>
                        </a:rPr>
                        <a:t>,</a:t>
                      </a:r>
                      <a:r>
                        <a:rPr lang="zh-TW" altLang="en-US" sz="2000" dirty="0">
                          <a:latin typeface="+mn-lt"/>
                          <a:ea typeface="華康儷中黑" panose="020B0509000000000000" pitchFamily="49" charset="-120"/>
                        </a:rPr>
                        <a:t>都 </a:t>
                      </a:r>
                      <a:r>
                        <a:rPr lang="zh-TW" altLang="en-US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要能博大要能高</a:t>
                      </a:r>
                      <a:r>
                        <a:rPr lang="en-US" altLang="zh-TW" sz="2000" dirty="0"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20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zh-TW" altLang="en-US" sz="36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知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altLang="zh-TW" sz="8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知者不惑</a:t>
                      </a:r>
                    </a:p>
                    <a:p>
                      <a:pPr algn="ctr"/>
                      <a:endParaRPr lang="en-US" altLang="zh-TW" sz="24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3400"/>
                        </a:lnSpc>
                      </a:pPr>
                      <a:r>
                        <a:rPr lang="zh-TW" altLang="en-US" sz="24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好學</a:t>
                      </a:r>
                      <a:endParaRPr lang="en-US" altLang="zh-TW" sz="24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3400"/>
                        </a:lnSpc>
                      </a:pPr>
                      <a:r>
                        <a:rPr lang="zh-TW" altLang="en-US" sz="24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近乎知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657996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聰敏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solidFill>
                            <a:srgbClr val="FF0000"/>
                          </a:solidFill>
                        </a:rPr>
                        <a:t>Unders</a:t>
                      </a:r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  <a:p>
                      <a:pPr algn="ctr"/>
                      <a:r>
                        <a:rPr lang="en-US" altLang="zh-TW" sz="2400" dirty="0" err="1">
                          <a:solidFill>
                            <a:srgbClr val="FF0000"/>
                          </a:solidFill>
                        </a:rPr>
                        <a:t>tanding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明白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人生與真善美聖的真理</a:t>
                      </a:r>
                      <a:endParaRPr lang="en-US" altLang="zh-TW" sz="2400" dirty="0"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 (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生活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=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學問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;</a:t>
                      </a:r>
                      <a:r>
                        <a:rPr lang="zh-TW" altLang="en-US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入孝出悌</a:t>
                      </a:r>
                      <a:r>
                        <a:rPr lang="en-US" altLang="zh-TW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;</a:t>
                      </a:r>
                      <a:r>
                        <a:rPr lang="zh-TW" altLang="en-US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食無求飽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24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zh-TW" altLang="en-US" sz="2400" dirty="0"/>
                        <a:t>知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675356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超見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solidFill>
                            <a:srgbClr val="0000FF"/>
                          </a:solidFill>
                        </a:rPr>
                        <a:t>Coun</a:t>
                      </a:r>
                      <a:r>
                        <a:rPr lang="en-US" altLang="zh-TW" sz="2400" dirty="0">
                          <a:solidFill>
                            <a:srgbClr val="0000FF"/>
                          </a:solidFill>
                        </a:rPr>
                        <a:t>-</a:t>
                      </a:r>
                    </a:p>
                    <a:p>
                      <a:pPr algn="ctr"/>
                      <a:r>
                        <a:rPr lang="en-US" altLang="zh-TW" sz="2400" dirty="0" err="1">
                          <a:solidFill>
                            <a:srgbClr val="0000FF"/>
                          </a:solidFill>
                        </a:rPr>
                        <a:t>sel</a:t>
                      </a:r>
                      <a:endParaRPr lang="zh-TW" alt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明智判斷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及做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正確選擇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的能力</a:t>
                      </a:r>
                      <a:endParaRPr lang="en-US" altLang="zh-TW" sz="2400" dirty="0"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r>
                        <a:rPr lang="en-US" altLang="zh-TW" sz="2000" dirty="0">
                          <a:latin typeface="+mn-lt"/>
                          <a:ea typeface="華康儷中黑" panose="020B0509000000000000" pitchFamily="49" charset="-120"/>
                        </a:rPr>
                        <a:t>                          (</a:t>
                      </a:r>
                      <a:r>
                        <a:rPr lang="zh-TW" altLang="en-US" sz="2000" dirty="0">
                          <a:latin typeface="+mn-lt"/>
                          <a:ea typeface="華康儷中黑" panose="020B0509000000000000" pitchFamily="49" charset="-120"/>
                        </a:rPr>
                        <a:t>包括</a:t>
                      </a:r>
                      <a:r>
                        <a:rPr lang="zh-TW" altLang="en-US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選擇放棄</a:t>
                      </a:r>
                      <a:r>
                        <a:rPr lang="en-US" altLang="zh-TW" sz="2000" dirty="0"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20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682676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上智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Wisdom</a:t>
                      </a:r>
                    </a:p>
                    <a:p>
                      <a:pPr algn="ctr"/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堅持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正確價值順序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,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儷中黑" panose="020B0509000000000000" pitchFamily="49" charset="-120"/>
                        </a:rPr>
                        <a:t>天國優先</a:t>
                      </a:r>
                      <a:endParaRPr lang="en-US" altLang="zh-TW" sz="240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r>
                        <a:rPr lang="en-US" altLang="zh-TW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 (</a:t>
                      </a:r>
                      <a:r>
                        <a:rPr lang="zh-TW" altLang="en-US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大利</a:t>
                      </a:r>
                      <a:r>
                        <a:rPr lang="en-US" altLang="zh-TW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&gt;</a:t>
                      </a:r>
                      <a:r>
                        <a:rPr lang="zh-TW" altLang="en-US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自利</a:t>
                      </a:r>
                      <a:r>
                        <a:rPr lang="en-US" altLang="zh-TW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; </a:t>
                      </a:r>
                      <a:r>
                        <a:rPr lang="zh-TW" altLang="en-US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永恆</a:t>
                      </a:r>
                      <a:r>
                        <a:rPr lang="en-US" altLang="zh-TW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&gt;</a:t>
                      </a:r>
                      <a:r>
                        <a:rPr lang="zh-TW" altLang="en-US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短暫</a:t>
                      </a:r>
                      <a:r>
                        <a:rPr lang="en-US" altLang="zh-TW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; </a:t>
                      </a:r>
                      <a:r>
                        <a:rPr lang="zh-TW" altLang="en-US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共贏</a:t>
                      </a:r>
                      <a:r>
                        <a:rPr lang="en-US" altLang="zh-TW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&gt;</a:t>
                      </a:r>
                      <a:r>
                        <a:rPr lang="zh-TW" altLang="en-US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獨贏</a:t>
                      </a:r>
                      <a:r>
                        <a:rPr lang="en-US" altLang="zh-TW" sz="20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2000" dirty="0">
                        <a:solidFill>
                          <a:srgbClr val="0000FF"/>
                        </a:solidFill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427015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endParaRPr lang="zh-TW" altLang="en-US" sz="2400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altLang="en-US" sz="20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zh-TW" altLang="en-US" sz="2400" dirty="0">
                        <a:solidFill>
                          <a:srgbClr val="FFFF00"/>
                        </a:solidFill>
                        <a:highlight>
                          <a:srgbClr val="FF0000"/>
                        </a:highlight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zh-TW" altLang="en-US" sz="2400" dirty="0">
                        <a:highlight>
                          <a:srgbClr val="FFFF00"/>
                        </a:highlight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130547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endParaRPr lang="zh-TW" altLang="en-US" sz="2400" dirty="0">
                        <a:solidFill>
                          <a:srgbClr val="0000FF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zh-TW" altLang="en-US" sz="2400" dirty="0"/>
                        <a:t>由於愛而取悅天主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4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077336"/>
                  </a:ext>
                </a:extLst>
              </a:tr>
              <a:tr h="11758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0000FF"/>
                        </a:solidFill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solidFill>
                          <a:srgbClr val="FFFF00"/>
                        </a:solidFill>
                        <a:highlight>
                          <a:srgbClr val="FF0000"/>
                        </a:highlight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highlight>
                          <a:srgbClr val="FFFF00"/>
                        </a:highlight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1875"/>
                  </a:ext>
                </a:extLst>
              </a:tr>
            </a:tbl>
          </a:graphicData>
        </a:graphic>
      </p:graphicFrame>
      <p:sp>
        <p:nvSpPr>
          <p:cNvPr id="2" name="文字方塊 1">
            <a:extLst>
              <a:ext uri="{FF2B5EF4-FFF2-40B4-BE49-F238E27FC236}">
                <a16:creationId xmlns:a16="http://schemas.microsoft.com/office/drawing/2014/main" id="{D5250976-9FDE-4B92-AD0E-96A30604CD85}"/>
              </a:ext>
            </a:extLst>
          </p:cNvPr>
          <p:cNvSpPr txBox="1"/>
          <p:nvPr/>
        </p:nvSpPr>
        <p:spPr>
          <a:xfrm>
            <a:off x="179512" y="3903239"/>
            <a:ext cx="8784976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TW" altLang="en-US" sz="3200" b="0" i="0" dirty="0">
                <a:effectLst/>
                <a:latin typeface="+mn-lt"/>
                <a:ea typeface="華康正顏楷體W5" panose="03000509000000000000" pitchFamily="65" charset="-120"/>
              </a:rPr>
              <a:t>弟子入則</a:t>
            </a:r>
            <a:r>
              <a:rPr lang="zh-TW" altLang="en-US" sz="3200" b="0" i="0" dirty="0">
                <a:solidFill>
                  <a:srgbClr val="FF0000"/>
                </a:solidFill>
                <a:effectLst/>
                <a:latin typeface="+mn-lt"/>
                <a:ea typeface="華康正顏楷體W5" panose="03000509000000000000" pitchFamily="65" charset="-120"/>
              </a:rPr>
              <a:t>孝</a:t>
            </a:r>
            <a:r>
              <a:rPr lang="en-US" altLang="zh-TW" sz="3200" b="0" i="0" dirty="0">
                <a:effectLst/>
                <a:latin typeface="+mn-lt"/>
                <a:ea typeface="華康正顏楷體W5" panose="03000509000000000000" pitchFamily="65" charset="-120"/>
              </a:rPr>
              <a:t>,</a:t>
            </a:r>
            <a:r>
              <a:rPr lang="zh-TW" altLang="en-US" sz="3200" b="0" i="0" dirty="0">
                <a:effectLst/>
                <a:latin typeface="+mn-lt"/>
                <a:ea typeface="華康正顏楷體W5" panose="03000509000000000000" pitchFamily="65" charset="-120"/>
              </a:rPr>
              <a:t>出則</a:t>
            </a:r>
            <a:r>
              <a:rPr lang="zh-TW" altLang="en-US" sz="3200" b="0" i="0" dirty="0">
                <a:solidFill>
                  <a:srgbClr val="FF0000"/>
                </a:solidFill>
                <a:effectLst/>
                <a:latin typeface="+mn-lt"/>
                <a:ea typeface="華康正顏楷體W5" panose="03000509000000000000" pitchFamily="65" charset="-120"/>
              </a:rPr>
              <a:t>弟</a:t>
            </a:r>
            <a:r>
              <a:rPr lang="en-US" altLang="zh-TW" sz="3200" b="0" i="0" dirty="0">
                <a:effectLst/>
                <a:latin typeface="+mn-lt"/>
                <a:ea typeface="華康正顏楷體W5" panose="03000509000000000000" pitchFamily="65" charset="-120"/>
              </a:rPr>
              <a:t>,</a:t>
            </a:r>
            <a:r>
              <a:rPr lang="zh-TW" altLang="en-US" sz="3200" b="0" i="0" dirty="0">
                <a:effectLst/>
                <a:latin typeface="+mn-lt"/>
                <a:ea typeface="華康正顏楷體W5" panose="03000509000000000000" pitchFamily="65" charset="-120"/>
              </a:rPr>
              <a:t>謹而</a:t>
            </a:r>
            <a:r>
              <a:rPr lang="zh-TW" altLang="en-US" sz="3200" b="0" i="0" dirty="0">
                <a:solidFill>
                  <a:srgbClr val="FF0000"/>
                </a:solidFill>
                <a:effectLst/>
                <a:latin typeface="+mn-lt"/>
                <a:ea typeface="華康正顏楷體W5" panose="03000509000000000000" pitchFamily="65" charset="-120"/>
              </a:rPr>
              <a:t>信</a:t>
            </a:r>
            <a:r>
              <a:rPr lang="en-US" altLang="zh-TW" sz="3200" b="0" i="0" dirty="0">
                <a:effectLst/>
                <a:latin typeface="+mn-lt"/>
                <a:ea typeface="華康正顏楷體W5" panose="03000509000000000000" pitchFamily="65" charset="-120"/>
              </a:rPr>
              <a:t>,</a:t>
            </a:r>
            <a:r>
              <a:rPr lang="zh-TW" altLang="en-US" sz="3200" b="0" i="0" dirty="0">
                <a:effectLst/>
                <a:latin typeface="+mn-lt"/>
                <a:ea typeface="華康正顏楷體W5" panose="03000509000000000000" pitchFamily="65" charset="-120"/>
              </a:rPr>
              <a:t>汎</a:t>
            </a:r>
            <a:r>
              <a:rPr lang="zh-TW" altLang="en-US" sz="3200" b="0" i="0" dirty="0">
                <a:solidFill>
                  <a:srgbClr val="FF0000"/>
                </a:solidFill>
                <a:effectLst/>
                <a:latin typeface="+mn-lt"/>
                <a:ea typeface="華康正顏楷體W5" panose="03000509000000000000" pitchFamily="65" charset="-120"/>
              </a:rPr>
              <a:t>愛眾</a:t>
            </a:r>
            <a:r>
              <a:rPr lang="en-US" altLang="zh-TW" sz="3200" b="0" i="0" dirty="0">
                <a:effectLst/>
                <a:latin typeface="+mn-lt"/>
                <a:ea typeface="華康正顏楷體W5" panose="03000509000000000000" pitchFamily="65" charset="-120"/>
              </a:rPr>
              <a:t>,</a:t>
            </a:r>
            <a:r>
              <a:rPr lang="zh-TW" altLang="en-US" sz="3200" b="0" i="0" dirty="0">
                <a:effectLst/>
                <a:latin typeface="+mn-lt"/>
                <a:ea typeface="華康正顏楷體W5" panose="03000509000000000000" pitchFamily="65" charset="-120"/>
              </a:rPr>
              <a:t>而</a:t>
            </a:r>
            <a:r>
              <a:rPr lang="zh-TW" altLang="en-US" sz="3200" b="0" i="0" dirty="0">
                <a:solidFill>
                  <a:srgbClr val="FF0000"/>
                </a:solidFill>
                <a:effectLst/>
                <a:latin typeface="+mn-lt"/>
                <a:ea typeface="華康正顏楷體W5" panose="03000509000000000000" pitchFamily="65" charset="-120"/>
              </a:rPr>
              <a:t>親仁</a:t>
            </a:r>
            <a:r>
              <a:rPr lang="en-US" altLang="zh-TW" sz="3200" b="0" i="0" dirty="0">
                <a:effectLst/>
                <a:latin typeface="+mn-lt"/>
                <a:ea typeface="華康正顏楷體W5" panose="03000509000000000000" pitchFamily="65" charset="-120"/>
              </a:rPr>
              <a:t>;</a:t>
            </a:r>
            <a:r>
              <a:rPr lang="zh-TW" altLang="en-US" sz="3200" b="0" i="0" dirty="0">
                <a:solidFill>
                  <a:srgbClr val="0000FF"/>
                </a:solidFill>
                <a:effectLst/>
                <a:latin typeface="+mn-lt"/>
                <a:ea typeface="華康正顏楷體W5" panose="03000509000000000000" pitchFamily="65" charset="-120"/>
              </a:rPr>
              <a:t>行有餘力</a:t>
            </a:r>
            <a:r>
              <a:rPr lang="en-US" altLang="zh-TW" sz="3200" b="0" i="0" dirty="0">
                <a:solidFill>
                  <a:srgbClr val="0000FF"/>
                </a:solidFill>
                <a:effectLst/>
                <a:latin typeface="+mn-lt"/>
                <a:ea typeface="華康正顏楷體W5" panose="03000509000000000000" pitchFamily="65" charset="-120"/>
              </a:rPr>
              <a:t>.</a:t>
            </a:r>
            <a:r>
              <a:rPr lang="zh-TW" altLang="en-US" sz="3200" b="0" i="0" dirty="0">
                <a:solidFill>
                  <a:srgbClr val="0000FF"/>
                </a:solidFill>
                <a:effectLst/>
                <a:latin typeface="+mn-lt"/>
                <a:ea typeface="華康正顏楷體W5" panose="03000509000000000000" pitchFamily="65" charset="-120"/>
              </a:rPr>
              <a:t>則以學文</a:t>
            </a:r>
            <a:r>
              <a:rPr lang="en-US" altLang="zh-TW" sz="3200" b="0" i="0" dirty="0">
                <a:effectLst/>
                <a:latin typeface="+mn-lt"/>
                <a:ea typeface="華康正顏楷體W5" panose="03000509000000000000" pitchFamily="65" charset="-120"/>
              </a:rPr>
              <a:t>.</a:t>
            </a:r>
          </a:p>
          <a:p>
            <a:r>
              <a:rPr lang="zh-TW" altLang="en-US" sz="3200" dirty="0">
                <a:latin typeface="+mn-lt"/>
                <a:ea typeface="華康正顏楷體W5" panose="03000509000000000000" pitchFamily="65" charset="-120"/>
              </a:rPr>
              <a:t>君子</a:t>
            </a:r>
            <a:r>
              <a:rPr lang="zh-TW" altLang="en-US" sz="3200" dirty="0">
                <a:solidFill>
                  <a:srgbClr val="FF0000"/>
                </a:solidFill>
                <a:latin typeface="+mn-lt"/>
                <a:ea typeface="華康正顏楷體W5" panose="03000509000000000000" pitchFamily="65" charset="-120"/>
              </a:rPr>
              <a:t>食</a:t>
            </a:r>
            <a:r>
              <a:rPr lang="zh-TW" altLang="en-US" sz="3200" dirty="0">
                <a:latin typeface="+mn-lt"/>
                <a:ea typeface="華康正顏楷體W5" panose="03000509000000000000" pitchFamily="65" charset="-120"/>
              </a:rPr>
              <a:t>無求飽</a:t>
            </a:r>
            <a:r>
              <a:rPr lang="en-US" altLang="zh-TW" sz="3200" dirty="0">
                <a:latin typeface="+mn-lt"/>
                <a:ea typeface="華康正顏楷體W5" panose="03000509000000000000" pitchFamily="65" charset="-120"/>
              </a:rPr>
              <a:t>,</a:t>
            </a:r>
            <a:r>
              <a:rPr lang="zh-TW" altLang="en-US" sz="3200" dirty="0">
                <a:solidFill>
                  <a:srgbClr val="FF0000"/>
                </a:solidFill>
                <a:latin typeface="+mn-lt"/>
                <a:ea typeface="華康正顏楷體W5" panose="03000509000000000000" pitchFamily="65" charset="-120"/>
              </a:rPr>
              <a:t>居</a:t>
            </a:r>
            <a:r>
              <a:rPr lang="zh-TW" altLang="en-US" sz="3200" dirty="0">
                <a:latin typeface="+mn-lt"/>
                <a:ea typeface="華康正顏楷體W5" panose="03000509000000000000" pitchFamily="65" charset="-120"/>
              </a:rPr>
              <a:t>無求安</a:t>
            </a:r>
            <a:r>
              <a:rPr lang="en-US" altLang="zh-TW" sz="3200" dirty="0">
                <a:latin typeface="+mn-lt"/>
                <a:ea typeface="華康正顏楷體W5" panose="03000509000000000000" pitchFamily="65" charset="-120"/>
              </a:rPr>
              <a:t>,</a:t>
            </a:r>
            <a:r>
              <a:rPr lang="zh-TW" altLang="en-US" sz="3200" dirty="0">
                <a:latin typeface="+mn-lt"/>
                <a:ea typeface="華康正顏楷體W5" panose="03000509000000000000" pitchFamily="65" charset="-120"/>
              </a:rPr>
              <a:t>敏於</a:t>
            </a:r>
            <a:r>
              <a:rPr lang="zh-TW" altLang="en-US" sz="3200" dirty="0">
                <a:solidFill>
                  <a:srgbClr val="FF0000"/>
                </a:solidFill>
                <a:latin typeface="+mn-lt"/>
                <a:ea typeface="華康正顏楷體W5" panose="03000509000000000000" pitchFamily="65" charset="-120"/>
              </a:rPr>
              <a:t>事</a:t>
            </a:r>
            <a:r>
              <a:rPr lang="zh-TW" altLang="en-US" sz="3200" dirty="0">
                <a:latin typeface="+mn-lt"/>
                <a:ea typeface="華康正顏楷體W5" panose="03000509000000000000" pitchFamily="65" charset="-120"/>
              </a:rPr>
              <a:t>而慎於</a:t>
            </a:r>
            <a:r>
              <a:rPr lang="zh-TW" altLang="en-US" sz="3200" dirty="0">
                <a:solidFill>
                  <a:srgbClr val="FF0000"/>
                </a:solidFill>
                <a:latin typeface="+mn-lt"/>
                <a:ea typeface="華康正顏楷體W5" panose="03000509000000000000" pitchFamily="65" charset="-120"/>
              </a:rPr>
              <a:t>言</a:t>
            </a:r>
            <a:r>
              <a:rPr lang="en-US" altLang="zh-TW" sz="3200" dirty="0">
                <a:latin typeface="+mn-lt"/>
                <a:ea typeface="華康正顏楷體W5" panose="03000509000000000000" pitchFamily="65" charset="-120"/>
              </a:rPr>
              <a:t>,</a:t>
            </a:r>
            <a:r>
              <a:rPr lang="zh-TW" altLang="en-US" sz="3200" dirty="0">
                <a:latin typeface="+mn-lt"/>
                <a:ea typeface="華康正顏楷體W5" panose="03000509000000000000" pitchFamily="65" charset="-120"/>
              </a:rPr>
              <a:t>就有</a:t>
            </a:r>
            <a:r>
              <a:rPr lang="zh-TW" altLang="en-US" sz="3200" dirty="0">
                <a:solidFill>
                  <a:srgbClr val="FF0000"/>
                </a:solidFill>
                <a:latin typeface="+mn-lt"/>
                <a:ea typeface="華康正顏楷體W5" panose="03000509000000000000" pitchFamily="65" charset="-120"/>
              </a:rPr>
              <a:t>道</a:t>
            </a:r>
            <a:r>
              <a:rPr lang="zh-TW" altLang="en-US" sz="3200" dirty="0">
                <a:latin typeface="+mn-lt"/>
                <a:ea typeface="華康正顏楷體W5" panose="03000509000000000000" pitchFamily="65" charset="-120"/>
              </a:rPr>
              <a:t>而正焉</a:t>
            </a:r>
            <a:r>
              <a:rPr lang="en-US" altLang="zh-TW" sz="3200" dirty="0">
                <a:latin typeface="+mn-lt"/>
                <a:ea typeface="華康正顏楷體W5" panose="03000509000000000000" pitchFamily="65" charset="-120"/>
              </a:rPr>
              <a:t>,</a:t>
            </a:r>
            <a:r>
              <a:rPr lang="zh-TW" altLang="en-US" sz="3200" dirty="0">
                <a:solidFill>
                  <a:srgbClr val="0000FF"/>
                </a:solidFill>
                <a:latin typeface="+mn-lt"/>
                <a:ea typeface="華康正顏楷體W5" panose="03000509000000000000" pitchFamily="65" charset="-120"/>
              </a:rPr>
              <a:t>可謂好學也已</a:t>
            </a:r>
            <a:r>
              <a:rPr lang="en-US" altLang="zh-TW" sz="3200" dirty="0">
                <a:latin typeface="+mn-lt"/>
                <a:ea typeface="華康正顏楷體W5" panose="03000509000000000000" pitchFamily="65" charset="-120"/>
              </a:rPr>
              <a:t>.</a:t>
            </a:r>
          </a:p>
          <a:p>
            <a:r>
              <a:rPr lang="zh-TW" altLang="en-US" sz="3200" dirty="0">
                <a:solidFill>
                  <a:srgbClr val="FF0000"/>
                </a:solidFill>
                <a:latin typeface="+mn-lt"/>
                <a:ea typeface="華康正顏楷體W5" panose="03000509000000000000" pitchFamily="65" charset="-120"/>
              </a:rPr>
              <a:t>台灣省</a:t>
            </a:r>
            <a:r>
              <a:rPr lang="zh-TW" altLang="en-US" sz="3200" dirty="0">
                <a:latin typeface="+mn-lt"/>
                <a:ea typeface="華康正顏楷體W5" panose="03000509000000000000" pitchFamily="65" charset="-120"/>
              </a:rPr>
              <a:t>教育廳長陳英豪</a:t>
            </a:r>
            <a:r>
              <a:rPr lang="en-US" altLang="zh-TW" sz="3200" dirty="0">
                <a:latin typeface="+mn-lt"/>
                <a:ea typeface="華康正顏楷體W5" panose="03000509000000000000" pitchFamily="65" charset="-120"/>
              </a:rPr>
              <a:t>:</a:t>
            </a:r>
            <a:r>
              <a:rPr lang="zh-TW" altLang="en-US" sz="3200" dirty="0">
                <a:latin typeface="+mn-lt"/>
                <a:ea typeface="華康正顏楷體W5" panose="03000509000000000000" pitchFamily="65" charset="-120"/>
              </a:rPr>
              <a:t>有情而非教學機器</a:t>
            </a:r>
            <a:r>
              <a:rPr lang="en-US" altLang="zh-TW" sz="3200" dirty="0">
                <a:latin typeface="+mn-lt"/>
                <a:ea typeface="華康正顏楷體W5" panose="03000509000000000000" pitchFamily="65" charset="-120"/>
              </a:rPr>
              <a:t>,</a:t>
            </a:r>
            <a:r>
              <a:rPr lang="zh-TW" altLang="en-US" sz="3200" dirty="0">
                <a:solidFill>
                  <a:srgbClr val="FF0000"/>
                </a:solidFill>
                <a:latin typeface="+mn-lt"/>
                <a:ea typeface="華康正顏楷體W5" panose="03000509000000000000" pitchFamily="65" charset="-120"/>
              </a:rPr>
              <a:t>做人</a:t>
            </a:r>
          </a:p>
        </p:txBody>
      </p:sp>
    </p:spTree>
    <p:extLst>
      <p:ext uri="{BB962C8B-B14F-4D97-AF65-F5344CB8AC3E}">
        <p14:creationId xmlns:p14="http://schemas.microsoft.com/office/powerpoint/2010/main" val="136107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9DAA703-D1E5-4896-BE20-6422F26C1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C8DD8C27-F225-4C8A-8BA6-318B9B4014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589882"/>
              </p:ext>
            </p:extLst>
          </p:nvPr>
        </p:nvGraphicFramePr>
        <p:xfrm>
          <a:off x="-13712" y="178473"/>
          <a:ext cx="9144000" cy="6501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584">
                  <a:extLst>
                    <a:ext uri="{9D8B030D-6E8A-4147-A177-3AD203B41FA5}">
                      <a16:colId xmlns:a16="http://schemas.microsoft.com/office/drawing/2014/main" val="42611613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19746003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386604089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676613647"/>
                    </a:ext>
                  </a:extLst>
                </a:gridCol>
                <a:gridCol w="1691680">
                  <a:extLst>
                    <a:ext uri="{9D8B030D-6E8A-4147-A177-3AD203B41FA5}">
                      <a16:colId xmlns:a16="http://schemas.microsoft.com/office/drawing/2014/main" val="3604676899"/>
                    </a:ext>
                  </a:extLst>
                </a:gridCol>
              </a:tblGrid>
              <a:tr h="478882">
                <a:tc gridSpan="3">
                  <a:txBody>
                    <a:bodyPr/>
                    <a:lstStyle/>
                    <a:p>
                      <a:pPr algn="ctr">
                        <a:lnSpc>
                          <a:spcPts val="2900"/>
                        </a:lnSpc>
                      </a:pPr>
                      <a:r>
                        <a:rPr lang="zh-TW" altLang="en-US" sz="2800" dirty="0">
                          <a:solidFill>
                            <a:schemeClr val="bg1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聖   神   七   恩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900"/>
                        </a:lnSpc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知 仁 勇</a:t>
                      </a:r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: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三達德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650982"/>
                  </a:ext>
                </a:extLst>
              </a:tr>
              <a:tr h="836059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endParaRPr lang="en-US" altLang="zh-TW" sz="24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endParaRPr lang="zh-TW" altLang="en-US" sz="24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altLang="zh-TW" sz="32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32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32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32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32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32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zh-TW" altLang="en-US" sz="4000" b="1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仁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5000"/>
                        </a:lnSpc>
                      </a:pPr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5000"/>
                        </a:lnSpc>
                      </a:pPr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5000"/>
                        </a:lnSpc>
                      </a:pPr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5000"/>
                        </a:lnSpc>
                      </a:pPr>
                      <a:r>
                        <a:rPr lang="zh-TW" altLang="en-US" sz="40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仁者</a:t>
                      </a:r>
                      <a:endParaRPr lang="en-US" altLang="zh-TW" sz="40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5000"/>
                        </a:lnSpc>
                      </a:pPr>
                      <a:r>
                        <a:rPr lang="zh-TW" altLang="en-US" sz="40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不憂</a:t>
                      </a:r>
                    </a:p>
                    <a:p>
                      <a:pPr algn="ctr">
                        <a:lnSpc>
                          <a:spcPts val="5000"/>
                        </a:lnSpc>
                      </a:pPr>
                      <a:endParaRPr lang="en-US" altLang="zh-TW" sz="36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5000"/>
                        </a:lnSpc>
                      </a:pPr>
                      <a:r>
                        <a:rPr lang="zh-TW" altLang="en-US" sz="36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力行</a:t>
                      </a:r>
                      <a:endParaRPr lang="en-US" altLang="zh-TW" sz="36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5000"/>
                        </a:lnSpc>
                      </a:pPr>
                      <a:r>
                        <a:rPr lang="zh-TW" altLang="en-US" sz="36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近乎仁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657996"/>
                  </a:ext>
                </a:extLst>
              </a:tr>
              <a:tr h="2136488"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Bef>
                          <a:spcPts val="600"/>
                        </a:spcBef>
                      </a:pPr>
                      <a:endParaRPr lang="en-US" altLang="zh-TW" sz="4000" dirty="0">
                        <a:solidFill>
                          <a:srgbClr val="0000FF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45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4000" dirty="0">
                          <a:solidFill>
                            <a:srgbClr val="0000FF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孝愛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Pietas</a:t>
                      </a:r>
                    </a:p>
                    <a:p>
                      <a:pPr algn="ctr"/>
                      <a:r>
                        <a:rPr lang="en-US" altLang="zh-TW" sz="2000" dirty="0">
                          <a:solidFill>
                            <a:srgbClr val="FF0000"/>
                          </a:solidFill>
                        </a:rPr>
                        <a:t>(La Pieta)</a:t>
                      </a:r>
                      <a:endParaRPr lang="zh-TW" altLang="en-US" sz="20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5000"/>
                        </a:lnSpc>
                      </a:pPr>
                      <a:r>
                        <a:rPr lang="zh-TW" altLang="en-US" sz="36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出於愛的敬拜天主</a:t>
                      </a:r>
                      <a:endParaRPr lang="en-US" altLang="zh-TW" sz="3600" dirty="0">
                        <a:solidFill>
                          <a:srgbClr val="FF0000"/>
                        </a:solidFill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pPr>
                        <a:lnSpc>
                          <a:spcPts val="5000"/>
                        </a:lnSpc>
                      </a:pPr>
                      <a:r>
                        <a:rPr lang="zh-TW" altLang="en-US" sz="3600" dirty="0">
                          <a:latin typeface="+mn-lt"/>
                          <a:ea typeface="華康儷中黑" panose="020B0509000000000000" pitchFamily="49" charset="-120"/>
                        </a:rPr>
                        <a:t>我愛天主</a:t>
                      </a:r>
                      <a:r>
                        <a:rPr lang="en-US" altLang="zh-TW" sz="3600" dirty="0">
                          <a:latin typeface="+mn-lt"/>
                          <a:ea typeface="華康儷中黑" panose="020B0509000000000000" pitchFamily="49" charset="-120"/>
                        </a:rPr>
                        <a:t>,</a:t>
                      </a:r>
                      <a:r>
                        <a:rPr lang="zh-TW" altLang="en-US" sz="36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天主更愛我  </a:t>
                      </a:r>
                      <a:r>
                        <a:rPr lang="en-US" altLang="zh-TW" sz="3600" dirty="0">
                          <a:latin typeface="+mn-lt"/>
                          <a:ea typeface="華康儷中黑" panose="020B0509000000000000" pitchFamily="49" charset="-120"/>
                        </a:rPr>
                        <a:t>(</a:t>
                      </a:r>
                      <a:r>
                        <a:rPr lang="zh-TW" altLang="en-US" sz="36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雙向</a:t>
                      </a:r>
                      <a:r>
                        <a:rPr lang="en-US" altLang="zh-TW" sz="3600" dirty="0">
                          <a:latin typeface="+mn-lt"/>
                          <a:ea typeface="華康儷中黑" panose="020B0509000000000000" pitchFamily="49" charset="-120"/>
                        </a:rPr>
                        <a:t>,</a:t>
                      </a:r>
                      <a:r>
                        <a:rPr lang="zh-TW" altLang="en-US" sz="3600" dirty="0">
                          <a:latin typeface="+mn-lt"/>
                          <a:ea typeface="華康儷中黑" panose="020B0509000000000000" pitchFamily="49" charset="-120"/>
                        </a:rPr>
                        <a:t>以愛</a:t>
                      </a:r>
                      <a:r>
                        <a:rPr lang="zh-TW" altLang="en-US" sz="36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還</a:t>
                      </a:r>
                      <a:r>
                        <a:rPr lang="zh-TW" altLang="en-US" sz="3600" dirty="0">
                          <a:latin typeface="+mn-lt"/>
                          <a:ea typeface="華康儷中黑" panose="020B0509000000000000" pitchFamily="49" charset="-120"/>
                        </a:rPr>
                        <a:t>愛</a:t>
                      </a:r>
                      <a:r>
                        <a:rPr lang="en-US" altLang="zh-TW" sz="3600" dirty="0"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3600" dirty="0"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endParaRPr lang="en-US" altLang="zh-TW" sz="4800" dirty="0">
                        <a:solidFill>
                          <a:srgbClr val="0000FF"/>
                        </a:solidFill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endParaRPr lang="en-US" altLang="zh-TW" sz="4800" dirty="0">
                        <a:solidFill>
                          <a:srgbClr val="0000FF"/>
                        </a:solidFill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pPr>
                        <a:lnSpc>
                          <a:spcPts val="5000"/>
                        </a:lnSpc>
                      </a:pPr>
                      <a:r>
                        <a:rPr lang="zh-TW" altLang="en-US" sz="36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由愛而取悅</a:t>
                      </a:r>
                      <a:r>
                        <a:rPr lang="en-US" altLang="zh-TW" sz="36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/</a:t>
                      </a:r>
                      <a:r>
                        <a:rPr lang="zh-TW" altLang="en-US" sz="36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敬畏天主 </a:t>
                      </a:r>
                      <a:r>
                        <a:rPr lang="en-US" altLang="zh-TW" sz="3600" dirty="0">
                          <a:latin typeface="+mn-lt"/>
                          <a:ea typeface="華康儷中黑" panose="020B0509000000000000" pitchFamily="49" charset="-120"/>
                        </a:rPr>
                        <a:t>(</a:t>
                      </a:r>
                      <a:r>
                        <a:rPr lang="zh-TW" altLang="en-US" sz="3600" dirty="0">
                          <a:latin typeface="+mn-lt"/>
                          <a:ea typeface="華康儷中黑" panose="020B0509000000000000" pitchFamily="49" charset="-120"/>
                        </a:rPr>
                        <a:t>高山仰止</a:t>
                      </a:r>
                      <a:r>
                        <a:rPr lang="en-US" altLang="zh-TW" sz="3600" dirty="0">
                          <a:latin typeface="+mn-lt"/>
                          <a:ea typeface="華康儷中黑" panose="020B0509000000000000" pitchFamily="49" charset="-120"/>
                        </a:rPr>
                        <a:t>; </a:t>
                      </a:r>
                      <a:r>
                        <a:rPr lang="zh-TW" altLang="en-US" sz="3600" dirty="0">
                          <a:latin typeface="+mn-lt"/>
                          <a:ea typeface="華康儷中黑" panose="020B0509000000000000" pitchFamily="49" charset="-120"/>
                        </a:rPr>
                        <a:t>慕</a:t>
                      </a:r>
                      <a:r>
                        <a:rPr lang="en-US" altLang="zh-TW" sz="3600" dirty="0"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36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zh-TW" altLang="en-US" sz="2400" dirty="0"/>
                        <a:t>知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675356"/>
                  </a:ext>
                </a:extLst>
              </a:tr>
              <a:tr h="3049624"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Bef>
                          <a:spcPts val="600"/>
                        </a:spcBef>
                      </a:pPr>
                      <a:endParaRPr lang="en-US" altLang="zh-TW" sz="5400" dirty="0">
                        <a:solidFill>
                          <a:srgbClr val="0000FF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4000"/>
                        </a:lnSpc>
                        <a:spcBef>
                          <a:spcPts val="600"/>
                        </a:spcBef>
                      </a:pPr>
                      <a:endParaRPr lang="en-US" altLang="zh-TW" sz="5400" dirty="0">
                        <a:solidFill>
                          <a:srgbClr val="0000FF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45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4000" dirty="0">
                          <a:solidFill>
                            <a:srgbClr val="0000FF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敬畏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2400" dirty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0000FF"/>
                        </a:solidFill>
                      </a:endParaRPr>
                    </a:p>
                    <a:p>
                      <a:pPr algn="ctr">
                        <a:lnSpc>
                          <a:spcPts val="2300"/>
                        </a:lnSpc>
                      </a:pPr>
                      <a:r>
                        <a:rPr lang="en-US" altLang="zh-TW" sz="2400" dirty="0">
                          <a:solidFill>
                            <a:srgbClr val="0000FF"/>
                          </a:solidFill>
                        </a:rPr>
                        <a:t>Fear of God</a:t>
                      </a:r>
                      <a:endParaRPr lang="zh-TW" alt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zh-TW" altLang="en-US" sz="2400" dirty="0"/>
                        <a:t>由於愛而取悅天主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4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077336"/>
                  </a:ext>
                </a:extLst>
              </a:tr>
            </a:tbl>
          </a:graphicData>
        </a:graphic>
      </p:graphicFrame>
      <p:sp>
        <p:nvSpPr>
          <p:cNvPr id="2" name="文字方塊 1">
            <a:extLst>
              <a:ext uri="{FF2B5EF4-FFF2-40B4-BE49-F238E27FC236}">
                <a16:creationId xmlns:a16="http://schemas.microsoft.com/office/drawing/2014/main" id="{4CAA9DF4-4DFE-4C96-B8A1-FB81C83D7F7D}"/>
              </a:ext>
            </a:extLst>
          </p:cNvPr>
          <p:cNvSpPr txBox="1"/>
          <p:nvPr/>
        </p:nvSpPr>
        <p:spPr>
          <a:xfrm>
            <a:off x="2157636" y="3668831"/>
            <a:ext cx="417646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spc="3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與天主關係密切</a:t>
            </a:r>
            <a:endParaRPr lang="en-US" altLang="zh-TW" sz="3600" spc="300" dirty="0">
              <a:latin typeface="華康儷粗宋(P)" panose="02020700000000000000" pitchFamily="18" charset="-120"/>
              <a:ea typeface="華康儷粗宋(P)" panose="02020700000000000000" pitchFamily="18" charset="-120"/>
            </a:endParaRPr>
          </a:p>
          <a:p>
            <a:pPr algn="ctr"/>
            <a:r>
              <a:rPr lang="zh-TW" altLang="en-US" sz="36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以</a:t>
            </a:r>
            <a:r>
              <a:rPr lang="zh-TW" altLang="en-US" sz="3600" b="1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主</a:t>
            </a:r>
            <a:r>
              <a:rPr lang="zh-TW" altLang="en-US" sz="36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為基 以</a:t>
            </a:r>
            <a:r>
              <a:rPr lang="zh-TW" altLang="en-US" sz="3600" b="1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人</a:t>
            </a:r>
            <a:r>
              <a:rPr lang="zh-TW" altLang="en-US" sz="36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為本</a:t>
            </a:r>
          </a:p>
        </p:txBody>
      </p:sp>
    </p:spTree>
    <p:extLst>
      <p:ext uri="{BB962C8B-B14F-4D97-AF65-F5344CB8AC3E}">
        <p14:creationId xmlns:p14="http://schemas.microsoft.com/office/powerpoint/2010/main" val="377315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9DAA703-D1E5-4896-BE20-6422F26C1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C8DD8C27-F225-4C8A-8BA6-318B9B4014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13021"/>
              </p:ext>
            </p:extLst>
          </p:nvPr>
        </p:nvGraphicFramePr>
        <p:xfrm>
          <a:off x="0" y="188640"/>
          <a:ext cx="9144000" cy="6393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648">
                  <a:extLst>
                    <a:ext uri="{9D8B030D-6E8A-4147-A177-3AD203B41FA5}">
                      <a16:colId xmlns:a16="http://schemas.microsoft.com/office/drawing/2014/main" val="4261161301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386604089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76613647"/>
                    </a:ext>
                  </a:extLst>
                </a:gridCol>
                <a:gridCol w="1691680">
                  <a:extLst>
                    <a:ext uri="{9D8B030D-6E8A-4147-A177-3AD203B41FA5}">
                      <a16:colId xmlns:a16="http://schemas.microsoft.com/office/drawing/2014/main" val="3604676899"/>
                    </a:ext>
                  </a:extLst>
                </a:gridCol>
              </a:tblGrid>
              <a:tr h="435730">
                <a:tc gridSpan="2">
                  <a:txBody>
                    <a:bodyPr/>
                    <a:lstStyle/>
                    <a:p>
                      <a:pPr algn="ctr">
                        <a:lnSpc>
                          <a:spcPts val="2900"/>
                        </a:lnSpc>
                      </a:pPr>
                      <a:r>
                        <a:rPr lang="zh-TW" altLang="en-US" sz="2400" dirty="0">
                          <a:solidFill>
                            <a:schemeClr val="bg1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聖   神   七   恩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900"/>
                        </a:lnSpc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知 仁 勇</a:t>
                      </a:r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: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三達德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650982"/>
                  </a:ext>
                </a:extLst>
              </a:tr>
              <a:tr h="827663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altLang="zh-TW" sz="8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</a:pPr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</a:pPr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</a:pPr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</a:pPr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</a:pPr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</a:pPr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</a:pPr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</a:pPr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zh-TW" altLang="en-US" sz="40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剛毅</a:t>
                      </a:r>
                      <a:endParaRPr lang="en-US" altLang="zh-TW" sz="40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</a:pPr>
                      <a:endParaRPr lang="zh-TW" altLang="en-US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Fortitude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zh-TW" altLang="en-US" sz="40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勇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zh-TW" altLang="en-US" sz="36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勇者</a:t>
                      </a:r>
                      <a:endParaRPr lang="en-US" altLang="zh-TW" sz="36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zh-TW" altLang="en-US" sz="36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不懼</a:t>
                      </a:r>
                    </a:p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4300"/>
                        </a:lnSpc>
                      </a:pPr>
                      <a:r>
                        <a:rPr lang="zh-TW" altLang="en-US" sz="3200" dirty="0">
                          <a:solidFill>
                            <a:srgbClr val="0000FF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知恥</a:t>
                      </a:r>
                      <a:endParaRPr lang="en-US" altLang="zh-TW" sz="3200" dirty="0">
                        <a:solidFill>
                          <a:srgbClr val="0000FF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4300"/>
                        </a:lnSpc>
                      </a:pPr>
                      <a:r>
                        <a:rPr lang="zh-TW" altLang="en-US" sz="3200" dirty="0">
                          <a:solidFill>
                            <a:srgbClr val="0000FF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近乎勇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657996"/>
                  </a:ext>
                </a:extLst>
              </a:tr>
              <a:tr h="827663">
                <a:tc vMerge="1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endParaRPr lang="zh-TW" altLang="en-US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4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zh-TW" altLang="en-US" sz="2400" dirty="0"/>
                        <a:t>知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675356"/>
                  </a:ext>
                </a:extLst>
              </a:tr>
              <a:tr h="827663">
                <a:tc vMerge="1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endParaRPr lang="zh-TW" altLang="en-US" sz="2400" dirty="0">
                        <a:solidFill>
                          <a:srgbClr val="0000FF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682676"/>
                  </a:ext>
                </a:extLst>
              </a:tr>
              <a:tr h="604903">
                <a:tc vMerge="1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endParaRPr lang="zh-TW" altLang="en-US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solidFill>
                          <a:srgbClr val="0000FF"/>
                        </a:solidFill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427015"/>
                  </a:ext>
                </a:extLst>
              </a:tr>
              <a:tr h="2393247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altLang="zh-TW" sz="8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</a:pPr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剛毅</a:t>
                      </a:r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</a:pPr>
                      <a:endParaRPr lang="zh-TW" altLang="en-US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fortitude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zh-TW" altLang="en-US" sz="36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有毅力去堅持正確的選擇</a:t>
                      </a:r>
                      <a:endParaRPr lang="en-US" altLang="zh-TW" sz="3600" dirty="0">
                        <a:solidFill>
                          <a:srgbClr val="FF0000"/>
                        </a:solidFill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zh-TW" altLang="en-US" sz="3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本為</a:t>
                      </a:r>
                      <a:r>
                        <a:rPr lang="zh-TW" altLang="zh-TW" sz="3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聖</a:t>
                      </a:r>
                      <a:r>
                        <a:rPr lang="zh-TW" altLang="en-US" sz="3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朝</a:t>
                      </a:r>
                      <a:r>
                        <a:rPr lang="zh-TW" altLang="zh-TW" sz="3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除弊</a:t>
                      </a:r>
                      <a:r>
                        <a:rPr lang="zh-TW" altLang="en-US" sz="3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政</a:t>
                      </a:r>
                      <a:r>
                        <a:rPr lang="en-US" altLang="zh-TW" sz="3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,</a:t>
                      </a:r>
                      <a:br>
                        <a:rPr lang="en-US" altLang="zh-TW" sz="3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</a:br>
                      <a:r>
                        <a:rPr lang="en-US" altLang="zh-TW" sz="3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    </a:t>
                      </a:r>
                      <a:r>
                        <a:rPr lang="zh-TW" altLang="zh-TW" sz="3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肯將衰朽惜殘年</a:t>
                      </a:r>
                      <a:r>
                        <a:rPr lang="en-US" altLang="zh-TW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. (</a:t>
                      </a:r>
                      <a:r>
                        <a:rPr lang="zh-TW" alt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韓愈</a:t>
                      </a:r>
                      <a:r>
                        <a:rPr lang="en-US" altLang="zh-TW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)</a:t>
                      </a:r>
                    </a:p>
                    <a:p>
                      <a:r>
                        <a:rPr lang="zh-TW" altLang="en-US" sz="36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欲為天國獻一生</a:t>
                      </a:r>
                      <a:r>
                        <a:rPr lang="en-US" altLang="zh-TW" sz="36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,</a:t>
                      </a:r>
                      <a:br>
                        <a:rPr lang="en-US" altLang="zh-TW" sz="36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</a:br>
                      <a:r>
                        <a:rPr lang="en-US" altLang="zh-TW" sz="36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    </a:t>
                      </a:r>
                      <a:r>
                        <a:rPr lang="zh-TW" altLang="en-US" sz="36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敢將餘熱拼餘年</a:t>
                      </a:r>
                      <a:r>
                        <a:rPr lang="en-US" altLang="zh-TW" sz="36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. </a:t>
                      </a:r>
                      <a:r>
                        <a:rPr lang="en-US" altLang="zh-TW" sz="2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(</a:t>
                      </a:r>
                      <a:r>
                        <a:rPr lang="zh-TW" altLang="en-US" sz="2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徐錦堯</a:t>
                      </a:r>
                      <a:r>
                        <a:rPr lang="en-US" altLang="zh-TW" sz="2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)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altLang="zh-TW" sz="24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zh-TW" altLang="en-US" sz="2400" dirty="0">
                          <a:solidFill>
                            <a:srgbClr val="FFFF00"/>
                          </a:solidFill>
                          <a:highlight>
                            <a:srgbClr val="FF0000"/>
                          </a:highlight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勇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勇者不懼</a:t>
                      </a:r>
                    </a:p>
                    <a:p>
                      <a:pPr algn="ctr"/>
                      <a:r>
                        <a:rPr lang="zh-TW" altLang="en-US" sz="2400">
                          <a:highlight>
                            <a:srgbClr val="FFFF00"/>
                          </a:highlight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知恥</a:t>
                      </a:r>
                      <a:endParaRPr lang="en-US" altLang="zh-TW" sz="2400">
                        <a:highlight>
                          <a:srgbClr val="FFFF00"/>
                        </a:highlight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zh-TW" altLang="en-US" sz="2400" dirty="0">
                          <a:highlight>
                            <a:srgbClr val="FFFF00"/>
                          </a:highlight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近乎勇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130547"/>
                  </a:ext>
                </a:extLst>
              </a:tr>
            </a:tbl>
          </a:graphicData>
        </a:graphic>
      </p:graphicFrame>
      <p:sp>
        <p:nvSpPr>
          <p:cNvPr id="2" name="文字方塊 1">
            <a:extLst>
              <a:ext uri="{FF2B5EF4-FFF2-40B4-BE49-F238E27FC236}">
                <a16:creationId xmlns:a16="http://schemas.microsoft.com/office/drawing/2014/main" id="{5CAA2361-4659-446D-A393-3AB3FEDF02FD}"/>
              </a:ext>
            </a:extLst>
          </p:cNvPr>
          <p:cNvSpPr txBox="1"/>
          <p:nvPr/>
        </p:nvSpPr>
        <p:spPr>
          <a:xfrm>
            <a:off x="1403648" y="732180"/>
            <a:ext cx="5328592" cy="286411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  <a:spcAft>
                <a:spcPts val="1200"/>
              </a:spcAft>
            </a:pPr>
            <a:r>
              <a:rPr lang="zh-CN" altLang="en-US" sz="3600" i="0" spc="-150" dirty="0"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天下有大勇者</a:t>
            </a:r>
            <a:r>
              <a:rPr lang="en-US" altLang="zh-CN" sz="3600" i="0" spc="-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CN" altLang="en-US" sz="3600" i="0" spc="-15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卒然</a:t>
            </a:r>
            <a:r>
              <a:rPr lang="zh-TW" altLang="en-US" sz="3600" i="0" spc="-15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臨</a:t>
            </a:r>
            <a:r>
              <a:rPr lang="zh-CN" altLang="en-US" sz="3600" i="0" spc="-15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之</a:t>
            </a:r>
            <a:r>
              <a:rPr lang="zh-CN" altLang="en-US" sz="3600" i="0" spc="-150" dirty="0"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而不</a:t>
            </a:r>
            <a:r>
              <a:rPr lang="zh-TW" altLang="en-US" sz="3600" spc="-150" dirty="0"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驚</a:t>
            </a:r>
            <a:r>
              <a:rPr lang="en-US" altLang="zh-CN" sz="3600" i="0" spc="-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i="0" spc="-15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無</a:t>
            </a:r>
            <a:r>
              <a:rPr lang="zh-CN" altLang="en-US" sz="3600" i="0" spc="-15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故加之</a:t>
            </a:r>
            <a:r>
              <a:rPr lang="zh-CN" altLang="en-US" sz="3600" i="0" spc="-150" dirty="0"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而不怒</a:t>
            </a:r>
            <a:r>
              <a:rPr lang="en-US" altLang="zh-CN" sz="3600" i="0" spc="-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spc="-150" dirty="0"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此其所挾持者甚大</a:t>
            </a:r>
            <a:r>
              <a:rPr lang="en-US" altLang="zh-TW" sz="36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spc="-150" dirty="0"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而志甚遠</a:t>
            </a:r>
            <a:endParaRPr lang="en-US" altLang="zh-TW" sz="3600" spc="-1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3600" dirty="0"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暴虎馮河</a:t>
            </a:r>
            <a:r>
              <a:rPr lang="en-US" altLang="zh-TW" sz="36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i="0" dirty="0"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死而無悔者</a:t>
            </a:r>
            <a:r>
              <a:rPr lang="en-US" altLang="zh-TW" sz="36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i="0" dirty="0"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吾不與也</a:t>
            </a:r>
            <a:r>
              <a:rPr lang="en-US" altLang="zh-TW" sz="36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zh-TW" altLang="en-US" sz="3600" i="0" dirty="0"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必也</a:t>
            </a:r>
            <a:r>
              <a:rPr lang="zh-TW" altLang="en-US" sz="3600" i="0" spc="-15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臨事而懼</a:t>
            </a:r>
            <a:r>
              <a:rPr lang="en-US" altLang="zh-TW" sz="3600" i="0" spc="-15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i="0" spc="-15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正顏楷體W5" panose="03000509000000000000" pitchFamily="65" charset="-120"/>
                <a:cs typeface="Calibri" panose="020F0502020204030204" pitchFamily="34" charset="0"/>
              </a:rPr>
              <a:t>好謀而成者也</a:t>
            </a:r>
            <a:r>
              <a:rPr lang="en-US" altLang="zh-TW" sz="36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367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9DAA703-D1E5-4896-BE20-6422F26C1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C8DD8C27-F225-4C8A-8BA6-318B9B401430}"/>
              </a:ext>
            </a:extLst>
          </p:cNvPr>
          <p:cNvGraphicFramePr>
            <a:graphicFrameLocks noGrp="1"/>
          </p:cNvGraphicFramePr>
          <p:nvPr/>
        </p:nvGraphicFramePr>
        <p:xfrm>
          <a:off x="0" y="116632"/>
          <a:ext cx="9144000" cy="6658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60">
                  <a:extLst>
                    <a:ext uri="{9D8B030D-6E8A-4147-A177-3AD203B41FA5}">
                      <a16:colId xmlns:a16="http://schemas.microsoft.com/office/drawing/2014/main" val="42611613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19746003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386604089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676613647"/>
                    </a:ext>
                  </a:extLst>
                </a:gridCol>
                <a:gridCol w="1547664">
                  <a:extLst>
                    <a:ext uri="{9D8B030D-6E8A-4147-A177-3AD203B41FA5}">
                      <a16:colId xmlns:a16="http://schemas.microsoft.com/office/drawing/2014/main" val="3604676899"/>
                    </a:ext>
                  </a:extLst>
                </a:gridCol>
              </a:tblGrid>
              <a:tr h="435730">
                <a:tc gridSpan="3">
                  <a:txBody>
                    <a:bodyPr/>
                    <a:lstStyle/>
                    <a:p>
                      <a:pPr algn="l">
                        <a:lnSpc>
                          <a:spcPts val="2900"/>
                        </a:lnSpc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      聖   神   七   恩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900"/>
                        </a:lnSpc>
                      </a:pPr>
                      <a:r>
                        <a:rPr lang="zh-TW" altLang="en-US" sz="2400" spc="6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知仁勇</a:t>
                      </a:r>
                      <a:r>
                        <a:rPr lang="zh-TW" altLang="en-US" sz="18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三達德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650982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明達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dirty="0"/>
                        <a:t>Knowledge</a:t>
                      </a:r>
                      <a:endParaRPr lang="zh-TW" altLang="en-US" sz="20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分辨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善惡的能力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(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分辨有如金字塔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, </a:t>
                      </a:r>
                      <a:b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</a:b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  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在人生與學問上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,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都</a:t>
                      </a:r>
                      <a:r>
                        <a:rPr lang="zh-TW" altLang="en-US" sz="2400" dirty="0">
                          <a:solidFill>
                            <a:schemeClr val="tx1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要</a:t>
                      </a: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博大</a:t>
                      </a:r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+</a:t>
                      </a: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高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24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altLang="zh-TW" sz="24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endParaRPr lang="en-US" altLang="zh-TW" sz="24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zh-TW" altLang="en-US" sz="2800" b="1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知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</a:pPr>
                      <a:endParaRPr lang="en-US" altLang="zh-TW" sz="36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4000"/>
                        </a:lnSpc>
                      </a:pPr>
                      <a:endParaRPr lang="en-US" altLang="zh-TW" sz="36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4500"/>
                        </a:lnSpc>
                      </a:pP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知者不惑</a:t>
                      </a:r>
                    </a:p>
                    <a:p>
                      <a:pPr algn="ctr">
                        <a:lnSpc>
                          <a:spcPts val="4000"/>
                        </a:lnSpc>
                      </a:pPr>
                      <a:r>
                        <a:rPr lang="zh-TW" altLang="en-US" sz="20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好學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近</a:t>
                      </a:r>
                      <a:r>
                        <a:rPr lang="zh-TW" altLang="en-US" sz="20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乎知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657996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聰敏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dirty="0">
                          <a:solidFill>
                            <a:srgbClr val="FF0000"/>
                          </a:solidFill>
                        </a:rPr>
                        <a:t>Understanding</a:t>
                      </a:r>
                      <a:endParaRPr lang="zh-TW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明白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人生與真善美聖的真理</a:t>
                      </a:r>
                      <a:endParaRPr lang="en-US" altLang="zh-TW" sz="2400" dirty="0"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  (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生活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=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學問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;</a:t>
                      </a: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入孝出悌</a:t>
                      </a:r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;</a:t>
                      </a: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食無求飽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24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zh-TW" altLang="en-US" sz="2400" dirty="0"/>
                        <a:t>知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675356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dirty="0">
                          <a:solidFill>
                            <a:srgbClr val="0000FF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超見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dirty="0">
                          <a:solidFill>
                            <a:srgbClr val="0000FF"/>
                          </a:solidFill>
                        </a:rPr>
                        <a:t>Counsel</a:t>
                      </a:r>
                      <a:endParaRPr lang="zh-TW" altLang="en-US" sz="2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明智判斷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及做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正確選擇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的能力</a:t>
                      </a:r>
                      <a:endParaRPr lang="en-US" altLang="zh-TW" sz="2400" dirty="0"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             (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包括</a:t>
                      </a: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選擇放棄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24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682676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上智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dirty="0">
                          <a:solidFill>
                            <a:srgbClr val="FF0000"/>
                          </a:solidFill>
                        </a:rPr>
                        <a:t>Wisdom</a:t>
                      </a:r>
                    </a:p>
                    <a:p>
                      <a:pPr algn="ctr">
                        <a:spcBef>
                          <a:spcPts val="0"/>
                        </a:spcBef>
                      </a:pP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堅持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正確價值順序</a:t>
                      </a:r>
                      <a:r>
                        <a:rPr lang="en-US" altLang="zh-TW" sz="2400" dirty="0">
                          <a:latin typeface="+mn-lt"/>
                          <a:ea typeface="華康儷中黑" panose="020B0509000000000000" pitchFamily="49" charset="-120"/>
                        </a:rPr>
                        <a:t>,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儷中黑" panose="020B0509000000000000" pitchFamily="49" charset="-120"/>
                        </a:rPr>
                        <a:t>天國優先</a:t>
                      </a:r>
                      <a:endParaRPr lang="en-US" altLang="zh-TW" sz="240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 </a:t>
                      </a:r>
                      <a:r>
                        <a:rPr lang="en-US" altLang="zh-TW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(</a:t>
                      </a:r>
                      <a:r>
                        <a:rPr lang="zh-TW" altLang="en-US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大利</a:t>
                      </a:r>
                      <a:r>
                        <a:rPr lang="en-US" altLang="zh-TW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&gt;</a:t>
                      </a:r>
                      <a:r>
                        <a:rPr lang="zh-TW" altLang="en-US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自利</a:t>
                      </a:r>
                      <a:r>
                        <a:rPr lang="en-US" altLang="zh-TW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; </a:t>
                      </a:r>
                      <a:r>
                        <a:rPr lang="zh-TW" altLang="en-US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永恆</a:t>
                      </a:r>
                      <a:r>
                        <a:rPr lang="en-US" altLang="zh-TW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&gt;</a:t>
                      </a:r>
                      <a:r>
                        <a:rPr lang="zh-TW" altLang="en-US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短暫</a:t>
                      </a:r>
                      <a:r>
                        <a:rPr lang="en-US" altLang="zh-TW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; </a:t>
                      </a:r>
                      <a:r>
                        <a:rPr lang="zh-TW" altLang="en-US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共贏</a:t>
                      </a:r>
                      <a:r>
                        <a:rPr lang="en-US" altLang="zh-TW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&gt;</a:t>
                      </a:r>
                      <a:r>
                        <a:rPr lang="zh-TW" altLang="en-US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獨贏</a:t>
                      </a:r>
                      <a:r>
                        <a:rPr lang="en-US" altLang="zh-TW" sz="22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2200" dirty="0">
                        <a:solidFill>
                          <a:srgbClr val="0000FF"/>
                        </a:solidFill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427015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2400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孝愛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Pietas</a:t>
                      </a:r>
                    </a:p>
                    <a:p>
                      <a:pPr algn="ctr"/>
                      <a:r>
                        <a:rPr lang="en-US" altLang="zh-TW" sz="2000" dirty="0">
                          <a:solidFill>
                            <a:srgbClr val="FF0000"/>
                          </a:solidFill>
                        </a:rPr>
                        <a:t>(La Pieta)</a:t>
                      </a:r>
                      <a:endParaRPr lang="zh-TW" altLang="en-US" sz="20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出於愛的敬拜天主</a:t>
                      </a:r>
                      <a:endParaRPr lang="en-US" altLang="zh-TW" sz="1600" dirty="0"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zh-TW" altLang="en-US" sz="2200" dirty="0">
                          <a:latin typeface="+mn-lt"/>
                          <a:ea typeface="華康儷中黑" panose="020B0509000000000000" pitchFamily="49" charset="-120"/>
                        </a:rPr>
                        <a:t>我愛天主</a:t>
                      </a:r>
                      <a:r>
                        <a:rPr lang="en-US" altLang="zh-TW" sz="2200" dirty="0">
                          <a:latin typeface="+mn-lt"/>
                          <a:ea typeface="華康儷中黑" panose="020B0509000000000000" pitchFamily="49" charset="-120"/>
                        </a:rPr>
                        <a:t>,</a:t>
                      </a:r>
                      <a:r>
                        <a:rPr lang="zh-TW" altLang="en-US" sz="2200" dirty="0">
                          <a:latin typeface="+mn-lt"/>
                          <a:ea typeface="華康儷中黑" panose="020B0509000000000000" pitchFamily="49" charset="-120"/>
                        </a:rPr>
                        <a:t>天主</a:t>
                      </a:r>
                      <a:r>
                        <a:rPr lang="zh-TW" altLang="en-US" sz="22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更</a:t>
                      </a:r>
                      <a:r>
                        <a:rPr lang="zh-TW" altLang="en-US" sz="2200" dirty="0">
                          <a:latin typeface="+mn-lt"/>
                          <a:ea typeface="華康儷中黑" panose="020B0509000000000000" pitchFamily="49" charset="-120"/>
                        </a:rPr>
                        <a:t>愛我 </a:t>
                      </a:r>
                      <a:r>
                        <a:rPr lang="en-US" altLang="zh-TW" sz="1800" dirty="0">
                          <a:latin typeface="+mn-lt"/>
                          <a:ea typeface="華康儷中黑" panose="020B0509000000000000" pitchFamily="49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雙向</a:t>
                      </a:r>
                      <a:r>
                        <a:rPr lang="en-US" altLang="zh-TW" sz="1800" dirty="0">
                          <a:latin typeface="+mn-lt"/>
                          <a:ea typeface="華康儷中黑" panose="020B0509000000000000" pitchFamily="49" charset="-120"/>
                        </a:rPr>
                        <a:t>,</a:t>
                      </a:r>
                      <a:r>
                        <a:rPr lang="zh-TW" altLang="en-US" sz="2000" dirty="0">
                          <a:latin typeface="+mn-lt"/>
                          <a:ea typeface="華康儷中黑" panose="020B0509000000000000" pitchFamily="49" charset="-120"/>
                        </a:rPr>
                        <a:t>以愛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還</a:t>
                      </a:r>
                      <a:r>
                        <a:rPr lang="zh-TW" altLang="en-US" sz="2000" dirty="0">
                          <a:latin typeface="+mn-lt"/>
                          <a:ea typeface="華康儷中黑" panose="020B0509000000000000" pitchFamily="49" charset="-120"/>
                        </a:rPr>
                        <a:t>愛</a:t>
                      </a:r>
                      <a:r>
                        <a:rPr lang="en-US" altLang="zh-TW" sz="1800" dirty="0"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1800" dirty="0"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由愛而取悅</a:t>
                      </a:r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敬畏天主</a:t>
                      </a:r>
                      <a:r>
                        <a:rPr lang="en-US" altLang="zh-TW" sz="2000" dirty="0">
                          <a:latin typeface="+mn-lt"/>
                          <a:ea typeface="華康儷中黑" panose="020B0509000000000000" pitchFamily="49" charset="-120"/>
                        </a:rPr>
                        <a:t>(</a:t>
                      </a:r>
                      <a:r>
                        <a:rPr lang="zh-TW" altLang="en-US" sz="2000" dirty="0">
                          <a:latin typeface="+mn-lt"/>
                          <a:ea typeface="華康儷中黑" panose="020B0509000000000000" pitchFamily="49" charset="-120"/>
                        </a:rPr>
                        <a:t>高山仰止</a:t>
                      </a:r>
                      <a:r>
                        <a:rPr lang="en-US" altLang="zh-TW" sz="2000" dirty="0">
                          <a:latin typeface="+mn-lt"/>
                          <a:ea typeface="華康儷中黑" panose="020B0509000000000000" pitchFamily="49" charset="-120"/>
                        </a:rPr>
                        <a:t>;</a:t>
                      </a:r>
                      <a:r>
                        <a:rPr lang="zh-TW" altLang="en-US" sz="2000" dirty="0">
                          <a:latin typeface="+mn-lt"/>
                          <a:ea typeface="華康儷中黑" panose="020B0509000000000000" pitchFamily="49" charset="-120"/>
                        </a:rPr>
                        <a:t>慕</a:t>
                      </a:r>
                      <a:r>
                        <a:rPr lang="en-US" altLang="zh-TW" sz="2000" dirty="0">
                          <a:latin typeface="+mn-lt"/>
                          <a:ea typeface="華康儷中黑" panose="020B0509000000000000" pitchFamily="49" charset="-120"/>
                        </a:rPr>
                        <a:t>)</a:t>
                      </a:r>
                      <a:endParaRPr lang="zh-TW" altLang="en-US" sz="2000" dirty="0"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altLang="zh-TW" sz="32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zh-TW" altLang="en-US" sz="2800" b="1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仁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altLang="zh-TW" sz="9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4000"/>
                        </a:lnSpc>
                      </a:pP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仁者不憂</a:t>
                      </a:r>
                    </a:p>
                    <a:p>
                      <a:pPr algn="ctr"/>
                      <a:endParaRPr lang="en-US" altLang="zh-TW" sz="11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zh-TW" altLang="en-US" sz="20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力行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近</a:t>
                      </a:r>
                      <a:r>
                        <a:rPr lang="zh-TW" altLang="en-US" sz="20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乎仁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130547"/>
                  </a:ext>
                </a:extLst>
              </a:tr>
              <a:tr h="827663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2000" dirty="0">
                          <a:solidFill>
                            <a:srgbClr val="0000FF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敬畏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lang="en-US" altLang="zh-TW" sz="2000" dirty="0">
                          <a:solidFill>
                            <a:srgbClr val="0000FF"/>
                          </a:solidFill>
                        </a:rPr>
                        <a:t>Fear of God</a:t>
                      </a:r>
                      <a:endParaRPr lang="zh-TW" altLang="en-US" sz="2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zh-TW" altLang="en-US" sz="2400" dirty="0"/>
                        <a:t>由於愛而取悅天主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400" dirty="0"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077336"/>
                  </a:ext>
                </a:extLst>
              </a:tr>
              <a:tr h="11758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altLang="zh-TW" sz="800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剛毅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Fortitude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本為</a:t>
                      </a:r>
                      <a:r>
                        <a:rPr lang="zh-TW" altLang="zh-TW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聖</a:t>
                      </a: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朝</a:t>
                      </a:r>
                      <a:r>
                        <a:rPr lang="zh-TW" altLang="zh-TW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除弊</a:t>
                      </a: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政</a:t>
                      </a:r>
                      <a:r>
                        <a:rPr lang="zh-TW" altLang="zh-TW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肯將衰朽惜殘年</a:t>
                      </a:r>
                      <a:endParaRPr lang="en-US" altLang="zh-TW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華康儷中黑" panose="020B0509000000000000" pitchFamily="49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                     (</a:t>
                      </a:r>
                      <a:r>
                        <a:rPr lang="zh-TW" alt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韓愈</a:t>
                      </a: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)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有毅力去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  <a:latin typeface="+mn-lt"/>
                          <a:ea typeface="華康儷中黑" panose="020B0509000000000000" pitchFamily="49" charset="-120"/>
                        </a:rPr>
                        <a:t>堅持</a:t>
                      </a:r>
                      <a:r>
                        <a:rPr lang="zh-TW" altLang="en-US" sz="2400" dirty="0">
                          <a:latin typeface="+mn-lt"/>
                          <a:ea typeface="華康儷中黑" panose="020B0509000000000000" pitchFamily="49" charset="-120"/>
                        </a:rPr>
                        <a:t>正確的選擇</a:t>
                      </a:r>
                      <a:endParaRPr lang="en-US" altLang="zh-TW" sz="2400" dirty="0">
                        <a:latin typeface="+mn-lt"/>
                        <a:ea typeface="華康儷中黑" panose="020B0509000000000000" pitchFamily="49" charset="-120"/>
                      </a:endParaRPr>
                    </a:p>
                    <a:p>
                      <a:r>
                        <a:rPr lang="zh-TW" altLang="en-US" sz="20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欲為天國獻一生</a:t>
                      </a:r>
                      <a:r>
                        <a:rPr lang="en-US" altLang="zh-TW" sz="20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, </a:t>
                      </a:r>
                      <a:r>
                        <a:rPr lang="zh-TW" altLang="en-US" sz="20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敢將餘熱拼餘年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(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徐錦堯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)</a:t>
                      </a:r>
                    </a:p>
                    <a:p>
                      <a:r>
                        <a:rPr lang="zh-TW" altLang="en-U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大勇</a:t>
                      </a:r>
                      <a:r>
                        <a:rPr lang="en-US" altLang="zh-TW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: </a:t>
                      </a:r>
                      <a:r>
                        <a:rPr lang="zh-TW" altLang="en-U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所挾持者甚大</a:t>
                      </a:r>
                      <a:r>
                        <a:rPr lang="en-US" altLang="zh-TW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,</a:t>
                      </a:r>
                      <a:r>
                        <a:rPr lang="zh-TW" altLang="en-U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而志甚遠也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(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留侯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.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張良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華康儷中黑" panose="020B0509000000000000" pitchFamily="49" charset="-120"/>
                          <a:cs typeface="+mn-cs"/>
                        </a:rPr>
                        <a:t>)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+mn-lt"/>
                        <a:ea typeface="華康儷中黑" panose="020B0509000000000000" pitchFamily="49" charset="-12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2400" b="1" dirty="0">
                        <a:solidFill>
                          <a:srgbClr val="FF0000"/>
                        </a:solidFill>
                        <a:latin typeface="華康儷中黑" panose="020B0509000000000000" pitchFamily="49" charset="-120"/>
                        <a:ea typeface="華康儷中黑" panose="020B0509000000000000" pitchFamily="49" charset="-120"/>
                      </a:endParaRPr>
                    </a:p>
                    <a:p>
                      <a:pPr algn="ctr"/>
                      <a:r>
                        <a:rPr lang="zh-TW" altLang="en-US" sz="2800" b="1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勇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0"/>
                        </a:lnSpc>
                        <a:spcAft>
                          <a:spcPts val="1200"/>
                        </a:spcAft>
                      </a:pPr>
                      <a:r>
                        <a:rPr lang="zh-TW" altLang="en-US" sz="2400" dirty="0">
                          <a:solidFill>
                            <a:srgbClr val="0000FF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勇者不懼</a:t>
                      </a:r>
                    </a:p>
                    <a:p>
                      <a:pPr algn="ctr"/>
                      <a:r>
                        <a:rPr lang="zh-TW" altLang="en-US" sz="20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知恥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近</a:t>
                      </a:r>
                      <a:r>
                        <a:rPr lang="zh-TW" altLang="en-US" sz="2000" dirty="0"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乎勇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1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431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72008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60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恭讀宗徒大事錄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2:1-11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五旬節一到，門徒及眾人都聚集一處。忽然，從天上來了一陣響聲，好像暴風颳來，充滿了他們所在的全座房屋。有些散開好像火的舌頭，停留在他們每人頭上，他們都充滿了聖神，照聖神賜給他們的話，說起外方話來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那時，居住在耶路撒冷的，有從天下各國來的虔誠猶太人。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1/3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5C3F78F-95B6-46EA-9411-5EBC23C83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04664"/>
            <a:ext cx="9144000" cy="6480720"/>
          </a:xfrm>
        </p:spPr>
        <p:txBody>
          <a:bodyPr/>
          <a:lstStyle/>
          <a:p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教區在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2000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禧年前夕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舉辦了「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聖神年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」研討會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會上有講者稱聖神為</a:t>
            </a:r>
            <a:b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宇宙之神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the eve of the Jubilee Year 2000, the Hong Kong Diocese held a symposium commemorating the Year of the Holy Spirit, where speakers referred to the </a:t>
            </a:r>
            <a:b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Holy Spirit 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the "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 of the Universe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."</a:t>
            </a:r>
          </a:p>
        </p:txBody>
      </p:sp>
    </p:spTree>
    <p:extLst>
      <p:ext uri="{BB962C8B-B14F-4D97-AF65-F5344CB8AC3E}">
        <p14:creationId xmlns:p14="http://schemas.microsoft.com/office/powerpoint/2010/main" val="173426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5C3F78F-95B6-46EA-9411-5EBC23C83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lnSpc>
                <a:spcPts val="6000"/>
              </a:lnSpc>
            </a:pPr>
            <a:r>
              <a:rPr lang="zh-TW" altLang="en-US" sz="4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我們很自然跟隨猶太人向天主說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4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「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我們祖先的天主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亞巴郎的天主</a:t>
            </a:r>
            <a:r>
              <a:rPr lang="zh-TW" altLang="en-US" sz="4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4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但我們的祖先並不是亞巴郎啊！</a:t>
            </a:r>
          </a:p>
          <a:p>
            <a:r>
              <a:rPr lang="en-US" altLang="zh-TW" sz="4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Yet, in our prayers, we naturally echo the Jews in proclaiming: </a:t>
            </a:r>
            <a:br>
              <a:rPr lang="en-US" altLang="zh-TW" sz="4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400" i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lang="en-US" altLang="zh-TW" sz="4400" i="1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 of our ancestors, </a:t>
            </a:r>
            <a:br>
              <a:rPr lang="en-US" altLang="zh-TW" sz="4400" i="1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400" i="1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 of Abraham</a:t>
            </a:r>
            <a:r>
              <a:rPr lang="en-US" altLang="zh-TW" sz="4400" i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."</a:t>
            </a:r>
            <a:r>
              <a:rPr lang="en-US" altLang="zh-TW" sz="44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br>
              <a:rPr lang="en-US" altLang="zh-TW" sz="44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Abraham is not our ancestor!</a:t>
            </a:r>
            <a:endParaRPr lang="zh-TW" altLang="zh-TW" sz="4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37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5C3F78F-95B6-46EA-9411-5EBC23C83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5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或者你會說</a:t>
            </a:r>
            <a:r>
              <a:rPr lang="en-US" altLang="zh-TW" sz="5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亞巴郎是</a:t>
            </a:r>
            <a:r>
              <a:rPr lang="zh-TW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信德之父</a:t>
            </a:r>
            <a:r>
              <a:rPr lang="en-US" altLang="zh-TW" sz="5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altLang="zh-TW" sz="5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5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當然也是我們信者之父了</a:t>
            </a:r>
            <a:r>
              <a:rPr lang="en-US" altLang="zh-TW" sz="5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54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this, some may respond: “But Abraham is</a:t>
            </a:r>
            <a:r>
              <a:rPr lang="en-US" altLang="zh-TW" sz="5400" b="0" i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54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father in faith</a:t>
            </a:r>
            <a:r>
              <a:rPr lang="en-US" altLang="zh-TW" sz="5400" b="0" i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altLang="zh-TW" sz="54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we not all his spiritual children?</a:t>
            </a:r>
            <a:r>
              <a:rPr lang="en-US" altLang="zh-TW" sz="5400" b="0" i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en-US" altLang="zh-TW" sz="5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25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5C3F78F-95B6-46EA-9411-5EBC23C83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lnSpc>
                <a:spcPts val="4800"/>
              </a:lnSpc>
              <a:spcAft>
                <a:spcPts val="600"/>
              </a:spcAft>
            </a:pP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但我們不是也說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上主的救恩廣被宇宙</a:t>
            </a:r>
            <a:r>
              <a:rPr lang="en-US" altLang="zh-TW" sz="3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澤及眾生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也惠及我們中華民族的列祖列宗嗎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我們什麼時候可以說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「</a:t>
            </a:r>
            <a:r>
              <a:rPr lang="zh-TW" altLang="en-US" sz="38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上主</a:t>
            </a:r>
            <a:r>
              <a:rPr lang="en-US" altLang="zh-TW" sz="38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我們祖先的天主</a:t>
            </a:r>
            <a:r>
              <a:rPr lang="en-US" altLang="zh-TW" sz="38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zh-TW" altLang="en-US" sz="38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堯</a:t>
            </a:r>
            <a:r>
              <a:rPr lang="en-US" altLang="zh-TW" sz="38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舜</a:t>
            </a:r>
            <a:r>
              <a:rPr lang="en-US" altLang="zh-TW" sz="38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禹</a:t>
            </a:r>
            <a:r>
              <a:rPr lang="en-US" altLang="zh-TW" sz="38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湯</a:t>
            </a:r>
            <a:r>
              <a:rPr lang="en-US" altLang="zh-TW" sz="38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文</a:t>
            </a:r>
            <a:r>
              <a:rPr lang="en-US" altLang="zh-TW" sz="38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武</a:t>
            </a:r>
            <a:r>
              <a:rPr lang="en-US" altLang="zh-TW" sz="38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孔子的天主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呢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>
              <a:lnSpc>
                <a:spcPts val="4500"/>
              </a:lnSpc>
              <a:spcBef>
                <a:spcPts val="1030"/>
              </a:spcBef>
              <a:spcAft>
                <a:spcPts val="1030"/>
              </a:spcAft>
            </a:pPr>
            <a:r>
              <a:rPr lang="en-US" altLang="zh-TW" sz="3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Yet we also profess that God’s salvation embraces the entire cosmos, blessing all creation—including our Chinese ancestors. So why can we not pray: </a:t>
            </a:r>
            <a:r>
              <a:rPr lang="en-US" altLang="zh-TW" sz="3800" i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lang="en-US" altLang="zh-TW" sz="3800" i="1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Lord, God of our ancestors—God of Yao, Shun, Yu, Tang, Wen, Wu, and Confucius</a:t>
            </a:r>
            <a:r>
              <a:rPr lang="en-US" altLang="zh-TW" sz="3800" i="1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"?</a:t>
            </a:r>
            <a:endParaRPr lang="zh-TW" altLang="zh-TW" sz="3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4200"/>
              </a:lnSpc>
              <a:spcBef>
                <a:spcPts val="0"/>
              </a:spcBef>
            </a:pPr>
            <a:endParaRPr lang="en-US" altLang="zh-TW" sz="1800" spc="-1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06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5C3F78F-95B6-46EA-9411-5EBC23C83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zh-TW" altLang="en-US" sz="3600" dirty="0">
                <a:ea typeface="華康儷中黑" panose="020B0509000000000000" pitchFamily="49" charset="-120"/>
              </a:rPr>
              <a:t>當我想到先父自小教我中國文化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讓我能從文化之路中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加深我對天主的認識與感情時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br>
              <a:rPr lang="en-US" altLang="zh-TW" sz="3600" dirty="0">
                <a:ea typeface="華康儷中黑" panose="020B0509000000000000" pitchFamily="49" charset="-120"/>
              </a:rPr>
            </a:br>
            <a:r>
              <a:rPr lang="zh-TW" altLang="en-US" sz="3600" dirty="0">
                <a:ea typeface="華康儷中黑" panose="020B0509000000000000" pitchFamily="49" charset="-120"/>
              </a:rPr>
              <a:t>我深信先父除了是我的肉身之父外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br>
              <a:rPr lang="en-US" altLang="zh-TW" sz="3600" dirty="0">
                <a:ea typeface="華康儷中黑" panose="020B0509000000000000" pitchFamily="49" charset="-120"/>
              </a:rPr>
            </a:br>
            <a:r>
              <a:rPr lang="zh-TW" altLang="en-US" sz="3600" dirty="0">
                <a:ea typeface="華康儷中黑" panose="020B0509000000000000" pitchFamily="49" charset="-120"/>
              </a:rPr>
              <a:t>也是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我的信仰之父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  <a:r>
              <a:rPr lang="zh-TW" altLang="en-US" sz="3600" dirty="0">
                <a:ea typeface="華康儷中黑" panose="020B0509000000000000" pitchFamily="49" charset="-120"/>
              </a:rPr>
              <a:t>我可以再加上一句</a:t>
            </a:r>
            <a:r>
              <a:rPr lang="en-US" altLang="zh-TW" sz="3600" dirty="0">
                <a:ea typeface="華康儷中黑" panose="020B0509000000000000" pitchFamily="49" charset="-120"/>
              </a:rPr>
              <a:t>:</a:t>
            </a:r>
            <a:br>
              <a:rPr lang="en-US" altLang="zh-TW" sz="3600" dirty="0">
                <a:ea typeface="華康儷中黑" panose="020B0509000000000000" pitchFamily="49" charset="-120"/>
              </a:rPr>
            </a:br>
            <a:r>
              <a:rPr lang="zh-TW" altLang="en-US" sz="3600" dirty="0">
                <a:ea typeface="華康儷中黑" panose="020B0509000000000000" pitchFamily="49" charset="-120"/>
              </a:rPr>
              <a:t>「</a:t>
            </a:r>
            <a:r>
              <a:rPr lang="zh-TW" altLang="en-US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上主</a:t>
            </a:r>
            <a:r>
              <a:rPr lang="en-US" altLang="zh-TW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我父親的天主</a:t>
            </a:r>
            <a:r>
              <a:rPr lang="zh-TW" altLang="en-US" sz="3600" dirty="0">
                <a:ea typeface="華康儷中黑" panose="020B0509000000000000" pitchFamily="49" charset="-120"/>
              </a:rPr>
              <a:t>」嗎</a:t>
            </a:r>
            <a:r>
              <a:rPr lang="en-US" altLang="zh-TW" sz="3600" dirty="0">
                <a:ea typeface="華康儷中黑" panose="020B0509000000000000" pitchFamily="49" charset="-120"/>
              </a:rPr>
              <a:t>?</a:t>
            </a:r>
          </a:p>
          <a:p>
            <a:pPr>
              <a:lnSpc>
                <a:spcPts val="4000"/>
              </a:lnSpc>
            </a:pPr>
            <a:r>
              <a:rPr lang="en-US" altLang="zh-TW" sz="3600" kern="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Reflecting on my own father, who nurtured me in Chinese culture from childhood, </a:t>
            </a:r>
            <a:br>
              <a:rPr lang="en-US" altLang="zh-TW" sz="3600" kern="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600" kern="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 realize how that cultural foundation deepened my understanding and love for God. To me, he was not only my earthly father but also a father in faith. </a:t>
            </a:r>
            <a:br>
              <a:rPr lang="en-US" altLang="zh-TW" sz="3600" kern="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6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May I then add: </a:t>
            </a:r>
            <a:r>
              <a:rPr lang="en-US" altLang="zh-TW" sz="3600" i="1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"Lord, God of </a:t>
            </a:r>
            <a:r>
              <a:rPr lang="en-US" altLang="zh-TW" sz="3600" b="1" i="1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my father</a:t>
            </a:r>
            <a:r>
              <a:rPr lang="en-US" altLang="zh-TW" sz="3600" i="1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"?</a:t>
            </a:r>
            <a:endParaRPr lang="zh-TW" altLang="zh-TW" sz="36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</a:pPr>
            <a:endParaRPr lang="en-US" altLang="zh-TW" sz="36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755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5C3F78F-95B6-46EA-9411-5EBC23C83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r>
              <a:rPr lang="zh-TW" altLang="en-US" sz="4000" dirty="0">
                <a:ea typeface="華康儷中黑" panose="020B0509000000000000" pitchFamily="49" charset="-120"/>
              </a:rPr>
              <a:t>當天的講者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全都肯定聖神的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無所不在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ea typeface="華康儷中黑" panose="020B0509000000000000" pitchFamily="49" charset="-120"/>
              </a:rPr>
              <a:t>並認為聖神以不同的形式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臨在於各種文化和宗教甚至</a:t>
            </a:r>
            <a:b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天地萬物之中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</a:p>
          <a:p>
            <a:r>
              <a:rPr lang="en-US" altLang="zh-TW" sz="4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symposium’s speakers unanimously affirmed </a:t>
            </a:r>
            <a:br>
              <a:rPr lang="en-US" altLang="zh-TW" sz="4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Holy Spirit’s</a:t>
            </a:r>
            <a:r>
              <a:rPr lang="en-US" altLang="zh-TW" sz="44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4400" b="1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omnipresence</a:t>
            </a:r>
            <a:r>
              <a:rPr lang="en-US" altLang="zh-TW" sz="44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br>
              <a:rPr lang="en-US" altLang="zh-TW" sz="44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4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manifest in diverse ways across </a:t>
            </a:r>
            <a:r>
              <a:rPr lang="en-US" altLang="zh-TW" sz="4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cultures, religions, </a:t>
            </a:r>
            <a:r>
              <a:rPr lang="en-US" altLang="zh-TW" sz="4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altLang="zh-TW" sz="4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creation.</a:t>
            </a:r>
          </a:p>
        </p:txBody>
      </p:sp>
    </p:spTree>
    <p:extLst>
      <p:ext uri="{BB962C8B-B14F-4D97-AF65-F5344CB8AC3E}">
        <p14:creationId xmlns:p14="http://schemas.microsoft.com/office/powerpoint/2010/main" val="347505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5C3F78F-95B6-46EA-9411-5EBC23C83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不過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在我們的信仰實踐中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聖神始終都好像是「我們的」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我們用很特別的語言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動作和標記去邀得這位聖神的降臨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他不知不覺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已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由「宇宙之神」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變成了「基督徒之神」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ts val="4000"/>
              </a:lnSpc>
            </a:pP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　　</a:t>
            </a:r>
            <a:r>
              <a:rPr lang="en-US" altLang="zh-TW" sz="3600" b="0" i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3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Yet in practice, we treat the Holy Spirit as </a:t>
            </a:r>
            <a:r>
              <a:rPr lang="en-US" altLang="zh-TW" sz="3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exclusively ours</a:t>
            </a:r>
            <a:r>
              <a:rPr lang="en-US" altLang="zh-TW" sz="3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Through our distinctive religious language, ritual gestures, and denominational symbols—</a:t>
            </a:r>
            <a:r>
              <a:rPr lang="en-US" altLang="zh-TW" sz="3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uniquely Christian</a:t>
            </a:r>
            <a:r>
              <a:rPr lang="en-US" altLang="zh-TW" sz="3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—we presume to summon the Spirit's presence, gradually transforming the </a:t>
            </a:r>
            <a:r>
              <a:rPr lang="en-US" altLang="zh-TW" sz="38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universal</a:t>
            </a:r>
            <a:r>
              <a:rPr lang="en-US" altLang="zh-TW" sz="3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‘God of All Creation’ </a:t>
            </a:r>
            <a:br>
              <a:rPr lang="en-US" altLang="zh-TW" sz="3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into a </a:t>
            </a:r>
            <a:r>
              <a:rPr lang="en-US" altLang="zh-TW" sz="3800" b="1" i="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sectarian </a:t>
            </a:r>
            <a:r>
              <a:rPr lang="en-US" altLang="zh-TW" sz="3800" i="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‘God of Christians Alone.</a:t>
            </a:r>
            <a:r>
              <a:rPr lang="en-US" altLang="zh-TW" sz="3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</a:t>
            </a:r>
            <a:endParaRPr lang="zh-TW" altLang="zh-TW" sz="3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67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5C3F78F-95B6-46EA-9411-5EBC23C83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聖神充滿宇宙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滲透萬物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甚至聖化整個地面</a:t>
            </a:r>
            <a:r>
              <a:rPr lang="zh-TW" altLang="en-US" sz="3800" dirty="0">
                <a:ea typeface="華康儷中黑" panose="020B0509000000000000" pitchFamily="49" charset="-120"/>
              </a:rPr>
              <a:t>所以教會才說</a:t>
            </a:r>
            <a:r>
              <a:rPr lang="en-US" altLang="zh-TW" sz="3800" dirty="0">
                <a:ea typeface="華康儷中黑" panose="020B0509000000000000" pitchFamily="49" charset="-120"/>
              </a:rPr>
              <a:t>:</a:t>
            </a:r>
            <a:r>
              <a:rPr lang="zh-TW" altLang="en-US" sz="3800" dirty="0">
                <a:ea typeface="華康儷中黑" panose="020B0509000000000000" pitchFamily="49" charset="-120"/>
              </a:rPr>
              <a:t>「聖神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你使</a:t>
            </a:r>
            <a:r>
              <a:rPr lang="en-US" altLang="zh-TW" sz="3800" dirty="0">
                <a:ea typeface="華康儷中黑" panose="020B0509000000000000" pitchFamily="49" charset="-120"/>
              </a:rPr>
              <a:t>『</a:t>
            </a:r>
            <a:r>
              <a:rPr lang="zh-TW" altLang="en-US" sz="3800" dirty="0">
                <a:ea typeface="華康儷中黑" panose="020B0509000000000000" pitchFamily="49" charset="-120"/>
              </a:rPr>
              <a:t>地面</a:t>
            </a:r>
            <a:r>
              <a:rPr lang="en-US" altLang="zh-TW" sz="3800" dirty="0">
                <a:ea typeface="華康儷中黑" panose="020B0509000000000000" pitchFamily="49" charset="-120"/>
              </a:rPr>
              <a:t>』</a:t>
            </a:r>
            <a:r>
              <a:rPr lang="zh-TW" altLang="en-US" sz="3800" dirty="0">
                <a:ea typeface="華康儷中黑" panose="020B0509000000000000" pitchFamily="49" charset="-120"/>
              </a:rPr>
              <a:t>更新」</a:t>
            </a:r>
            <a:r>
              <a:rPr lang="en-US" altLang="zh-TW" sz="3800" spc="-150" dirty="0">
                <a:ea typeface="華康儷中黑" panose="020B0509000000000000" pitchFamily="49" charset="-120"/>
              </a:rPr>
              <a:t>(</a:t>
            </a:r>
            <a:r>
              <a:rPr lang="en-US" altLang="zh-TW" sz="3800" spc="-100" dirty="0" err="1">
                <a:solidFill>
                  <a:srgbClr val="0000FF"/>
                </a:solidFill>
                <a:ea typeface="華康儷中黑" panose="020B0509000000000000" pitchFamily="49" charset="-120"/>
              </a:rPr>
              <a:t>Renovabis</a:t>
            </a:r>
            <a:r>
              <a:rPr lang="en-US" altLang="zh-TW" sz="38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sz="3800" spc="-100" dirty="0" err="1">
                <a:solidFill>
                  <a:srgbClr val="0000FF"/>
                </a:solidFill>
                <a:ea typeface="華康儷中黑" panose="020B0509000000000000" pitchFamily="49" charset="-120"/>
              </a:rPr>
              <a:t>faciem</a:t>
            </a:r>
            <a:r>
              <a:rPr lang="en-US" altLang="zh-TW" sz="38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 “terrae”</a:t>
            </a:r>
            <a:r>
              <a:rPr lang="en-US" altLang="zh-TW" sz="3800" spc="-150" dirty="0">
                <a:ea typeface="華康儷中黑" panose="020B0509000000000000" pitchFamily="49" charset="-120"/>
              </a:rPr>
              <a:t>). </a:t>
            </a:r>
            <a:br>
              <a:rPr lang="en-US" altLang="zh-TW" sz="3800" spc="-150" dirty="0">
                <a:ea typeface="華康儷中黑" panose="020B0509000000000000" pitchFamily="49" charset="-120"/>
              </a:rPr>
            </a:br>
            <a:r>
              <a:rPr lang="zh-TW" altLang="en-US" sz="3800" dirty="0">
                <a:ea typeface="華康儷中黑" panose="020B0509000000000000" pitchFamily="49" charset="-120"/>
              </a:rPr>
              <a:t>這充滿聖神的教會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是否也應有一種</a:t>
            </a:r>
            <a:br>
              <a:rPr lang="en-US" altLang="zh-TW" sz="3800" dirty="0">
                <a:ea typeface="華康儷中黑" panose="020B0509000000000000" pitchFamily="49" charset="-120"/>
              </a:rPr>
            </a:b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恢宏</a:t>
            </a:r>
            <a:r>
              <a:rPr lang="zh-TW" altLang="en-US" sz="3800" dirty="0">
                <a:ea typeface="華康儷中黑" panose="020B0509000000000000" pitchFamily="49" charset="-120"/>
              </a:rPr>
              <a:t>的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氣度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胸襟</a:t>
            </a:r>
            <a:r>
              <a:rPr lang="zh-TW" altLang="en-US" sz="3800" dirty="0">
                <a:ea typeface="華康儷中黑" panose="020B0509000000000000" pitchFamily="49" charset="-120"/>
              </a:rPr>
              <a:t>和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視野</a:t>
            </a:r>
            <a:r>
              <a:rPr lang="zh-TW" altLang="en-US" sz="3800" dirty="0">
                <a:ea typeface="華康儷中黑" panose="020B0509000000000000" pitchFamily="49" charset="-120"/>
              </a:rPr>
              <a:t>呢</a:t>
            </a:r>
            <a:r>
              <a:rPr lang="en-US" altLang="zh-TW" sz="3800" dirty="0">
                <a:ea typeface="華康儷中黑" panose="020B0509000000000000" pitchFamily="49" charset="-120"/>
              </a:rPr>
              <a:t>?</a:t>
            </a:r>
          </a:p>
          <a:p>
            <a:pPr>
              <a:lnSpc>
                <a:spcPts val="4200"/>
              </a:lnSpc>
            </a:pPr>
            <a:r>
              <a:rPr lang="en-US" altLang="zh-TW" sz="3800" kern="0" spc="-15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But the Holy Spirit fills the cosmos, permeates all things, and sanctifies the earth—which is why the Church prays: </a:t>
            </a:r>
            <a:r>
              <a:rPr lang="en-US" altLang="zh-TW" sz="3800" i="1" kern="0" spc="-15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"</a:t>
            </a:r>
            <a:r>
              <a:rPr lang="en-US" altLang="zh-TW" sz="3800" i="1" kern="0" spc="-15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You renew the </a:t>
            </a:r>
            <a:r>
              <a:rPr lang="en-US" altLang="zh-TW" sz="3800" i="1" kern="0" spc="-15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face of the earth</a:t>
            </a:r>
            <a:r>
              <a:rPr lang="en-US" altLang="zh-TW" sz="3800" i="1" kern="0" spc="-15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" (</a:t>
            </a:r>
            <a:r>
              <a:rPr lang="en-US" altLang="zh-TW" sz="3800" kern="0" spc="-150" dirty="0" err="1">
                <a:solidFill>
                  <a:srgbClr val="0000FF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Renovabis</a:t>
            </a:r>
            <a:r>
              <a:rPr lang="en-US" altLang="zh-TW" sz="3800" kern="0" spc="-150" dirty="0">
                <a:solidFill>
                  <a:srgbClr val="0000FF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3800" kern="0" spc="-150" dirty="0" err="1">
                <a:solidFill>
                  <a:srgbClr val="0000FF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faciem</a:t>
            </a:r>
            <a:r>
              <a:rPr lang="en-US" altLang="zh-TW" sz="3800" kern="0" spc="-150" dirty="0">
                <a:solidFill>
                  <a:srgbClr val="0000FF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terrae</a:t>
            </a:r>
            <a:r>
              <a:rPr lang="en-US" altLang="zh-TW" sz="3800" i="1" kern="0" spc="-15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).</a:t>
            </a:r>
            <a:r>
              <a:rPr lang="en-US" altLang="zh-TW" sz="3800" kern="0" spc="-15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Should not a Church filled with such a Spirit embody a </a:t>
            </a:r>
            <a:r>
              <a:rPr lang="en-US" altLang="zh-TW" sz="3800" kern="0" spc="-15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broader vision</a:t>
            </a:r>
            <a:r>
              <a:rPr lang="en-US" altLang="zh-TW" sz="3800" kern="0" spc="-15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a more </a:t>
            </a:r>
            <a:r>
              <a:rPr lang="en-US" altLang="zh-TW" sz="3800" kern="0" spc="-15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generous heart</a:t>
            </a:r>
            <a:r>
              <a:rPr lang="en-US" altLang="zh-TW" sz="3800" kern="0" spc="-15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?</a:t>
            </a:r>
            <a:endParaRPr lang="zh-TW" altLang="zh-TW" sz="3800" kern="100" spc="-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44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5C3F78F-95B6-46EA-9411-5EBC23C83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>
              <a:lnSpc>
                <a:spcPts val="4400"/>
              </a:lnSpc>
              <a:spcAft>
                <a:spcPts val="1200"/>
              </a:spcAft>
            </a:pPr>
            <a:r>
              <a:rPr lang="zh-TW" altLang="en-US" sz="3600" dirty="0">
                <a:ea typeface="華康儷中黑" panose="020B0509000000000000" pitchFamily="49" charset="-120"/>
              </a:rPr>
              <a:t>例如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我們既主張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交談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便應重視其他宗教甚至不信教的人</a:t>
            </a:r>
            <a:r>
              <a:rPr lang="en-US" altLang="zh-TW" sz="3600" dirty="0">
                <a:ea typeface="華康儷中黑" panose="020B0509000000000000" pitchFamily="49" charset="-120"/>
              </a:rPr>
              <a:t>;</a:t>
            </a:r>
            <a:r>
              <a:rPr lang="zh-TW" altLang="en-US" sz="3600" dirty="0">
                <a:ea typeface="華康儷中黑" panose="020B0509000000000000" pitchFamily="49" charset="-120"/>
              </a:rPr>
              <a:t>我們重視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本地化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那麼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中華文化</a:t>
            </a:r>
            <a:r>
              <a:rPr lang="zh-TW" altLang="en-US" sz="3600" dirty="0">
                <a:ea typeface="華康儷中黑" panose="020B0509000000000000" pitchFamily="49" charset="-120"/>
              </a:rPr>
              <a:t>也應是我們教會生活的一部分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甚至讓它出現在我們的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主日禮儀</a:t>
            </a:r>
            <a:r>
              <a:rPr lang="zh-TW" altLang="en-US" sz="3600" dirty="0">
                <a:ea typeface="華康儷中黑" panose="020B0509000000000000" pitchFamily="49" charset="-120"/>
              </a:rPr>
              <a:t>中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  <a:r>
              <a:rPr lang="zh-TW" altLang="en-US" sz="3600" dirty="0">
                <a:ea typeface="華康儷中黑" panose="020B0509000000000000" pitchFamily="49" charset="-120"/>
              </a:rPr>
              <a:t>你以為呢？</a:t>
            </a:r>
          </a:p>
          <a:p>
            <a:pPr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For example, if we advocate “</a:t>
            </a:r>
            <a:r>
              <a:rPr lang="en-US" altLang="zh-TW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dialogue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” shouldn’t we respect people of other</a:t>
            </a:r>
          </a:p>
          <a:p>
            <a:pPr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faiths, even </a:t>
            </a:r>
            <a:r>
              <a:rPr lang="en-US" altLang="zh-TW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atheists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? In respecting </a:t>
            </a:r>
          </a:p>
          <a:p>
            <a:pPr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localization or inculturation, </a:t>
            </a:r>
          </a:p>
          <a:p>
            <a:pPr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shouldn’t </a:t>
            </a:r>
            <a:r>
              <a:rPr lang="en-US" altLang="zh-TW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Chinese culture also play a </a:t>
            </a:r>
          </a:p>
          <a:p>
            <a:pPr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part in our Church life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even allowing it to exist in our </a:t>
            </a:r>
            <a:r>
              <a:rPr lang="en-US" altLang="zh-TW" sz="36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Sunday liturgy</a:t>
            </a:r>
            <a:r>
              <a:rPr lang="en-US" altLang="zh-TW" sz="36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?  What do you think?</a:t>
            </a:r>
            <a:endParaRPr lang="zh-TW" altLang="zh-TW" sz="3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93048EF1-4DFF-4EE3-9F55-786A682292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117" y="3225823"/>
            <a:ext cx="1829371" cy="1715345"/>
          </a:xfrm>
          <a:prstGeom prst="rect">
            <a:avLst/>
          </a:prstGeom>
          <a:ln>
            <a:solidFill>
              <a:srgbClr val="0000FF"/>
            </a:solidFill>
          </a:ln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AA71EF62-3962-4C87-977F-35766A6CD1CF}"/>
              </a:ext>
            </a:extLst>
          </p:cNvPr>
          <p:cNvSpPr txBox="1"/>
          <p:nvPr/>
        </p:nvSpPr>
        <p:spPr>
          <a:xfrm>
            <a:off x="3923928" y="6165304"/>
            <a:ext cx="4752528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</a:rPr>
              <a:t>請留言</a:t>
            </a:r>
            <a:r>
              <a:rPr lang="en-US" altLang="zh-TW" sz="2000" dirty="0">
                <a:solidFill>
                  <a:srgbClr val="FF0000"/>
                </a:solidFill>
              </a:rPr>
              <a:t>,</a:t>
            </a:r>
            <a:r>
              <a:rPr lang="zh-TW" altLang="en-US" sz="2000" dirty="0">
                <a:solidFill>
                  <a:srgbClr val="FF0000"/>
                </a:solidFill>
              </a:rPr>
              <a:t>點讚</a:t>
            </a:r>
            <a:r>
              <a:rPr lang="en-US" altLang="zh-TW" sz="2000" dirty="0">
                <a:solidFill>
                  <a:srgbClr val="FF0000"/>
                </a:solidFill>
              </a:rPr>
              <a:t>,</a:t>
            </a:r>
            <a:r>
              <a:rPr lang="zh-TW" altLang="en-US" sz="2000" dirty="0">
                <a:solidFill>
                  <a:srgbClr val="FF0000"/>
                </a:solidFill>
              </a:rPr>
              <a:t>傳給人</a:t>
            </a:r>
            <a:r>
              <a:rPr lang="en-US" altLang="zh-TW" sz="2000" dirty="0">
                <a:solidFill>
                  <a:srgbClr val="FF0000"/>
                </a:solidFill>
              </a:rPr>
              <a:t>; </a:t>
            </a:r>
            <a:r>
              <a:rPr lang="en-US" altLang="zh-TW" sz="2000" dirty="0" err="1">
                <a:solidFill>
                  <a:srgbClr val="FF0000"/>
                </a:solidFill>
              </a:rPr>
              <a:t>like,comment,share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47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6094E7C-2608-4B86-BB55-723ADF501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zh-TW" altLang="en-US" sz="3000" dirty="0">
                <a:ea typeface="華康儷粗宋(P)" panose="02020700000000000000" pitchFamily="18" charset="-120"/>
                <a:cs typeface="Calibri" panose="020F0502020204030204" pitchFamily="34" charset="0"/>
              </a:rPr>
              <a:t>小結</a:t>
            </a:r>
            <a:endParaRPr lang="en-US" altLang="zh-TW" sz="3000" dirty="0"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 marL="360000" indent="-457200" algn="l">
              <a:spcBef>
                <a:spcPts val="0"/>
              </a:spcBef>
            </a:pP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如果天主聖神是</a:t>
            </a:r>
            <a:r>
              <a:rPr lang="zh-TW" altLang="en-US" sz="3400" dirty="0">
                <a:solidFill>
                  <a:srgbClr val="FF0000"/>
                </a:solidFill>
                <a:ea typeface="華康儷粗宋(P)" panose="02020700000000000000" pitchFamily="18" charset="-120"/>
                <a:cs typeface="Calibri" panose="020F0502020204030204" pitchFamily="34" charset="0"/>
              </a:rPr>
              <a:t>宇宙之神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天主是</a:t>
            </a:r>
            <a:r>
              <a:rPr lang="zh-TW" altLang="en-US" sz="3400" dirty="0">
                <a:solidFill>
                  <a:srgbClr val="FF0000"/>
                </a:solidFill>
                <a:ea typeface="華康儷粗宋(P)" panose="02020700000000000000" pitchFamily="18" charset="-120"/>
                <a:cs typeface="Calibri" panose="020F0502020204030204" pitchFamily="34" charset="0"/>
              </a:rPr>
              <a:t>天父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這世界必須有真正的民主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是地球上</a:t>
            </a:r>
            <a:r>
              <a:rPr lang="en-US" altLang="zh-TW" sz="3400" b="1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  <a:cs typeface="Calibri" panose="020F0502020204030204" pitchFamily="34" charset="0"/>
              </a:rPr>
              <a:t>80</a:t>
            </a:r>
            <a:r>
              <a:rPr lang="zh-TW" altLang="en-US" sz="34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  <a:cs typeface="Calibri" panose="020F0502020204030204" pitchFamily="34" charset="0"/>
              </a:rPr>
              <a:t>億人的民主</a:t>
            </a:r>
            <a:endParaRPr lang="en-US" altLang="zh-TW" sz="3400" dirty="0">
              <a:solidFill>
                <a:srgbClr val="FF0000"/>
              </a:solidFill>
              <a:highlight>
                <a:srgbClr val="FFFF00"/>
              </a:highlight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 marL="360000" indent="-457200" algn="l">
              <a:spcBef>
                <a:spcPts val="0"/>
              </a:spcBef>
            </a:pP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但今天的民主</a:t>
            </a:r>
            <a:r>
              <a:rPr lang="en-US" altLang="zh-TW" sz="3400" spc="-150" dirty="0">
                <a:solidFill>
                  <a:srgbClr val="0000FF"/>
                </a:solidFill>
                <a:ea typeface="華康儷粗宋(P)" panose="02020700000000000000" pitchFamily="18" charset="-120"/>
                <a:cs typeface="Calibri" panose="020F0502020204030204" pitchFamily="34" charset="0"/>
              </a:rPr>
              <a:t>(</a:t>
            </a:r>
            <a:r>
              <a:rPr lang="en-US" altLang="zh-TW" sz="3400" spc="-100" dirty="0">
                <a:solidFill>
                  <a:srgbClr val="0000FF"/>
                </a:solidFill>
                <a:ea typeface="華康儷粗宋(P)" panose="02020700000000000000" pitchFamily="18" charset="-120"/>
                <a:cs typeface="Calibri" panose="020F0502020204030204" pitchFamily="34" charset="0"/>
              </a:rPr>
              <a:t>Democracy</a:t>
            </a:r>
            <a:r>
              <a:rPr lang="en-US" altLang="zh-TW" sz="3400" spc="-150" dirty="0">
                <a:solidFill>
                  <a:srgbClr val="0000FF"/>
                </a:solidFill>
                <a:ea typeface="華康儷粗宋(P)" panose="02020700000000000000" pitchFamily="18" charset="-120"/>
                <a:cs typeface="Calibri" panose="020F0502020204030204" pitchFamily="34" charset="0"/>
              </a:rPr>
              <a:t>)</a:t>
            </a:r>
            <a:r>
              <a:rPr lang="en-US" altLang="zh-TW" sz="3400" spc="-150" dirty="0"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有些已變為</a:t>
            </a:r>
            <a:r>
              <a:rPr lang="zh-TW" altLang="en-US" sz="3400" dirty="0">
                <a:solidFill>
                  <a:srgbClr val="FF0000"/>
                </a:solidFill>
                <a:ea typeface="華康儷粗宋(P)" panose="02020700000000000000" pitchFamily="18" charset="-120"/>
                <a:cs typeface="Calibri" panose="020F0502020204030204" pitchFamily="34" charset="0"/>
              </a:rPr>
              <a:t>財主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即財閥主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軍閥主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傳媒霸主</a:t>
            </a:r>
            <a:r>
              <a:rPr lang="en-US" altLang="zh-TW" sz="3400" spc="-150" dirty="0">
                <a:solidFill>
                  <a:srgbClr val="0000FF"/>
                </a:solidFill>
                <a:ea typeface="華康儷粗宋(P)" panose="02020700000000000000" pitchFamily="18" charset="-120"/>
                <a:cs typeface="Calibri" panose="020F0502020204030204" pitchFamily="34" charset="0"/>
              </a:rPr>
              <a:t>(</a:t>
            </a:r>
            <a:r>
              <a:rPr lang="en-US" altLang="zh-TW" sz="3400" spc="-100" dirty="0">
                <a:solidFill>
                  <a:srgbClr val="0000FF"/>
                </a:solidFill>
                <a:ea typeface="華康儷粗宋(P)" panose="02020700000000000000" pitchFamily="18" charset="-120"/>
                <a:cs typeface="Calibri" panose="020F0502020204030204" pitchFamily="34" charset="0"/>
              </a:rPr>
              <a:t>Plutocracy</a:t>
            </a:r>
            <a:r>
              <a:rPr lang="en-US" altLang="zh-TW" sz="3400" spc="-150" dirty="0">
                <a:solidFill>
                  <a:srgbClr val="0000FF"/>
                </a:solidFill>
                <a:ea typeface="華康儷粗宋(P)" panose="02020700000000000000" pitchFamily="18" charset="-120"/>
                <a:cs typeface="Calibri" panose="020F0502020204030204" pitchFamily="34" charset="0"/>
              </a:rPr>
              <a:t>). 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他們只為少數人服務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這種</a:t>
            </a:r>
            <a:r>
              <a:rPr lang="zh-TW" altLang="en-US" sz="3400" dirty="0">
                <a:solidFill>
                  <a:srgbClr val="FF0000"/>
                </a:solidFill>
                <a:ea typeface="華康儷粗宋(P)" panose="02020700000000000000" pitchFamily="18" charset="-120"/>
                <a:cs typeface="Calibri" panose="020F0502020204030204" pitchFamily="34" charset="0"/>
              </a:rPr>
              <a:t>財主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可以為了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1%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的人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犧牲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99%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的人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所以地球愈發達</a:t>
            </a:r>
            <a:r>
              <a:rPr lang="zh-TW" altLang="en-US" sz="2800" dirty="0">
                <a:ea typeface="華康儷粗宋(P)" panose="02020700000000000000" pitchFamily="18" charset="-120"/>
                <a:cs typeface="Calibri" panose="020F0502020204030204" pitchFamily="34" charset="0"/>
              </a:rPr>
              <a:t>愈富裕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窮人愈多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</a:p>
          <a:p>
            <a:pPr marL="360000" indent="-457200" algn="l">
              <a:spcBef>
                <a:spcPts val="0"/>
              </a:spcBef>
            </a:pP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期望全世界的國家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宗教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人民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都能齊聲高呼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: </a:t>
            </a:r>
            <a:b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</a:br>
            <a:r>
              <a:rPr lang="zh-TW" altLang="en-US" sz="34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  <a:cs typeface="Calibri" panose="020F0502020204030204" pitchFamily="34" charset="0"/>
              </a:rPr>
              <a:t>地球是我家</a:t>
            </a:r>
            <a:r>
              <a:rPr lang="en-US" altLang="zh-TW" sz="34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4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  <a:cs typeface="Calibri" panose="020F0502020204030204" pitchFamily="34" charset="0"/>
              </a:rPr>
              <a:t>我們一起建設她</a:t>
            </a:r>
            <a:r>
              <a:rPr lang="en-US" altLang="zh-TW" sz="34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  <a:cs typeface="Calibri" panose="020F0502020204030204" pitchFamily="34" charset="0"/>
              </a:rPr>
              <a:t>! </a:t>
            </a:r>
          </a:p>
          <a:p>
            <a:pPr marL="360000" indent="-457200" algn="l">
              <a:spcBef>
                <a:spcPts val="0"/>
              </a:spcBef>
            </a:pP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教父聖依肋內說的</a:t>
            </a:r>
            <a:r>
              <a:rPr lang="en-US" altLang="zh-TW" sz="3400" spc="-100" dirty="0">
                <a:ea typeface="華康儷粗宋(P)" panose="02020700000000000000" pitchFamily="18" charset="-120"/>
                <a:cs typeface="Calibri" panose="020F0502020204030204" pitchFamily="34" charset="0"/>
              </a:rPr>
              <a:t>Gloria Dei homo </a:t>
            </a:r>
            <a:r>
              <a:rPr lang="en-US" altLang="zh-TW" sz="3400" spc="-100" dirty="0" err="1">
                <a:ea typeface="華康儷粗宋(P)" panose="02020700000000000000" pitchFamily="18" charset="-120"/>
                <a:cs typeface="Calibri" panose="020F0502020204030204" pitchFamily="34" charset="0"/>
              </a:rPr>
              <a:t>vivens</a:t>
            </a:r>
            <a:r>
              <a:rPr lang="en-US" altLang="zh-TW" sz="3400" spc="-100" dirty="0">
                <a:ea typeface="華康儷粗宋(P)" panose="02020700000000000000" pitchFamily="18" charset="-120"/>
                <a:cs typeface="Calibri" panose="020F0502020204030204" pitchFamily="34" charset="0"/>
              </a:rPr>
              <a:t>, The glory of God is man fully alive.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 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即全世界</a:t>
            </a:r>
            <a:r>
              <a:rPr lang="zh-TW" altLang="en-US" sz="3400" dirty="0">
                <a:solidFill>
                  <a:srgbClr val="FF0000"/>
                </a:solidFill>
                <a:ea typeface="華康儷粗宋(P)" panose="02020700000000000000" pitchFamily="18" charset="-120"/>
                <a:cs typeface="Calibri" panose="020F0502020204030204" pitchFamily="34" charset="0"/>
              </a:rPr>
              <a:t>快樂的人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和一個</a:t>
            </a:r>
            <a:r>
              <a:rPr lang="zh-TW" altLang="en-US" sz="3400" dirty="0">
                <a:solidFill>
                  <a:srgbClr val="FF0000"/>
                </a:solidFill>
                <a:ea typeface="華康儷粗宋(P)" panose="02020700000000000000" pitchFamily="18" charset="-120"/>
                <a:cs typeface="Calibri" panose="020F0502020204030204" pitchFamily="34" charset="0"/>
              </a:rPr>
              <a:t>乾淨的地球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才是天主的光榮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r>
              <a:rPr lang="zh-TW" altLang="en-US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這是天主給人類的最後機會</a:t>
            </a:r>
            <a:r>
              <a:rPr lang="en-US" altLang="zh-TW" sz="3400" dirty="0"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endParaRPr lang="zh-TW" altLang="en-US" sz="3400" dirty="0">
              <a:ea typeface="華康儷粗宋(P)" panose="020207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98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461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這聲音一響，就聚集了許多人，都倉皇失措，因為人人都聽見他們說各人的方言。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驚訝奇怪地說：「看，這些說話的，不都是加里肋亞人嗎？怎麼我們每人聽見他們說我們出生地的方言呢？我們中有帕提雅人、瑪待人、厄藍人和居住在美索不達米亞、猶太及卡帕多細雅、本都並亞細亞、夫黎基雅和旁非里雅、埃及，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1BDD15B-87BF-48E8-BCA1-898029BF5414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2/3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39572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21580C5-2954-44B1-A8C8-6AF7EC0CA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216000" indent="-4572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the Holy Spirit is the </a:t>
            </a:r>
            <a:r>
              <a:rPr lang="en-US" altLang="zh-TW" b="1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 of the universe</a:t>
            </a:r>
            <a:r>
              <a:rPr lang="en-US" altLang="zh-TW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God is the </a:t>
            </a:r>
            <a:r>
              <a:rPr lang="en-US" altLang="zh-TW" b="1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Heavenly Father</a:t>
            </a:r>
            <a:r>
              <a:rPr lang="en-US" altLang="zh-TW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then this world must embrace true democracy—</a:t>
            </a:r>
            <a:r>
              <a:rPr lang="en-US" altLang="zh-TW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democracy for </a:t>
            </a:r>
            <a:r>
              <a:rPr lang="en-US" altLang="zh-TW" b="1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eight billion </a:t>
            </a:r>
            <a:r>
              <a:rPr lang="en-US" altLang="zh-TW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en-US" altLang="zh-TW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zh-TW" spc="-1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216000" indent="-457200" algn="l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However, what is called </a:t>
            </a:r>
            <a:r>
              <a:rPr lang="en-US" altLang="zh-TW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democracy</a:t>
            </a:r>
            <a:r>
              <a:rPr lang="en-US" altLang="zh-TW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today has, in some cases, developed into rule by the wealthy—a </a:t>
            </a:r>
            <a:r>
              <a:rPr lang="en-US" altLang="zh-TW" b="1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plutocracy</a:t>
            </a:r>
            <a:r>
              <a:rPr lang="en-US" altLang="zh-TW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 </a:t>
            </a:r>
            <a:r>
              <a:rPr lang="en-US" altLang="zh-TW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militaristic </a:t>
            </a:r>
            <a:r>
              <a:rPr lang="en-US" altLang="zh-TW" b="1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oligarchy</a:t>
            </a:r>
            <a:r>
              <a:rPr lang="en-US" altLang="zh-TW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or a </a:t>
            </a:r>
            <a:r>
              <a:rPr lang="en-US" altLang="zh-TW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media </a:t>
            </a:r>
            <a:r>
              <a:rPr lang="en-US" altLang="zh-TW" b="1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monopoly</a:t>
            </a:r>
            <a:r>
              <a:rPr lang="en-US" altLang="zh-TW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These systems serve only a minority. Such “rule by the rich”, may sacrifice 99% of people for the sake of 1%. This is why, as the world grows more developed and rich, the number of impoverished people continues to rise.</a:t>
            </a:r>
            <a:endParaRPr lang="zh-TW" altLang="zh-TW" spc="-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216000" indent="-457200" algn="l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is my hope that all nations, religions, and people across the globe can unite in proclaiming: </a:t>
            </a:r>
            <a:br>
              <a:rPr lang="en-US" altLang="zh-TW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zh-TW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Earth</a:t>
            </a:r>
            <a:r>
              <a:rPr lang="en-US" altLang="zh-TW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our home; let us build it together!</a:t>
            </a:r>
            <a:endParaRPr lang="zh-TW" altLang="zh-TW" b="1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marL="216000" indent="-457200" algn="l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St. Irenaeus said, </a:t>
            </a:r>
            <a:r>
              <a:rPr lang="en-US" altLang="zh-TW" i="1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Gloria Dei homo </a:t>
            </a:r>
            <a:r>
              <a:rPr lang="en-US" altLang="zh-TW" i="1" spc="-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vivens</a:t>
            </a:r>
            <a:r>
              <a:rPr lang="en-US" altLang="zh-TW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—The glory of God is man fully alive. A </a:t>
            </a:r>
            <a:r>
              <a:rPr lang="en-US" altLang="zh-TW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joyful humanity </a:t>
            </a:r>
            <a:r>
              <a:rPr lang="en-US" altLang="zh-TW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a </a:t>
            </a:r>
            <a:r>
              <a:rPr lang="en-US" altLang="zh-TW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clean Earth</a:t>
            </a:r>
            <a:r>
              <a:rPr lang="en-US" altLang="zh-TW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en-US" altLang="zh-TW" b="1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true glory of God</a:t>
            </a:r>
            <a:r>
              <a:rPr lang="en-US" altLang="zh-TW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This is the last chance God has given humankind</a:t>
            </a:r>
            <a:r>
              <a:rPr lang="en-US" altLang="zh-TW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07123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0496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願天主聖父</a:t>
            </a:r>
            <a:r>
              <a:rPr lang="zh-TW" altLang="en-US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 </a:t>
            </a: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聖子</a:t>
            </a:r>
            <a:r>
              <a:rPr lang="zh-TW" altLang="en-US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 </a:t>
            </a: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聖神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spc="20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幫助你戰一切困難</a:t>
            </a:r>
            <a:endParaRPr lang="en-US" altLang="zh-TW" sz="5400" spc="20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並靠近基勒乃的利比亞一帶的人，以及僑居的羅馬人、猶太人和皈依猶太教的人、克里特人和阿拉伯人。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怎麼我們都聽見他們用我們的話，講論天主的奇事呢？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1BDD15B-87BF-48E8-BCA1-898029BF5414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3/3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9463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9794"/>
            <a:ext cx="9144000" cy="6621574"/>
          </a:xfrm>
        </p:spPr>
        <p:txBody>
          <a:bodyPr/>
          <a:lstStyle/>
          <a:p>
            <a:pPr marL="0" indent="0" eaLnBrk="1"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恭讀聖保祿宗徒致羅馬人書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8:8-17</a:t>
            </a:r>
            <a:endParaRPr lang="en-US" altLang="zh-TW" sz="28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凡隨從肉性的人，決不能得天主的歡心。至於你們，你們已不屬於肉性，而是屬於聖神，只要天主的聖神，住在你們內。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誰若沒有基督的聖神，誰就不屬於基督。如果基督在你們內，身體固然因罪惡而死亡，但神魂卻賴正義而生活。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028384" y="626614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1/3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0890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1802"/>
            <a:ext cx="9144000" cy="6621574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再者，如果那使耶穌從死者中復活者的聖神，住在你們內，那麼，那使基督從死者中復活的，也必要藉那住在你們內的聖神，使你們有死的身體復活。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弟兄們！這樣看來，我們並不欠肉性的債，以致該隨從肉性生活。如果你們隨從肉性生活，必要死亡；然而，如果你們依賴聖神，去致死肉性的妄動，必能生活。因為凡受天主聖神引導的，都是天主的子女。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028384" y="626614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2/3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41560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1802"/>
            <a:ext cx="9144000" cy="6621574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其實你們所領受的聖神，並非使你們作奴隸，以致仍舊恐懼；而是使你們作義子。因此，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我們呼號：「阿爸，父呀！」聖神親自和我們的心神，一同作證：我們是天主的子女。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我們既是子女，便是承繼者，是天主的承繼者，是基督的同承繼者；只要我們與基督一同受苦，也必與他一同受光榮。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zh-TW" altLang="en-US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028384" y="626614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3/3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5756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068"/>
            <a:ext cx="9144000" cy="6500292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恭讀聖若望福音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14:15-16,23-26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那時候，耶穌對門徒說：「如果你們愛我，就要遵守我的命令；我也要求父，他必會賜給你們另一位護慰者，使他永遠與你們同在。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「誰愛我，必遵守我的話，我父也必愛他，我們要到他那裡去，並要在他那裡，作我們的住所；那不愛我的，就不遵守我的話；你們所聽到的話，並不是我的，而是派遣我來的父的話。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7138" y="6374606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1/2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068"/>
            <a:ext cx="9144000" cy="6500292"/>
          </a:xfrm>
        </p:spPr>
        <p:txBody>
          <a:bodyPr/>
          <a:lstStyle/>
          <a:p>
            <a:pPr marL="0" lv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「我還與你們同在的時候，給你們講論了這些事；但那護慰者，就是父因我的名，所要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派遣來的聖神，他必要教訓你們一切，也要使你們想起，我對你們所說的一切。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lnSpc>
                <a:spcPts val="5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352" y="6213612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2/2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229549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16334</TotalTime>
  <Words>3518</Words>
  <Application>Microsoft Office PowerPoint</Application>
  <PresentationFormat>如螢幕大小 (4:3)</PresentationFormat>
  <Paragraphs>323</Paragraphs>
  <Slides>31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16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31</vt:i4>
      </vt:variant>
    </vt:vector>
  </HeadingPairs>
  <TitlesOfParts>
    <vt:vector size="49" baseType="lpstr">
      <vt:lpstr>華康中黑體</vt:lpstr>
      <vt:lpstr>華康中黑體(P)</vt:lpstr>
      <vt:lpstr>華康正顏楷體W5</vt:lpstr>
      <vt:lpstr>華康正顏楷體W7</vt:lpstr>
      <vt:lpstr>華康正顏楷體W7(P)</vt:lpstr>
      <vt:lpstr>華康粗黑體</vt:lpstr>
      <vt:lpstr>華康龍門石碑(P)</vt:lpstr>
      <vt:lpstr>華康儷中黑</vt:lpstr>
      <vt:lpstr>華康儷粗宋(P)</vt:lpstr>
      <vt:lpstr>華康儷粗圓</vt:lpstr>
      <vt:lpstr>新細明體</vt:lpstr>
      <vt:lpstr>Arial</vt:lpstr>
      <vt:lpstr>Calibri</vt:lpstr>
      <vt:lpstr>Segoe UI</vt:lpstr>
      <vt:lpstr>Times New Roman</vt:lpstr>
      <vt:lpstr>Wingdings</vt:lpstr>
      <vt:lpstr>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859</cp:revision>
  <dcterms:created xsi:type="dcterms:W3CDTF">2006-09-26T01:05:23Z</dcterms:created>
  <dcterms:modified xsi:type="dcterms:W3CDTF">2025-06-02T06:01:21Z</dcterms:modified>
</cp:coreProperties>
</file>