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960" r:id="rId3"/>
  </p:sldMasterIdLst>
  <p:notesMasterIdLst>
    <p:notesMasterId r:id="rId33"/>
  </p:notesMasterIdLst>
  <p:handoutMasterIdLst>
    <p:handoutMasterId r:id="rId34"/>
  </p:handoutMasterIdLst>
  <p:sldIdLst>
    <p:sldId id="2173" r:id="rId4"/>
    <p:sldId id="1610" r:id="rId5"/>
    <p:sldId id="2111" r:id="rId6"/>
    <p:sldId id="2112" r:id="rId7"/>
    <p:sldId id="1370" r:id="rId8"/>
    <p:sldId id="2118" r:id="rId9"/>
    <p:sldId id="1612" r:id="rId10"/>
    <p:sldId id="2119" r:id="rId11"/>
    <p:sldId id="2172" r:id="rId12"/>
    <p:sldId id="2124" r:id="rId13"/>
    <p:sldId id="2125" r:id="rId14"/>
    <p:sldId id="2096" r:id="rId15"/>
    <p:sldId id="2122" r:id="rId16"/>
    <p:sldId id="2123" r:id="rId17"/>
    <p:sldId id="2133" r:id="rId18"/>
    <p:sldId id="2169" r:id="rId19"/>
    <p:sldId id="2128" r:id="rId20"/>
    <p:sldId id="2129" r:id="rId21"/>
    <p:sldId id="2130" r:id="rId22"/>
    <p:sldId id="2135" r:id="rId23"/>
    <p:sldId id="2136" r:id="rId24"/>
    <p:sldId id="2147" r:id="rId25"/>
    <p:sldId id="2148" r:id="rId26"/>
    <p:sldId id="2160" r:id="rId27"/>
    <p:sldId id="2161" r:id="rId28"/>
    <p:sldId id="2165" r:id="rId29"/>
    <p:sldId id="2167" r:id="rId30"/>
    <p:sldId id="2168" r:id="rId31"/>
    <p:sldId id="2377" r:id="rId32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FFCCFF"/>
    <a:srgbClr val="FF99FF"/>
    <a:srgbClr val="FF00FF"/>
    <a:srgbClr val="660066"/>
    <a:srgbClr val="9900CC"/>
    <a:srgbClr val="00CC00"/>
    <a:srgbClr val="FF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102" autoAdjust="0"/>
    <p:restoredTop sz="93315" autoAdjust="0"/>
  </p:normalViewPr>
  <p:slideViewPr>
    <p:cSldViewPr>
      <p:cViewPr varScale="1">
        <p:scale>
          <a:sx n="76" d="100"/>
          <a:sy n="76" d="100"/>
        </p:scale>
        <p:origin x="154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commentAuthors" Target="commentAuthor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140579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707307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20519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162783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6566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424517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062110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176438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728417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967221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5157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6FAC3-E849-4CF9-A42A-E098B4C536A8}" type="datetimeFigureOut">
              <a:rPr lang="zh-HK" altLang="en-US" smtClean="0"/>
              <a:t>4/5/2026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0F907-F184-44C1-8B1B-BFA7952C1A6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6043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61" r:id="rId1"/>
    <p:sldLayoutId id="2147489962" r:id="rId2"/>
    <p:sldLayoutId id="2147489963" r:id="rId3"/>
    <p:sldLayoutId id="2147489964" r:id="rId4"/>
    <p:sldLayoutId id="2147489965" r:id="rId5"/>
    <p:sldLayoutId id="2147489966" r:id="rId6"/>
    <p:sldLayoutId id="2147489967" r:id="rId7"/>
    <p:sldLayoutId id="2147489968" r:id="rId8"/>
    <p:sldLayoutId id="2147489969" r:id="rId9"/>
    <p:sldLayoutId id="2147489970" r:id="rId10"/>
    <p:sldLayoutId id="2147489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五旬節主日</a:t>
            </a:r>
            <a:r>
              <a:rPr lang="en-US" altLang="zh-TW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聖神降臨節</a:t>
            </a:r>
            <a:r>
              <a:rPr lang="en-US" altLang="zh-TW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 algn="ctr" eaLnBrk="1" hangingPunct="1">
              <a:spcBef>
                <a:spcPts val="120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年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月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24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日</a:t>
            </a:r>
            <a:endParaRPr lang="zh-TW" altLang="en-US" sz="1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spcAft>
                <a:spcPts val="48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主 題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5800"/>
              </a:lnSpc>
              <a:spcBef>
                <a:spcPct val="0"/>
              </a:spcBef>
              <a:buFontTx/>
              <a:buNone/>
            </a:pPr>
            <a:r>
              <a:rPr lang="zh-TW" altLang="en-US" sz="8800" spc="600" dirty="0">
                <a:solidFill>
                  <a:srgbClr val="00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聖神與我</a:t>
            </a:r>
            <a:endParaRPr lang="en-US" altLang="zh-TW" sz="8800" spc="6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3400"/>
              </a:lnSpc>
              <a:spcBef>
                <a:spcPct val="0"/>
              </a:spcBef>
              <a:buFontTx/>
              <a:buNone/>
            </a:pPr>
            <a:r>
              <a:rPr lang="en-US" altLang="zh-TW" sz="4000" spc="-300" dirty="0">
                <a:solidFill>
                  <a:srgbClr val="FFFF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TW" altLang="en-US" sz="6000" spc="-300" dirty="0">
                <a:solidFill>
                  <a:srgbClr val="FFFF0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回應聖神 活出彩虹</a:t>
            </a:r>
            <a:r>
              <a:rPr lang="en-US" altLang="zh-TW" sz="4000" spc="-300" dirty="0">
                <a:solidFill>
                  <a:srgbClr val="FFFF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endParaRPr lang="zh-TW" altLang="en-US" sz="3600" spc="-300" dirty="0">
              <a:solidFill>
                <a:srgbClr val="FFFF00"/>
              </a:solidFill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39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他們都充滿了聖神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照聖神賜給他們的話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說起外方話來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怎麼我們都</a:t>
            </a:r>
            <a:r>
              <a:rPr lang="zh-TW" altLang="en-US" sz="3900" dirty="0">
                <a:solidFill>
                  <a:srgbClr val="FFFF00"/>
                </a:solidFill>
                <a:ea typeface="華康儷中黑" panose="020B0509000000000000" pitchFamily="49" charset="-120"/>
              </a:rPr>
              <a:t>聽見他們用我們的話</a:t>
            </a:r>
            <a:r>
              <a:rPr lang="en-US" altLang="zh-TW" sz="3900" dirty="0">
                <a:solidFill>
                  <a:srgbClr val="FF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900" dirty="0">
                <a:solidFill>
                  <a:srgbClr val="FFFF00"/>
                </a:solidFill>
                <a:ea typeface="華康儷中黑" panose="020B0509000000000000" pitchFamily="49" charset="-120"/>
              </a:rPr>
              <a:t>講論天主的奇事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呢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神恩雖有區別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卻是同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聖神所賜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是同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的天主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在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切人身上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行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切事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就如身體只是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個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卻有許多肢體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身體的肢體雖多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仍是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一個身體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基督也是這樣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TW" altLang="en-US" sz="39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願你們平安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r>
              <a:rPr lang="zh-TW" altLang="en-US" sz="39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就如父派遣了我</a:t>
            </a:r>
            <a:r>
              <a:rPr lang="en-US" altLang="zh-TW" sz="39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我也同樣</a:t>
            </a:r>
            <a:br>
              <a:rPr lang="en-US" altLang="zh-TW" sz="39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39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派遣你們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en-US" altLang="zh-TW" sz="39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5695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他們都充滿了聖神</a:t>
            </a:r>
            <a:r>
              <a:rPr lang="en-US" altLang="zh-TW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照聖神賜給他們的話</a:t>
            </a:r>
            <a:r>
              <a:rPr lang="en-US" altLang="zh-TW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說起外方話來</a:t>
            </a:r>
            <a:r>
              <a:rPr lang="en-US" altLang="zh-TW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2400" dirty="0">
                <a:solidFill>
                  <a:schemeClr val="bg1"/>
                </a:solidFill>
                <a:ea typeface="華康儷中黑" panose="020B0509000000000000" pitchFamily="49" charset="-120"/>
              </a:rPr>
              <a:t>怎麼我們都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</a:rPr>
              <a:t>聽見他們用我們的話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</a:rPr>
              <a:t>講論天主的奇事</a:t>
            </a:r>
            <a:r>
              <a:rPr lang="zh-TW" altLang="en-US" sz="2400" dirty="0">
                <a:solidFill>
                  <a:schemeClr val="bg1"/>
                </a:solidFill>
                <a:ea typeface="華康儷中黑" panose="020B0509000000000000" pitchFamily="49" charset="-120"/>
              </a:rPr>
              <a:t>呢</a:t>
            </a:r>
            <a:r>
              <a:rPr lang="en-US" altLang="zh-TW" sz="24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神恩雖有區別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卻是同</a:t>
            </a:r>
            <a:r>
              <a:rPr lang="zh-TW" altLang="en-US" sz="3900" dirty="0">
                <a:solidFill>
                  <a:srgbClr val="FFFF00"/>
                </a:solidFill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聖神所賜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是同</a:t>
            </a:r>
            <a:r>
              <a:rPr lang="zh-TW" altLang="en-US" sz="3900" dirty="0">
                <a:solidFill>
                  <a:srgbClr val="FFFF00"/>
                </a:solidFill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的天主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在</a:t>
            </a:r>
            <a:r>
              <a:rPr lang="zh-TW" altLang="en-US" sz="3900" dirty="0">
                <a:solidFill>
                  <a:srgbClr val="FFFF00"/>
                </a:solidFill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切人身上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行</a:t>
            </a:r>
            <a:r>
              <a:rPr lang="zh-TW" altLang="en-US" sz="3900" dirty="0">
                <a:solidFill>
                  <a:srgbClr val="FFFF00"/>
                </a:solidFill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切事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就如身體只是</a:t>
            </a:r>
            <a:r>
              <a:rPr lang="zh-TW" altLang="en-US" sz="3900" dirty="0">
                <a:solidFill>
                  <a:srgbClr val="FFFF00"/>
                </a:solidFill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個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卻有許多肢體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身體的肢體雖多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仍是</a:t>
            </a:r>
            <a:r>
              <a:rPr lang="zh-TW" altLang="en-US" sz="3900" dirty="0">
                <a:solidFill>
                  <a:srgbClr val="FFFF00"/>
                </a:solidFill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</a:t>
            </a:r>
            <a:r>
              <a:rPr lang="zh-TW" altLang="en-US" sz="39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個身體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基督也是這樣</a:t>
            </a:r>
            <a:r>
              <a:rPr lang="en-US" altLang="zh-TW" sz="39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TW" altLang="en-US" sz="39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願你們平安</a:t>
            </a:r>
            <a:r>
              <a:rPr lang="en-US" altLang="zh-TW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r>
              <a:rPr lang="zh-TW" altLang="en-US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就如父派遣了我</a:t>
            </a:r>
            <a:r>
              <a:rPr lang="en-US" altLang="zh-TW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我也同樣派遣你們</a:t>
            </a:r>
            <a:r>
              <a:rPr lang="en-US" altLang="zh-TW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en-US" altLang="zh-TW" sz="2800" dirty="0">
              <a:solidFill>
                <a:srgbClr val="00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5B0DF58-EC30-4EF8-9D76-1D8B12E4ABDE}"/>
              </a:ext>
            </a:extLst>
          </p:cNvPr>
          <p:cNvSpPr txBox="1"/>
          <p:nvPr/>
        </p:nvSpPr>
        <p:spPr>
          <a:xfrm>
            <a:off x="827584" y="4244013"/>
            <a:ext cx="7920880" cy="2209323"/>
          </a:xfrm>
          <a:prstGeom prst="rect">
            <a:avLst/>
          </a:prstGeom>
          <a:solidFill>
            <a:schemeClr val="accent2"/>
          </a:solidFill>
          <a:ln w="190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共渡一生一世 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共睡一牀一屋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 共乘一船一車</a:t>
            </a:r>
            <a:endParaRPr kumimoji="1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itchFamily="49" charset="-120"/>
              <a:ea typeface="華康儷中黑" pitchFamily="49" charset="-120"/>
              <a:cs typeface="華康黑體-GB5" pitchFamily="49" charset="-120"/>
            </a:endParaRPr>
          </a:p>
          <a:p>
            <a:pPr marL="0" marR="0" lvl="0" indent="0" algn="ctr" defTabSz="914400" rtl="0" eaLnBrk="0" fontAlgn="base" latinLnBrk="0" hangingPunct="0">
              <a:lnSpc>
                <a:spcPts val="4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共走一橋一路 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共食一粥一飯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 共信一主一洗 </a:t>
            </a:r>
            <a:endParaRPr kumimoji="1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itchFamily="49" charset="-120"/>
              <a:ea typeface="華康儷中黑" pitchFamily="49" charset="-120"/>
              <a:cs typeface="華康黑體-GB5" pitchFamily="49" charset="-120"/>
            </a:endParaRPr>
          </a:p>
          <a:p>
            <a:pPr marL="0" marR="0" lvl="0" indent="0" algn="ctr" defTabSz="914400" rtl="0" eaLnBrk="0" fontAlgn="base" latinLnBrk="0" hangingPunct="0">
              <a:lnSpc>
                <a:spcPts val="4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共歸一棧一牧 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99FF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共同一心一德 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共對一危一機</a:t>
            </a:r>
            <a:endParaRPr kumimoji="1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itchFamily="49" charset="-120"/>
              <a:ea typeface="華康儷中黑" pitchFamily="49" charset="-120"/>
              <a:cs typeface="華康黑體-GB5" pitchFamily="49" charset="-120"/>
            </a:endParaRPr>
          </a:p>
          <a:p>
            <a:pPr marL="0" marR="0" lvl="0" indent="0" algn="ctr" defTabSz="914400" rtl="0" eaLnBrk="0" fontAlgn="base" latinLnBrk="0" hangingPunct="0">
              <a:lnSpc>
                <a:spcPts val="4200"/>
              </a:lnSpc>
              <a:spcBef>
                <a:spcPts val="25"/>
              </a:spcBef>
              <a:spcAft>
                <a:spcPts val="24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共創一天一地 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共埋一墳一穴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itchFamily="49" charset="-120"/>
                <a:ea typeface="華康儷中黑" pitchFamily="49" charset="-120"/>
                <a:cs typeface="華康黑體-GB5" pitchFamily="49" charset="-120"/>
              </a:rPr>
              <a:t> 共享一世一生</a:t>
            </a:r>
            <a:endParaRPr kumimoji="1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B9BD679-55C8-4862-9493-D2119F12577E}"/>
              </a:ext>
            </a:extLst>
          </p:cNvPr>
          <p:cNvSpPr txBox="1"/>
          <p:nvPr/>
        </p:nvSpPr>
        <p:spPr>
          <a:xfrm>
            <a:off x="251520" y="4282048"/>
            <a:ext cx="432048" cy="215700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zh-TW" altLang="en-US" sz="2000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終身相守的夫妻</a:t>
            </a:r>
          </a:p>
        </p:txBody>
      </p:sp>
    </p:spTree>
    <p:extLst>
      <p:ext uri="{BB962C8B-B14F-4D97-AF65-F5344CB8AC3E}">
        <p14:creationId xmlns:p14="http://schemas.microsoft.com/office/powerpoint/2010/main" val="199385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800" dirty="0">
                <a:solidFill>
                  <a:srgbClr val="00FF00"/>
                </a:solidFill>
                <a:ea typeface="華康儷中黑" panose="020B0509000000000000" pitchFamily="49" charset="-120"/>
              </a:rPr>
              <a:t>聖神與我</a:t>
            </a:r>
            <a:endParaRPr lang="en-US" altLang="zh-TW" sz="4400" dirty="0">
              <a:solidFill>
                <a:srgbClr val="00FF00"/>
              </a:solidFill>
              <a:highlight>
                <a:srgbClr val="FF0000"/>
              </a:highlight>
              <a:ea typeface="華康儷中黑" panose="020B0509000000000000" pitchFamily="49" charset="-120"/>
            </a:endParaRPr>
          </a:p>
          <a:p>
            <a:pPr lvl="0" eaLnBrk="1" hangingPunct="1">
              <a:spcBef>
                <a:spcPct val="0"/>
              </a:spcBef>
              <a:spcAft>
                <a:spcPts val="24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我從來未夢想過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自己在三年前八十歲時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會決心在福傳事工上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再啟航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24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小學時在大澳看日落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現在在上水晚上月圓之夜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欣賞「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萬里長空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一朝風月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24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我經常都深情地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靜觀天空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並認真地想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這個偉大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深邃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莊嚴的宇宙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怎麼可能只是一個空虛和混沌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endParaRPr lang="zh-TW" altLang="en-US" sz="4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endParaRPr lang="en-US" altLang="zh-TW" sz="3600" dirty="0">
              <a:solidFill>
                <a:schemeClr val="bg1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628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D86F036-AD31-4E93-BEFE-1C608D29FF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08504" cy="6624736"/>
          </a:xfrm>
        </p:spPr>
        <p:txBody>
          <a:bodyPr/>
          <a:lstStyle/>
          <a:p>
            <a:pPr indent="-576000" algn="l"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而且天主也一定在那裡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因為他是無所不在的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他也是「</a:t>
            </a:r>
            <a:r>
              <a:rPr lang="zh-TW" altLang="en-US" sz="40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</a:rPr>
              <a:t>宇宙之神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所以我從小就愛上</a:t>
            </a:r>
            <a:r>
              <a:rPr lang="zh-TW" altLang="en-US" sz="4000" spc="300" dirty="0">
                <a:solidFill>
                  <a:srgbClr val="00FF00"/>
                </a:solidFill>
                <a:ea typeface="華康儷中黑" panose="020B0509000000000000" pitchFamily="49" charset="-120"/>
              </a:rPr>
              <a:t>這個天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和</a:t>
            </a:r>
            <a:r>
              <a:rPr lang="zh-TW" altLang="en-US" sz="4000" spc="300" dirty="0">
                <a:solidFill>
                  <a:srgbClr val="00FF00"/>
                </a:solidFill>
                <a:ea typeface="華康儷中黑" panose="020B0509000000000000" pitchFamily="49" charset="-120"/>
              </a:rPr>
              <a:t>這個地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也一直都在學習</a:t>
            </a:r>
            <a:r>
              <a:rPr lang="zh-TW" altLang="en-US" sz="40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</a:rPr>
              <a:t>對物有情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即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親親而仁民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仁民而愛物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</a:p>
          <a:p>
            <a:pPr indent="-576000" algn="l"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我更努力構思了一個如何找到天主的方法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就是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通向天主的七條路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</a:p>
          <a:p>
            <a:pPr indent="-576000" algn="l">
              <a:spcAft>
                <a:spcPts val="600"/>
              </a:spcAft>
            </a:pP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   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1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靈修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 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2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聖經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  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3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信仰團體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  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4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工作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  </a:t>
            </a:r>
            <a:b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</a:b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   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5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愛德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 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6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大自然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;  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7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生命中的苦困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 </a:t>
            </a:r>
          </a:p>
          <a:p>
            <a:pPr indent="-576000" algn="l"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我堅信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連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</a:rPr>
              <a:t>痛苦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都是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通向天主的必由之路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.</a:t>
            </a:r>
            <a:endParaRPr lang="zh-TW" altLang="en-US" sz="4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7176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1A521FB6-3D59-4781-9011-276A8A0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indent="-457200" algn="l">
              <a:lnSpc>
                <a:spcPts val="4600"/>
              </a:lnSpc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我由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43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年出生到小學畢業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一直到我在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羅馬</a:t>
            </a:r>
            <a:b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的四年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(67-71)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英國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的兩年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(80-82)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</a:t>
            </a:r>
            <a:b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親身經歷了幾乎一伸手就可</a:t>
            </a:r>
            <a:r>
              <a:rPr lang="zh-TW" altLang="en-US" sz="3800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觸摸到天國</a:t>
            </a:r>
            <a:br>
              <a:rPr lang="en-US" altLang="zh-TW" sz="3800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和世界大同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和在這天國與大同中的天主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TW" altLang="en-US" sz="38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360000" indent="-457200" algn="l">
              <a:lnSpc>
                <a:spcPts val="4800"/>
              </a:lnSpc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當年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我在歐洲坐飛機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只需簡單的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安全檢  查</a:t>
            </a:r>
            <a:r>
              <a:rPr lang="en-US" altLang="zh-TW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便可以通行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但不知從什麼時候開始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已有人刻意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把人類分為不同陣營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 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是否信神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是否有民主制度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是否接受某些普世價值等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政治正確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 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於是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第三次世界大戰好像忽然迫在眉睫</a:t>
            </a:r>
            <a:r>
              <a:rPr lang="en-US" altLang="zh-TW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TW" altLang="en-US" sz="3800" dirty="0">
              <a:solidFill>
                <a:srgbClr val="00FF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endParaRPr lang="zh-TW" altLang="en-US" sz="3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13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50DE4AA6-D38D-4454-B40D-ACC130D0B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9144000" cy="6408712"/>
          </a:xfrm>
        </p:spPr>
        <p:txBody>
          <a:bodyPr/>
          <a:lstStyle/>
          <a:p>
            <a:pPr indent="-457200" algn="l">
              <a:lnSpc>
                <a:spcPts val="4800"/>
              </a:lnSpc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這期間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除軍火商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軍工複合體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發了大財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之外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全人類都在受累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受傷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TW" altLang="en-US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indent="-457200" algn="l">
              <a:lnSpc>
                <a:spcPts val="4800"/>
              </a:lnSpc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於是我開始問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我們真的要被迫集體奔向</a:t>
            </a:r>
            <a:b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滅亡嗎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 </a:t>
            </a:r>
          </a:p>
          <a:p>
            <a:pPr indent="-457200" algn="l">
              <a:lnSpc>
                <a:spcPts val="4800"/>
              </a:lnSpc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2023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年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月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日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在我的八十歲耄耋年感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恩祭中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就想到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即使要付出如魯迅般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我以我血薦軒轅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為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代價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也要再啟航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為天國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為一個大同的世界而盡點棉力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TW" altLang="en-US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64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0A9815-B290-4F2B-B025-289845355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4017"/>
            <a:ext cx="9144000" cy="3428999"/>
          </a:xfrm>
        </p:spPr>
        <p:txBody>
          <a:bodyPr/>
          <a:lstStyle/>
          <a:p>
            <a:pPr indent="-457200" algn="l">
              <a:spcBef>
                <a:spcPts val="1800"/>
              </a:spcBef>
              <a:spcAft>
                <a:spcPts val="2400"/>
              </a:spcAft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我好像對世界不滿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但我卻充滿希望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! 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我要不</a:t>
            </a:r>
            <a:b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斷大聲的告訴世界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 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對話好過對抗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合作好過</a:t>
            </a:r>
            <a:b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鬥個你死我活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Common security 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共同安全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b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好過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Mutual defense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互相防禦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 </a:t>
            </a:r>
            <a:b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這一切都可以從</a:t>
            </a:r>
            <a:r>
              <a:rPr lang="zh-TW" altLang="en-US" sz="3600" spc="300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天國</a:t>
            </a:r>
            <a:r>
              <a:rPr lang="en-US" altLang="zh-TW" sz="4000" b="1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+</a:t>
            </a:r>
            <a:r>
              <a:rPr lang="zh-TW" altLang="en-US" sz="3600" spc="300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梵二精神</a:t>
            </a:r>
            <a:r>
              <a:rPr lang="en-US" altLang="zh-TW" sz="4000" b="1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+</a:t>
            </a:r>
            <a:r>
              <a:rPr lang="zh-TW" altLang="en-US" sz="3600" spc="300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中國文</a:t>
            </a:r>
            <a:br>
              <a:rPr lang="en-US" altLang="zh-TW" sz="36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</a:t>
            </a:r>
            <a:r>
              <a:rPr lang="zh-TW" altLang="en-US" sz="3600" spc="300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化</a:t>
            </a:r>
            <a:r>
              <a:rPr lang="en-US" altLang="zh-TW" sz="4000" b="1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+</a:t>
            </a:r>
            <a:r>
              <a:rPr lang="zh-TW" altLang="en-US" sz="3600" spc="300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生活昇華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的結合開始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TW" altLang="en-US" sz="36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E32118A0-FE39-48E1-A2AA-26A37CFEE170}"/>
              </a:ext>
            </a:extLst>
          </p:cNvPr>
          <p:cNvSpPr txBox="1">
            <a:spLocks/>
          </p:cNvSpPr>
          <p:nvPr/>
        </p:nvSpPr>
        <p:spPr bwMode="auto">
          <a:xfrm>
            <a:off x="0" y="3600400"/>
            <a:ext cx="9144000" cy="2996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9pPr>
          </a:lstStyle>
          <a:p>
            <a:pPr indent="-457200" algn="l">
              <a:spcBef>
                <a:spcPts val="1800"/>
              </a:spcBef>
              <a:spcAft>
                <a:spcPts val="2400"/>
              </a:spcAft>
            </a:pPr>
            <a:r>
              <a:rPr lang="zh-TW" altLang="en-US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我以上的思想不是最近才有的</a:t>
            </a: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我在三</a:t>
            </a: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四歲讀</a:t>
            </a:r>
            <a:b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600" kern="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三本紅皮書</a:t>
            </a: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三字經和千字文等</a:t>
            </a: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),</a:t>
            </a:r>
            <a:r>
              <a:rPr lang="zh-TW" altLang="en-US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和十三歲進</a:t>
            </a:r>
            <a:b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修院讀聖經以後</a:t>
            </a: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我對天國和大同已有無限</a:t>
            </a:r>
            <a:b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的嚮往</a:t>
            </a: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kern="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這嚮往也是我要做神父的最強動力</a:t>
            </a:r>
            <a:r>
              <a:rPr lang="en-US" altLang="zh-TW" sz="3600" kern="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br>
              <a:rPr lang="en-US" altLang="zh-TW" sz="3600" kern="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kern="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但又要如何才能傳開去呢</a:t>
            </a:r>
            <a:r>
              <a:rPr lang="en-US" altLang="zh-TW" sz="3600" kern="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endParaRPr lang="zh-TW" altLang="en-US" sz="3600" kern="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7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50DE4AA6-D38D-4454-B40D-ACC130D0B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360000" indent="-360000" algn="l">
              <a:lnSpc>
                <a:spcPts val="5000"/>
              </a:lnSpc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在我那八十歲的耄耋年感恩祭中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我想到了要「</a:t>
            </a:r>
            <a:r>
              <a:rPr lang="zh-TW" altLang="en-US" sz="40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訓練培育者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 the trainers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);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每年辦四次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每次為期兩週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TW" altLang="en-US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360000" indent="-360000" algn="l">
              <a:lnSpc>
                <a:spcPts val="5000"/>
              </a:lnSpc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內容是：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(1)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掌握徐神父的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全部培育資料</a:t>
            </a:r>
            <a:r>
              <a:rPr lang="zh-TW" altLang="en-US" sz="1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兩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T)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(2)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特別要熟悉徐神父的主日講道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慕道   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資料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,《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家庭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民主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信仰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》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(3)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要求學員做到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學以致用 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例如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在教研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受訓期間自製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至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個自用的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PPT)</a:t>
            </a:r>
            <a:endParaRPr lang="zh-TW" altLang="en-US" sz="4000" dirty="0">
              <a:solidFill>
                <a:srgbClr val="00FF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09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50DE4AA6-D38D-4454-B40D-ACC130D0B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9144000" cy="5976664"/>
          </a:xfrm>
        </p:spPr>
        <p:txBody>
          <a:bodyPr/>
          <a:lstStyle/>
          <a:p>
            <a:pPr marL="360000" indent="-360000" algn="just">
              <a:lnSpc>
                <a:spcPts val="5500"/>
              </a:lnSpc>
            </a:pP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我不知將來如何</a:t>
            </a:r>
            <a:r>
              <a:rPr lang="en-US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但我會</a:t>
            </a:r>
            <a:r>
              <a:rPr lang="zh-TW" altLang="zh-TW" sz="4400" kern="100" spc="3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邊做邊學</a:t>
            </a:r>
            <a:r>
              <a:rPr lang="en-US" altLang="zh-TW" sz="4400" kern="100" spc="3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br>
              <a:rPr lang="en-US" altLang="zh-TW" sz="4400" kern="100" spc="3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zh-TW" sz="4400" kern="100" spc="3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邊學邊做</a:t>
            </a:r>
            <a:r>
              <a:rPr lang="en-US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 marL="360000" indent="-360000" algn="just">
              <a:lnSpc>
                <a:spcPts val="5500"/>
              </a:lnSpc>
            </a:pP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我相信聖神的帶領</a:t>
            </a:r>
            <a:r>
              <a:rPr lang="en-US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我相信天國和大同都會</a:t>
            </a:r>
            <a:r>
              <a:rPr lang="zh-TW" altLang="zh-TW" sz="4400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在今世</a:t>
            </a:r>
            <a:r>
              <a:rPr lang="en-US" altLang="zh-TW" sz="4400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/</a:t>
            </a:r>
            <a:r>
              <a:rPr lang="zh-TW" altLang="en-US" sz="4400" kern="1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地上</a:t>
            </a:r>
            <a:r>
              <a:rPr lang="en-US" altLang="zh-TW" kern="1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kern="1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不限於來世</a:t>
            </a:r>
            <a:r>
              <a:rPr lang="en-US" altLang="zh-TW" kern="1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zh-TW" altLang="zh-TW" sz="4400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出現</a:t>
            </a:r>
            <a:r>
              <a:rPr lang="en-US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 </a:t>
            </a:r>
          </a:p>
          <a:p>
            <a:pPr marL="360000" indent="-360000" algn="just">
              <a:lnSpc>
                <a:spcPts val="5500"/>
              </a:lnSpc>
            </a:pP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我相信中</a:t>
            </a:r>
            <a:r>
              <a:rPr lang="zh-TW" altLang="en-US" sz="4400" kern="1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華</a:t>
            </a: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聖賢可以和聖經的先知比美</a:t>
            </a:r>
            <a:r>
              <a:rPr lang="en-US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 </a:t>
            </a: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孔</a:t>
            </a:r>
            <a:r>
              <a:rPr lang="en-US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孟</a:t>
            </a:r>
            <a:r>
              <a:rPr lang="en-US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老</a:t>
            </a:r>
            <a:r>
              <a:rPr lang="en-US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zh-TW" sz="4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莊等都是天主給我們華人的禮物</a:t>
            </a:r>
            <a:r>
              <a:rPr lang="en-US" altLang="zh-TW" sz="3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TW" altLang="zh-TW" sz="3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</a:pPr>
            <a:endParaRPr lang="zh-TW" altLang="en-US" sz="36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17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50DE4AA6-D38D-4454-B40D-ACC130D0B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360000" indent="-360000" algn="l">
              <a:lnSpc>
                <a:spcPts val="5200"/>
              </a:lnSpc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我相信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聖教宗若望保祿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的話：如果中國教會有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基督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的信仰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並接受過深厚的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中華文化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薰陶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我們會成為一個傑出的華人教會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對普世教會有貢獻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「使普世教會大受其惠」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TW" altLang="en-US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360000" indent="-360000" algn="l"/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聖神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請你降臨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更新普世教會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中國教會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和所有信徒和芸芸眾生的心靈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!</a:t>
            </a:r>
          </a:p>
          <a:p>
            <a:pPr marL="360000" indent="-360000" algn="l"/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en-US" altLang="zh-TW" sz="4000" dirty="0" err="1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Renovabis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en-US" altLang="zh-TW" sz="4000" dirty="0" err="1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faciem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terrae! 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你將使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地面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更新</a:t>
            </a:r>
            <a:r>
              <a:rPr lang="en-US" altLang="zh-TW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!</a:t>
            </a:r>
            <a:endParaRPr lang="zh-TW" altLang="en-US" dirty="0">
              <a:solidFill>
                <a:srgbClr val="00FF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39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504" y="44624"/>
            <a:ext cx="8928992" cy="6696744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恭讀宗徒大事錄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2:1-11</a:t>
            </a:r>
          </a:p>
          <a:p>
            <a:pPr marL="0" indent="0" algn="just" eaLnBrk="1">
              <a:lnSpc>
                <a:spcPts val="47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五旬節一到，門徒及眾人都聚集一處。忽然，從天上來了一陣響聲，好像暴風颳來，充滿了他們所在的全座房屋。有些散開好像火的舌頭，停留在他們每人頭上，他們都充滿了聖神，照聖神賜給他們的話，說起外方話來。</a:t>
            </a:r>
          </a:p>
          <a:p>
            <a:pPr marL="0" indent="0" algn="just" eaLnBrk="1">
              <a:lnSpc>
                <a:spcPts val="47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那時，居住在耶路撒冷的，有從天下各國來的虔誠猶太人。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25E73D11-846C-47D6-9948-77E320433282}"/>
              </a:ext>
            </a:extLst>
          </p:cNvPr>
          <p:cNvSpPr txBox="1"/>
          <p:nvPr/>
        </p:nvSpPr>
        <p:spPr>
          <a:xfrm>
            <a:off x="7596336" y="61911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1/3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421AC78-08EF-4421-8F8A-87257AAF1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>
              <a:lnSpc>
                <a:spcPts val="57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rgbClr val="FF0000"/>
                </a:solidFill>
                <a:ea typeface="華康儷中黑(P)" panose="020B0500000000000000" pitchFamily="34" charset="-120"/>
              </a:rPr>
              <a:t>聖神與我</a:t>
            </a:r>
            <a:endParaRPr lang="en-US" altLang="zh-TW" sz="4400" dirty="0">
              <a:solidFill>
                <a:srgbClr val="FF0000"/>
              </a:solidFill>
              <a:ea typeface="華康儷中黑(P)" panose="020B0500000000000000" pitchFamily="34" charset="-120"/>
            </a:endParaRPr>
          </a:p>
          <a:p>
            <a:pPr>
              <a:lnSpc>
                <a:spcPts val="5700"/>
              </a:lnSpc>
              <a:spcBef>
                <a:spcPts val="0"/>
              </a:spcBef>
              <a:spcAft>
                <a:spcPts val="3000"/>
              </a:spcAft>
            </a:pPr>
            <a:r>
              <a:rPr lang="zh-TW" altLang="en-US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我從來未夢想過</a:t>
            </a:r>
            <a:r>
              <a:rPr lang="en-US" altLang="zh-TW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自己在三年前八十歲時</a:t>
            </a:r>
            <a:r>
              <a:rPr lang="en-US" altLang="zh-TW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 會決心在福傳事工上</a:t>
            </a:r>
            <a:r>
              <a:rPr lang="en-US" altLang="zh-TW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400" dirty="0">
                <a:solidFill>
                  <a:srgbClr val="FF0000"/>
                </a:solidFill>
                <a:ea typeface="華康儷中黑(P)" panose="020B0500000000000000" pitchFamily="34" charset="-120"/>
              </a:rPr>
              <a:t>再啟航</a:t>
            </a:r>
            <a:r>
              <a:rPr lang="en-US" altLang="zh-TW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. </a:t>
            </a:r>
          </a:p>
          <a:p>
            <a:pPr>
              <a:lnSpc>
                <a:spcPts val="5700"/>
              </a:lnSpc>
            </a:pPr>
            <a:r>
              <a:rPr lang="en-US" altLang="zh-TW" sz="4400" b="1" kern="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 HOLY SPIRIT AND ME</a:t>
            </a:r>
            <a:endParaRPr lang="zh-TW" altLang="zh-TW" sz="4400" kern="100" dirty="0">
              <a:solidFill>
                <a:srgbClr val="FF0000"/>
              </a:solidFill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5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had never dreamed that, at eighty years of age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(three years ago), 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would still be determined to </a:t>
            </a:r>
            <a:r>
              <a:rPr lang="en-US" altLang="zh-TW" sz="44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embark on another voyage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of evangelization.</a:t>
            </a:r>
            <a:endParaRPr lang="en-US" altLang="zh-TW" sz="4400" dirty="0">
              <a:solidFill>
                <a:schemeClr val="tx1"/>
              </a:solidFill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2041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421AC78-08EF-4421-8F8A-87257AAF1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小學時在大澳看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日落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 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現在晚上在上水村屋的天台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欣賞「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萬里長空</a:t>
            </a:r>
            <a:r>
              <a:rPr lang="en-US" altLang="zh-TW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一朝風月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」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 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我經常都深情地靜觀天空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並認真地想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: 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這偉大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深邃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莊嚴的宇宙怎麼可能只是一片混沌和空虛？</a:t>
            </a:r>
          </a:p>
          <a:p>
            <a:pPr>
              <a:lnSpc>
                <a:spcPts val="3600"/>
              </a:lnSpc>
              <a:spcBef>
                <a:spcPts val="0"/>
              </a:spcBef>
            </a:pP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As a primary school child, I watched the sunset over Tai O; now, I stand on the rooftop of a village house in Sheung Shui village and contemplate: </a:t>
            </a:r>
            <a:r>
              <a:rPr lang="en-US" altLang="zh-TW" sz="3600" i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“</a:t>
            </a:r>
            <a:r>
              <a:rPr lang="en-US" altLang="zh-TW" sz="3600" i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 boundless sky stretches for ten thousand miles—</a:t>
            </a:r>
            <a:br>
              <a:rPr lang="en-US" altLang="zh-TW" sz="3600" i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3600" i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yet I cherish only this moment’s moon and breeze</a:t>
            </a:r>
            <a:r>
              <a:rPr lang="en-US" altLang="zh-TW" sz="3600" i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.”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 I always gaze affectionately into the heavens and ask myself in earnest: how could this vast, profound, and majestic universe be </a:t>
            </a:r>
            <a:br>
              <a:rPr lang="en-US" altLang="zh-TW" sz="36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nothing but chaos and emptiness?</a:t>
            </a:r>
            <a:endParaRPr lang="zh-TW" altLang="zh-TW" sz="3600" kern="100" spc="-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442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421AC78-08EF-4421-8F8A-87257AAF1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0960" y="260648"/>
            <a:ext cx="9144000" cy="6480720"/>
          </a:xfrm>
        </p:spPr>
        <p:txBody>
          <a:bodyPr>
            <a:noAutofit/>
          </a:bodyPr>
          <a:lstStyle/>
          <a:p>
            <a:pPr>
              <a:lnSpc>
                <a:spcPts val="46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而且天主也一定在那裡</a:t>
            </a:r>
            <a:r>
              <a:rPr lang="en-US" altLang="zh-TW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因為他是無所不在的</a:t>
            </a:r>
            <a:r>
              <a:rPr lang="en-US" altLang="zh-TW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;</a:t>
            </a: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他是「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</a:rPr>
              <a:t>宇宙之神</a:t>
            </a: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」</a:t>
            </a:r>
            <a:r>
              <a:rPr lang="en-US" altLang="zh-TW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.</a:t>
            </a: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所以我從小就愛上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</a:rPr>
              <a:t>這個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</a:rPr>
              <a:t>天</a:t>
            </a: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和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</a:rPr>
              <a:t>這個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</a:rPr>
              <a:t>地</a:t>
            </a:r>
            <a:r>
              <a:rPr lang="en-US" altLang="zh-TW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也一直都在學習</a:t>
            </a:r>
            <a:br>
              <a:rPr lang="en-US" altLang="zh-TW" sz="4000" dirty="0">
                <a:solidFill>
                  <a:schemeClr val="tx1"/>
                </a:solidFill>
                <a:ea typeface="華康儷中黑(P)" panose="020B0500000000000000" pitchFamily="34" charset="-120"/>
              </a:rPr>
            </a:b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對物有情</a:t>
            </a:r>
            <a:r>
              <a:rPr lang="en-US" altLang="zh-TW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即親親而仁民</a:t>
            </a:r>
            <a:r>
              <a:rPr lang="en-US" altLang="zh-TW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仁民而愛物</a:t>
            </a:r>
            <a:r>
              <a:rPr lang="en-US" altLang="zh-TW" sz="4000" dirty="0">
                <a:solidFill>
                  <a:schemeClr val="tx1"/>
                </a:solidFill>
                <a:ea typeface="華康儷中黑(P)" panose="020B0500000000000000" pitchFamily="34" charset="-120"/>
              </a:rPr>
              <a:t>.</a:t>
            </a:r>
            <a:endParaRPr lang="zh-TW" altLang="en-US" sz="4000" dirty="0">
              <a:solidFill>
                <a:schemeClr val="tx1"/>
              </a:solidFill>
              <a:ea typeface="華康儷中黑(P)" panose="020B0500000000000000" pitchFamily="34" charset="-12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And therefore God must be there—indeed, He is everywhere; He is the “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God of the universe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.” So from an early age I fell in love with </a:t>
            </a:r>
            <a:r>
              <a:rPr lang="en-US" altLang="zh-TW" sz="4000" i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this </a:t>
            </a:r>
            <a:r>
              <a:rPr lang="en-US" altLang="zh-TW" sz="4000" i="1" kern="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Times New Roman" panose="02020603050405020304" pitchFamily="18" charset="0"/>
              </a:rPr>
              <a:t>heaven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 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and </a:t>
            </a:r>
            <a:r>
              <a:rPr lang="en-US" altLang="zh-TW" sz="4000" i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this </a:t>
            </a:r>
            <a:r>
              <a:rPr lang="en-US" altLang="zh-TW" sz="4000" i="1" kern="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Times New Roman" panose="02020603050405020304" pitchFamily="18" charset="0"/>
              </a:rPr>
              <a:t>earth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and I have constantly learned to hold deep affection for all things: </a:t>
            </a:r>
            <a:r>
              <a:rPr lang="en-US" altLang="zh-TW" sz="4000" kern="0" spc="-10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first to love my parents, then to love others, and then to </a:t>
            </a:r>
            <a:r>
              <a:rPr lang="en-US" altLang="zh-TW" sz="4000" kern="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love every creature.</a:t>
            </a:r>
            <a:endParaRPr lang="en-US" altLang="zh-TW" sz="4000" dirty="0">
              <a:solidFill>
                <a:srgbClr val="0000FF"/>
              </a:solidFill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377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421AC78-08EF-4421-8F8A-87257AAF1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>
              <a:lnSpc>
                <a:spcPts val="46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我努力構思了一個如何找到天主的方法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就是「通向天主的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七條路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」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:1.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靈修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 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2.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聖經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 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3.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信仰團體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 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4.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工作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 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5.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愛德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 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6.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大自然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 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7.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生命中的苦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. 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我堅信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 </a:t>
            </a:r>
            <a:r>
              <a:rPr lang="zh-TW" altLang="en-US" sz="3600" dirty="0">
                <a:solidFill>
                  <a:srgbClr val="0000FF"/>
                </a:solidFill>
                <a:ea typeface="華康儷中黑(P)" panose="020B0500000000000000" pitchFamily="34" charset="-120"/>
              </a:rPr>
              <a:t>連痛苦都是通向天主的必由之路</a:t>
            </a:r>
            <a:r>
              <a:rPr lang="en-US" altLang="zh-TW" sz="3600" dirty="0">
                <a:solidFill>
                  <a:srgbClr val="0000FF"/>
                </a:solidFill>
                <a:ea typeface="華康儷中黑(P)" panose="020B0500000000000000" pitchFamily="34" charset="-120"/>
              </a:rPr>
              <a:t>.</a:t>
            </a:r>
            <a:endParaRPr lang="zh-TW" altLang="en-US" sz="3600" dirty="0">
              <a:solidFill>
                <a:srgbClr val="0000FF"/>
              </a:solidFill>
              <a:ea typeface="華康儷中黑(P)" panose="020B0500000000000000" pitchFamily="34" charset="-120"/>
            </a:endParaRP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have </a:t>
            </a:r>
            <a:r>
              <a:rPr lang="en-US" altLang="zh-TW" sz="3600" kern="0" dirty="0" err="1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laboured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to devise a method for finding God—the </a:t>
            </a:r>
            <a:r>
              <a:rPr lang="en-US" altLang="zh-TW" sz="36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“</a:t>
            </a:r>
            <a:r>
              <a:rPr lang="en-US" altLang="zh-TW" sz="36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Seven Pathways to God</a:t>
            </a:r>
            <a:r>
              <a:rPr lang="en-US" altLang="zh-TW" sz="36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”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:</a:t>
            </a:r>
            <a:endParaRPr lang="zh-TW" altLang="zh-TW" sz="3600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42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altLang="zh-TW" sz="36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1.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Spirituality; </a:t>
            </a:r>
            <a:r>
              <a:rPr lang="en-US" altLang="zh-TW" sz="36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2.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Scripture; </a:t>
            </a:r>
            <a:r>
              <a:rPr lang="en-US" altLang="zh-TW" sz="36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3.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Faith community; </a:t>
            </a:r>
            <a:r>
              <a:rPr lang="en-US" altLang="zh-TW" sz="36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4.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Work; </a:t>
            </a:r>
            <a:r>
              <a:rPr lang="en-US" altLang="zh-TW" sz="36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5.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Charity; </a:t>
            </a:r>
            <a:r>
              <a:rPr lang="en-US" altLang="zh-TW" sz="36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6.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Nature;</a:t>
            </a:r>
            <a:endParaRPr lang="zh-TW" altLang="zh-TW" sz="3600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42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altLang="zh-TW" sz="36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7.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Suffering in life.</a:t>
            </a:r>
            <a:b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3600" kern="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firmly believe that </a:t>
            </a:r>
            <a:r>
              <a:rPr lang="en-US" altLang="zh-TW" sz="3600" b="1" kern="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even pain is a necessary path that leads to God.</a:t>
            </a:r>
            <a:endParaRPr lang="zh-TW" altLang="zh-TW" sz="3600" b="1" kern="100" dirty="0">
              <a:solidFill>
                <a:srgbClr val="0000FF"/>
              </a:solidFill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214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421AC78-08EF-4421-8F8A-87257AAF1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我好像對世界不滿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但我絕不失望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!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我要不斷大聲的告訴世界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: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對話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好過對抗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合作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好過你死我活的鬥爭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;Common security </a:t>
            </a:r>
            <a:r>
              <a:rPr lang="en-US" altLang="zh-TW" dirty="0">
                <a:solidFill>
                  <a:schemeClr val="tx1"/>
                </a:solidFill>
                <a:ea typeface="華康儷中黑(P)" panose="020B0500000000000000" pitchFamily="34" charset="-120"/>
              </a:rPr>
              <a:t>(</a:t>
            </a:r>
            <a:r>
              <a:rPr lang="zh-TW" altLang="en-US" dirty="0">
                <a:solidFill>
                  <a:srgbClr val="FF0000"/>
                </a:solidFill>
                <a:ea typeface="華康儷中黑(P)" panose="020B0500000000000000" pitchFamily="34" charset="-120"/>
              </a:rPr>
              <a:t>共同安全</a:t>
            </a:r>
            <a:r>
              <a:rPr lang="en-US" altLang="zh-TW" dirty="0">
                <a:solidFill>
                  <a:schemeClr val="tx1"/>
                </a:solidFill>
                <a:ea typeface="華康儷中黑(P)" panose="020B0500000000000000" pitchFamily="34" charset="-120"/>
              </a:rPr>
              <a:t>)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更是好過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Mutual defense</a:t>
            </a:r>
            <a:r>
              <a:rPr lang="en-US" altLang="zh-TW" dirty="0">
                <a:solidFill>
                  <a:schemeClr val="tx1"/>
                </a:solidFill>
                <a:ea typeface="華康儷中黑(P)" panose="020B0500000000000000" pitchFamily="34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ea typeface="華康儷中黑(P)" panose="020B0500000000000000" pitchFamily="34" charset="-120"/>
              </a:rPr>
              <a:t>互相防禦</a:t>
            </a:r>
            <a:r>
              <a:rPr lang="en-US" altLang="zh-TW" dirty="0">
                <a:solidFill>
                  <a:schemeClr val="tx1"/>
                </a:solidFill>
                <a:ea typeface="華康儷中黑(P)" panose="020B0500000000000000" pitchFamily="34" charset="-120"/>
              </a:rPr>
              <a:t>).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這一切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都可以從天國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+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梵二精神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+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中華文化</a:t>
            </a:r>
            <a:r>
              <a:rPr lang="en-US" altLang="zh-TW" sz="3600" b="1" dirty="0">
                <a:solidFill>
                  <a:srgbClr val="FF0000"/>
                </a:solidFill>
                <a:ea typeface="華康儷中黑(P)" panose="020B0500000000000000" pitchFamily="34" charset="-120"/>
              </a:rPr>
              <a:t>+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生活而開始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.</a:t>
            </a:r>
            <a:endParaRPr lang="zh-TW" altLang="en-US" sz="3600" dirty="0">
              <a:solidFill>
                <a:schemeClr val="tx1"/>
              </a:solidFill>
              <a:ea typeface="華康儷中黑(P)" panose="020B0500000000000000" pitchFamily="34" charset="-120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may seem discontented with the world, but I am never despairing! I must keep telling the world, loudly and clearly: </a:t>
            </a:r>
            <a:r>
              <a:rPr lang="en-US" altLang="zh-TW" sz="3600" i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dialogu</a:t>
            </a:r>
            <a:r>
              <a:rPr lang="en-US" altLang="zh-TW" sz="3600" i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e is better than confrontation; </a:t>
            </a:r>
            <a:r>
              <a:rPr lang="en-US" altLang="zh-TW" sz="3600" i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cooperation</a:t>
            </a:r>
            <a:r>
              <a:rPr lang="en-US" altLang="zh-TW" sz="3600" i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is better than a life-and-death, zero-sum fighting; </a:t>
            </a:r>
            <a:r>
              <a:rPr lang="en-US" altLang="zh-TW" sz="3600" i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common security </a:t>
            </a:r>
            <a:r>
              <a:rPr lang="en-US" altLang="zh-TW" sz="3600" i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is far better than mutual </a:t>
            </a:r>
            <a:r>
              <a:rPr lang="en-US" altLang="zh-TW" sz="3600" i="1" kern="0" spc="-100" dirty="0" err="1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defence</a:t>
            </a:r>
            <a:r>
              <a:rPr lang="en-US" altLang="zh-TW" sz="3600" i="1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 All of this can begin when we integrate the Kingdom of Heaven </a:t>
            </a:r>
            <a:r>
              <a:rPr lang="en-US" altLang="zh-TW" sz="3600" b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+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the spirit of Vatican II </a:t>
            </a:r>
            <a:r>
              <a:rPr lang="en-US" altLang="zh-TW" sz="3600" b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+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Chinese culture </a:t>
            </a:r>
            <a:r>
              <a:rPr lang="en-US" altLang="zh-TW" sz="3600" b="1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+</a:t>
            </a:r>
            <a:r>
              <a:rPr lang="en-US" altLang="zh-TW" sz="36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our daily life.</a:t>
            </a:r>
            <a:endParaRPr lang="zh-TW" altLang="zh-TW" sz="3600" kern="100" spc="-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659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421AC78-08EF-4421-8F8A-87257AAF1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我以上的思想不是最近才有的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我在三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四歲讀三本紅皮書（三字經和千字文等）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和十三歲進修院讀聖經以後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我對天國和大同已有無限的嚮往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這嚮往也是我要做神父的最強動力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.</a:t>
            </a:r>
          </a:p>
          <a:p>
            <a:pPr>
              <a:lnSpc>
                <a:spcPts val="3600"/>
              </a:lnSpc>
              <a:spcBef>
                <a:spcPts val="0"/>
              </a:spcBef>
            </a:pP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These thoughts are not recent. When I was three or four years old, reading the “three red books” </a:t>
            </a:r>
            <a:r>
              <a:rPr lang="en-US" altLang="zh-TW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i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Three Character Classic, Thousand Character Classic</a:t>
            </a:r>
            <a:r>
              <a:rPr lang="en-US" altLang="zh-TW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etc.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), and later, at thirteen, entering the seminary to study the Bible, I already felt an infinite longing for the </a:t>
            </a:r>
            <a:r>
              <a:rPr lang="en-US" altLang="zh-TW" sz="3600" b="1" kern="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Kingdom of Heaven</a:t>
            </a:r>
            <a:r>
              <a:rPr lang="en-US" altLang="zh-TW" sz="3600" kern="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 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and </a:t>
            </a:r>
            <a:r>
              <a:rPr lang="en-US" altLang="zh-TW" sz="3600" b="1" kern="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Universal Harmony </a:t>
            </a:r>
            <a:r>
              <a:rPr lang="en-US" altLang="zh-TW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b="1" kern="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Datong</a:t>
            </a:r>
            <a:r>
              <a:rPr lang="en-US" altLang="zh-TW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 </a:t>
            </a:r>
            <a:br>
              <a:rPr lang="en-US" altLang="zh-TW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36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That longing was the strongest force that impelled me to become a priest.</a:t>
            </a:r>
            <a:endParaRPr lang="zh-TW" altLang="zh-TW" sz="3600" kern="100" dirty="0">
              <a:solidFill>
                <a:srgbClr val="FF0000"/>
              </a:solidFill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856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421AC78-08EF-4421-8F8A-87257AAF1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我不知將來如何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但我會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邊做邊學</a:t>
            </a:r>
            <a:r>
              <a:rPr lang="en-US" altLang="zh-TW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邊學邊做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我相信聖神的帶領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我信天國和大同都會在今世出現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我信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中國的聖賢可以和聖經的先知比美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.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孔孟老莊等都是天主給我們華人的禮物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.</a:t>
            </a:r>
            <a:endParaRPr lang="zh-TW" altLang="en-US" sz="3600" dirty="0">
              <a:solidFill>
                <a:schemeClr val="tx1"/>
              </a:solidFill>
              <a:ea typeface="華康儷中黑(P)" panose="020B0500000000000000" pitchFamily="34" charset="-120"/>
            </a:endParaRP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3600" kern="0" spc="-14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do not know what the future holds, but I will learn as I do, and do as I learn. I trust in the guidance of the Holy Spirit. I believe that both the Kingdom of Heaven and Datong will appear in this world. </a:t>
            </a:r>
            <a:br>
              <a:rPr lang="en-US" altLang="zh-TW" sz="3600" kern="0" spc="-14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3600" kern="0" spc="-14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believe that </a:t>
            </a:r>
            <a:r>
              <a:rPr lang="en-US" altLang="zh-TW" sz="3600" kern="0" spc="-14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 sages of China stand shoulder to shoulder with the prophets of the Bible</a:t>
            </a:r>
            <a:r>
              <a:rPr lang="en-US" altLang="zh-TW" sz="3600" kern="0" spc="-14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: </a:t>
            </a:r>
            <a:br>
              <a:rPr lang="en-US" altLang="zh-TW" sz="3600" kern="0" spc="-14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3600" kern="0" spc="-14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Confucius, Mencius, Laozi, and Zhuangzi are all gifts </a:t>
            </a:r>
            <a:br>
              <a:rPr lang="en-US" altLang="zh-TW" sz="3600" kern="0" spc="-14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3600" kern="0" spc="-14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that God has given to us Chinese people.</a:t>
            </a:r>
            <a:endParaRPr lang="zh-TW" altLang="zh-TW" sz="3600" kern="100" spc="-14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6948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421AC78-08EF-4421-8F8A-87257AAF1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我信聖教宗若望保祿的話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: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如果中國教會有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基督的信仰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並接受過深厚的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中華文化薰陶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我們會成為</a:t>
            </a:r>
            <a:r>
              <a:rPr lang="zh-TW" altLang="en-US" sz="3600" dirty="0">
                <a:solidFill>
                  <a:srgbClr val="0000FF"/>
                </a:solidFill>
                <a:ea typeface="華康儷中黑(P)" panose="020B0500000000000000" pitchFamily="34" charset="-120"/>
              </a:rPr>
              <a:t>傑出的華人教會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對普世教會有貢獻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「</a:t>
            </a:r>
            <a:r>
              <a:rPr lang="zh-TW" altLang="en-US" sz="3600" dirty="0">
                <a:solidFill>
                  <a:srgbClr val="FF0000"/>
                </a:solidFill>
                <a:ea typeface="華康儷中黑(P)" panose="020B0500000000000000" pitchFamily="34" charset="-120"/>
              </a:rPr>
              <a:t>使普世教會大受其惠</a:t>
            </a:r>
            <a:r>
              <a:rPr lang="zh-TW" altLang="en-US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」</a:t>
            </a:r>
            <a:r>
              <a:rPr lang="en-US" altLang="zh-TW" sz="3600" dirty="0">
                <a:solidFill>
                  <a:schemeClr val="tx1"/>
                </a:solidFill>
                <a:ea typeface="華康儷中黑(P)" panose="020B0500000000000000" pitchFamily="34" charset="-120"/>
              </a:rPr>
              <a:t>.</a:t>
            </a:r>
            <a:endParaRPr lang="zh-TW" altLang="en-US" sz="3600" dirty="0">
              <a:solidFill>
                <a:schemeClr val="tx1"/>
              </a:solidFill>
              <a:ea typeface="華康儷中黑(P)" panose="020B0500000000000000" pitchFamily="34" charset="-12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believe in the words of the late Holy Father John Paul II: if the Chinese Church possesses the Christian faith and is deeply nurtured by Chinese culture, we will become an 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outstanding Chinese Church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“contributing to the benefits of the universal Church”—indeed, the universal Church will greatly benefit from us.</a:t>
            </a:r>
            <a:endParaRPr lang="zh-TW" altLang="zh-TW" sz="4000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5151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421AC78-08EF-4421-8F8A-87257AAF1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9144000" cy="645333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4400" dirty="0">
                <a:solidFill>
                  <a:srgbClr val="FF0000"/>
                </a:solidFill>
                <a:ea typeface="華康儷中黑(P)" panose="020B0500000000000000" pitchFamily="34" charset="-120"/>
              </a:rPr>
              <a:t>聖神</a:t>
            </a:r>
            <a:r>
              <a:rPr lang="en-US" altLang="zh-TW" sz="4400" dirty="0">
                <a:solidFill>
                  <a:srgbClr val="FF0000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400" dirty="0">
                <a:solidFill>
                  <a:srgbClr val="FF0000"/>
                </a:solidFill>
                <a:ea typeface="華康儷中黑(P)" panose="020B0500000000000000" pitchFamily="34" charset="-120"/>
              </a:rPr>
              <a:t>請你降臨</a:t>
            </a:r>
            <a:r>
              <a:rPr lang="en-US" altLang="zh-TW" sz="4400" dirty="0">
                <a:solidFill>
                  <a:srgbClr val="FF0000"/>
                </a:solidFill>
                <a:ea typeface="華康儷中黑(P)" panose="020B0500000000000000" pitchFamily="34" charset="-120"/>
              </a:rPr>
              <a:t>! </a:t>
            </a:r>
            <a:r>
              <a:rPr lang="zh-TW" altLang="en-US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更新普世教會</a:t>
            </a:r>
            <a:r>
              <a:rPr lang="en-US" altLang="zh-TW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br>
              <a:rPr lang="en-US" altLang="zh-TW" sz="4400" dirty="0">
                <a:solidFill>
                  <a:schemeClr val="tx1"/>
                </a:solidFill>
                <a:ea typeface="華康儷中黑(P)" panose="020B0500000000000000" pitchFamily="34" charset="-120"/>
              </a:rPr>
            </a:br>
            <a:r>
              <a:rPr lang="zh-TW" altLang="en-US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中國教會</a:t>
            </a:r>
            <a:r>
              <a:rPr lang="en-US" altLang="zh-TW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所有信徒</a:t>
            </a:r>
            <a:r>
              <a:rPr lang="en-US" altLang="zh-TW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, </a:t>
            </a:r>
            <a:r>
              <a:rPr lang="zh-TW" altLang="en-US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和</a:t>
            </a:r>
            <a:endParaRPr lang="en-US" altLang="zh-TW" sz="4400" dirty="0">
              <a:solidFill>
                <a:schemeClr val="tx1"/>
              </a:solidFill>
              <a:ea typeface="華康儷中黑(P)" panose="020B0500000000000000" pitchFamily="34" charset="-12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4400" dirty="0">
                <a:solidFill>
                  <a:schemeClr val="tx1"/>
                </a:solidFill>
                <a:ea typeface="華康儷中黑(P)" panose="020B0500000000000000" pitchFamily="34" charset="-120"/>
              </a:rPr>
              <a:t>芸芸眾生的心靈！</a:t>
            </a:r>
          </a:p>
          <a:p>
            <a:pPr>
              <a:lnSpc>
                <a:spcPts val="4600"/>
              </a:lnSpc>
              <a:spcBef>
                <a:spcPts val="1200"/>
              </a:spcBef>
            </a:pPr>
            <a:r>
              <a:rPr lang="en-US" altLang="zh-TW" sz="44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Come, Holy Spirit!</a:t>
            </a:r>
            <a:br>
              <a:rPr lang="en-US" altLang="zh-TW" sz="44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Renew the hearts of the universal Church, the Chinese Church, 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all believers, and every living soul.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400" b="1" i="1" kern="0" dirty="0" err="1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Renovabis</a:t>
            </a:r>
            <a:r>
              <a:rPr lang="en-US" altLang="zh-TW" sz="4400" b="1" i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4400" b="1" i="1" kern="0" dirty="0" err="1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faciem</a:t>
            </a:r>
            <a:r>
              <a:rPr lang="en-US" altLang="zh-TW" sz="4400" b="1" i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terrae!</a:t>
            </a:r>
            <a:r>
              <a:rPr lang="en-US" altLang="zh-TW" sz="44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 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— 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You will renew the face of the earth!</a:t>
            </a:r>
            <a:endParaRPr lang="zh-TW" altLang="zh-TW" sz="4400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8F9E56C7-59E1-433A-B733-82CB90965EA4}"/>
              </a:ext>
            </a:extLst>
          </p:cNvPr>
          <p:cNvSpPr txBox="1"/>
          <p:nvPr/>
        </p:nvSpPr>
        <p:spPr>
          <a:xfrm>
            <a:off x="6084168" y="6197242"/>
            <a:ext cx="2592288" cy="4001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請點讚 留言 傳開去</a:t>
            </a:r>
          </a:p>
        </p:txBody>
      </p:sp>
    </p:spTree>
    <p:extLst>
      <p:ext uri="{BB962C8B-B14F-4D97-AF65-F5344CB8AC3E}">
        <p14:creationId xmlns:p14="http://schemas.microsoft.com/office/powerpoint/2010/main" val="31099238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3464EA48-78CD-4142-9AB5-934CBCF56D65}"/>
              </a:ext>
            </a:extLst>
          </p:cNvPr>
          <p:cNvSpPr/>
          <p:nvPr/>
        </p:nvSpPr>
        <p:spPr>
          <a:xfrm>
            <a:off x="19405" y="260648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公教教研中心</a:t>
            </a: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1" lang="zh-TW" altLang="zh-HK" sz="4000" b="0" i="0" u="none" strike="noStrike" kern="100" cap="none" spc="5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華康彩帶體" panose="040B0709000000000000" pitchFamily="81" charset="-120"/>
                <a:cs typeface="Calibri" panose="020F0502020204030204" pitchFamily="34" charset="0"/>
              </a:rPr>
              <a:t>慕道班</a:t>
            </a: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（</a:t>
            </a:r>
            <a:r>
              <a:rPr kumimoji="1" lang="en-US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+mn-cs"/>
              </a:rPr>
              <a:t>2026-2027</a:t>
            </a: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年度）</a:t>
            </a:r>
            <a:endParaRPr kumimoji="1" lang="zh-TW" altLang="zh-HK" sz="32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  <a:p>
            <a:pPr marL="0" marR="1397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現正</a:t>
            </a:r>
            <a:r>
              <a:rPr kumimoji="1" lang="zh-HK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接受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報名 </a:t>
            </a:r>
            <a:r>
              <a:rPr kumimoji="1" lang="en-US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(</a:t>
            </a:r>
            <a:r>
              <a:rPr kumimoji="1" lang="en-US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+mn-cs"/>
              </a:rPr>
              <a:t>7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Arial" panose="020B0604020202020204" pitchFamily="34" charset="0"/>
              </a:rPr>
              <a:t>月</a:t>
            </a:r>
            <a:r>
              <a:rPr kumimoji="1" lang="en-US" altLang="zh-TW" sz="36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Arial" panose="020B0604020202020204" pitchFamily="34" charset="0"/>
              </a:rPr>
              <a:t>5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Arial" panose="020B0604020202020204" pitchFamily="34" charset="0"/>
              </a:rPr>
              <a:t>日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開課</a:t>
            </a:r>
            <a:r>
              <a:rPr kumimoji="1" lang="en-US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)</a:t>
            </a:r>
            <a:endParaRPr kumimoji="1" lang="zh-TW" altLang="zh-HK" sz="2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  <a:p>
            <a:pPr marL="277495" marR="16891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導師：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徐錦堯神父及數位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資深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天主教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教友。</a:t>
            </a:r>
            <a:endParaRPr kumimoji="1" lang="zh-TW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時間：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2026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年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7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月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5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日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（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星期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日）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開始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，</a:t>
            </a:r>
            <a:endParaRPr kumimoji="1" lang="en-US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Calibri" panose="020F0502020204030204" pitchFamily="34" charset="0"/>
            </a:endParaRPr>
          </a:p>
          <a:p>
            <a:pPr marL="180975" marR="0" lvl="0" indent="896938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每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主日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上午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8:15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至上午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11:30 (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包含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主日彌撒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)</a:t>
            </a:r>
            <a:endParaRPr kumimoji="1" lang="zh-TW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地點：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德貞女子中學二樓禮堂 </a:t>
            </a:r>
            <a:endParaRPr kumimoji="1" lang="en-US" altLang="zh-TW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Calibri" panose="020F0502020204030204" pitchFamily="34" charset="0"/>
            </a:endParaRPr>
          </a:p>
          <a:p>
            <a:pPr marL="276225" marR="0" lvl="0" indent="8890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(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九龍深水埗興華街西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９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號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) </a:t>
            </a:r>
          </a:p>
          <a:p>
            <a:pPr marL="276225" marR="0" lvl="0" indent="-276225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報名：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請掃描</a:t>
            </a:r>
            <a:r>
              <a:rPr kumimoji="1" lang="en-US" altLang="zh-TW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Qr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-code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填寫電子報名表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,</a:t>
            </a:r>
          </a:p>
          <a:p>
            <a:pPr marL="276225" marR="0" lvl="0" indent="-276225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		 (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或在教研網站下載報名表格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)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    </a:t>
            </a:r>
            <a:endParaRPr kumimoji="1" lang="zh-TW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報名後請依時到</a:t>
            </a:r>
            <a:r>
              <a:rPr kumimoji="1" lang="zh-TW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德貞女子中學二樓禮堂</a:t>
            </a: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上課，</a:t>
            </a:r>
            <a:endParaRPr kumimoji="1" lang="en-US" altLang="zh-TW" sz="2400" b="1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Calibri" panose="020F0502020204030204" pitchFamily="34" charset="0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將不再另行通知</a:t>
            </a:r>
            <a:r>
              <a:rPr kumimoji="1" lang="en-US" altLang="zh-TW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.</a:t>
            </a: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如有</a:t>
            </a:r>
            <a:r>
              <a:rPr kumimoji="1" lang="zh-TW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查詢請電：</a:t>
            </a:r>
            <a:r>
              <a:rPr kumimoji="1" lang="en-US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2336-1205 </a:t>
            </a:r>
            <a:r>
              <a:rPr kumimoji="1" lang="zh-TW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公教教研中心</a:t>
            </a:r>
            <a:endParaRPr kumimoji="1" lang="zh-TW" altLang="zh-HK" sz="2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</p:txBody>
      </p:sp>
      <p:pic>
        <p:nvPicPr>
          <p:cNvPr id="5" name="圖片 4" descr="一張含有 樣式, 像素, 填字遊戲, 針線 的圖片&#10;&#10;AI 產生的內容可能不正確。">
            <a:extLst>
              <a:ext uri="{FF2B5EF4-FFF2-40B4-BE49-F238E27FC236}">
                <a16:creationId xmlns:a16="http://schemas.microsoft.com/office/drawing/2014/main" id="{339C105E-1EE5-7919-8303-6BCC3C49D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951" y="3212976"/>
            <a:ext cx="2373545" cy="2373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9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512" y="188640"/>
            <a:ext cx="8856984" cy="6402660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這聲音一響，就聚集了許多人，都倉皇失措，因為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人人都聽見他們說各人的方言。</a:t>
            </a:r>
          </a:p>
          <a:p>
            <a:pPr marL="0" indent="0" algn="just" eaLnBrk="1">
              <a:lnSpc>
                <a:spcPts val="46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驚訝奇怪地說：「看，這些說話的，不都是加里肋亞人嗎？怎麼我們每人聽見他們說我們出生地的方言呢？我們中有帕提雅人、瑪待人、厄藍人和居住在美索不達米亞、猶太及卡帕多細雅、本都並亞細亞、夫黎基雅和旁非里雅、埃及，</a:t>
            </a:r>
            <a:endParaRPr lang="zh-TW" altLang="en-US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DA05C57-C122-473A-A917-61E41764A1C3}"/>
              </a:ext>
            </a:extLst>
          </p:cNvPr>
          <p:cNvSpPr txBox="1"/>
          <p:nvPr/>
        </p:nvSpPr>
        <p:spPr>
          <a:xfrm>
            <a:off x="7776096" y="61911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2/3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354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504" y="260648"/>
            <a:ext cx="8928992" cy="6330652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並靠近基勒乃的利比亞一帶的人，以及僑居的羅馬人、猶太人和皈依猶太教的人、克里特人和阿拉伯人。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怎麼我們都聽見他們用我們的話，講論天主的奇事呢？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892134E6-EE0A-49C5-9DE5-0A8E8A65B83F}"/>
              </a:ext>
            </a:extLst>
          </p:cNvPr>
          <p:cNvSpPr txBox="1"/>
          <p:nvPr/>
        </p:nvSpPr>
        <p:spPr>
          <a:xfrm>
            <a:off x="7596336" y="61911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3/3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EED7C60F-1D60-4AFB-A568-394AD7F2F40F}"/>
              </a:ext>
            </a:extLst>
          </p:cNvPr>
          <p:cNvSpPr txBox="1"/>
          <p:nvPr/>
        </p:nvSpPr>
        <p:spPr>
          <a:xfrm>
            <a:off x="2123728" y="4407495"/>
            <a:ext cx="4968552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請靜默片刻 默想上主</a:t>
            </a:r>
            <a:r>
              <a:rPr lang="zh-TW" altLang="en-US" sz="2400" spc="-15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今天</a:t>
            </a:r>
            <a:r>
              <a:rPr lang="zh-TW" altLang="en-US" sz="24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向</a:t>
            </a:r>
            <a:r>
              <a:rPr lang="zh-TW" altLang="en-US" sz="2800" spc="-150" dirty="0">
                <a:solidFill>
                  <a:srgbClr val="00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我</a:t>
            </a:r>
            <a:r>
              <a:rPr lang="zh-TW" altLang="en-US" sz="24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3928391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4330" y="116632"/>
            <a:ext cx="8902166" cy="6474668"/>
          </a:xfrm>
        </p:spPr>
        <p:txBody>
          <a:bodyPr/>
          <a:lstStyle/>
          <a:p>
            <a:pPr marL="0" indent="0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4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恭讀聖保祿宗徒致格林多人前書</a:t>
            </a:r>
            <a:r>
              <a:rPr lang="en-US" altLang="zh-TW" sz="34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12:3-7,12-13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除非受聖神感動，沒有一個人能說：「耶穌是主」。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神恩雖有區別，卻是同一聖神所賜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；職分雖有區別，卻是同一的主所賜；功效雖有區別，卻是同一的天主，在一切人身上，行一切事。聖神顯示在每人身上雖有不同，但全是為人的好處。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就如身體只是一個，卻有許多肢體；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BDD6258-0607-48D5-A446-E27005FC0756}"/>
              </a:ext>
            </a:extLst>
          </p:cNvPr>
          <p:cNvSpPr txBox="1"/>
          <p:nvPr/>
        </p:nvSpPr>
        <p:spPr>
          <a:xfrm>
            <a:off x="8145573" y="6330351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322" y="116632"/>
            <a:ext cx="9019355" cy="6613829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身體所有的肢體雖多，仍是一個身體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；基督也是這樣。因為我們眾人，不論是猶太人，或是希臘人，或是為奴的，或是自主的，都因一個聖神受了洗，成為一個身體，又都為一個聖神所滋潤。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848E01C2-D0E4-4215-85FF-7CBA3710CCA7}"/>
              </a:ext>
            </a:extLst>
          </p:cNvPr>
          <p:cNvSpPr txBox="1"/>
          <p:nvPr/>
        </p:nvSpPr>
        <p:spPr>
          <a:xfrm>
            <a:off x="8145573" y="6330351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989D548-8428-478A-9AD6-E53A298F76A1}"/>
              </a:ext>
            </a:extLst>
          </p:cNvPr>
          <p:cNvSpPr txBox="1"/>
          <p:nvPr/>
        </p:nvSpPr>
        <p:spPr>
          <a:xfrm>
            <a:off x="2123728" y="4922004"/>
            <a:ext cx="4968552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請靜默片刻 默想上主</a:t>
            </a:r>
            <a:r>
              <a:rPr lang="zh-TW" altLang="en-US" sz="2400" spc="-15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今天</a:t>
            </a:r>
            <a:r>
              <a:rPr lang="zh-TW" altLang="en-US" sz="24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向</a:t>
            </a:r>
            <a:r>
              <a:rPr lang="zh-TW" altLang="en-US" sz="2800" spc="-150" dirty="0">
                <a:solidFill>
                  <a:srgbClr val="00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我</a:t>
            </a:r>
            <a:r>
              <a:rPr lang="zh-TW" altLang="en-US" sz="24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1428927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504" y="188640"/>
            <a:ext cx="8856984" cy="6330652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恭讀若望福音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20:19-23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一周的第一天晚上，門徒所在的地方，因為怕猶太人，門戶都關著；耶穌來了，站在中間，對他們說：「願你們平安！」說了這話，便把手和肋膀指給他們看。門徒見了主，便喜歡起來。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耶穌又對他們說：「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願你們平安！就如父派遣了我，我也同樣派遣你們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說了這話，就向他們噓了一口氣，說：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B24D04A-2256-46F7-94B1-E2A92E3AC346}"/>
              </a:ext>
            </a:extLst>
          </p:cNvPr>
          <p:cNvSpPr txBox="1"/>
          <p:nvPr/>
        </p:nvSpPr>
        <p:spPr>
          <a:xfrm>
            <a:off x="7830269" y="6174492"/>
            <a:ext cx="755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504" y="188640"/>
            <a:ext cx="8856984" cy="6330652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「你們領受聖神吧！你們赦免誰的罪，誰的罪就得赦免；你們保留誰的罪，誰的罪就被保留。」</a:t>
            </a:r>
            <a:r>
              <a:rPr lang="en-US" altLang="zh-HK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B24D04A-2256-46F7-94B1-E2A92E3AC346}"/>
              </a:ext>
            </a:extLst>
          </p:cNvPr>
          <p:cNvSpPr txBox="1"/>
          <p:nvPr/>
        </p:nvSpPr>
        <p:spPr>
          <a:xfrm>
            <a:off x="7830269" y="6174492"/>
            <a:ext cx="755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8CDE8D0-50EC-4611-BE1C-5C0BA3C875E8}"/>
              </a:ext>
            </a:extLst>
          </p:cNvPr>
          <p:cNvSpPr txBox="1"/>
          <p:nvPr/>
        </p:nvSpPr>
        <p:spPr>
          <a:xfrm>
            <a:off x="2123728" y="4407495"/>
            <a:ext cx="4968552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請靜默片刻 默想上主</a:t>
            </a:r>
            <a:r>
              <a:rPr lang="zh-TW" altLang="en-US" sz="2400" spc="-15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今天</a:t>
            </a:r>
            <a:r>
              <a:rPr lang="zh-TW" altLang="en-US" sz="24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向</a:t>
            </a:r>
            <a:r>
              <a:rPr lang="zh-TW" altLang="en-US" sz="2800" spc="-150" dirty="0">
                <a:solidFill>
                  <a:srgbClr val="00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我</a:t>
            </a:r>
            <a:r>
              <a:rPr lang="zh-TW" altLang="en-US" sz="24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43854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五旬節主日</a:t>
            </a:r>
            <a:r>
              <a:rPr lang="en-US" altLang="zh-TW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聖神降臨節</a:t>
            </a:r>
            <a:r>
              <a:rPr lang="en-US" altLang="zh-TW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 algn="ctr" eaLnBrk="1" hangingPunct="1">
              <a:spcBef>
                <a:spcPts val="120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年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月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24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日</a:t>
            </a:r>
            <a:endParaRPr lang="zh-TW" altLang="en-US" sz="1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spcAft>
                <a:spcPts val="48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主 題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5800"/>
              </a:lnSpc>
              <a:spcBef>
                <a:spcPct val="0"/>
              </a:spcBef>
              <a:buFontTx/>
              <a:buNone/>
            </a:pPr>
            <a:r>
              <a:rPr lang="zh-TW" altLang="en-US" sz="8800" spc="600" dirty="0">
                <a:solidFill>
                  <a:srgbClr val="00FF00"/>
                </a:solidFill>
                <a:latin typeface="Calibri" panose="020F0502020204030204" pitchFamily="34" charset="0"/>
                <a:ea typeface="華康粗黑體" panose="020B0709000000000000" pitchFamily="49" charset="-120"/>
                <a:cs typeface="Calibri" panose="020F0502020204030204" pitchFamily="34" charset="0"/>
              </a:rPr>
              <a:t>聖神與我</a:t>
            </a:r>
            <a:endParaRPr lang="en-US" altLang="zh-TW" sz="8800" spc="6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3400"/>
              </a:lnSpc>
              <a:spcBef>
                <a:spcPct val="0"/>
              </a:spcBef>
              <a:buFontTx/>
              <a:buNone/>
            </a:pPr>
            <a:r>
              <a:rPr lang="en-US" altLang="zh-TW" sz="4000" spc="-300" dirty="0">
                <a:solidFill>
                  <a:srgbClr val="FFFF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TW" altLang="en-US" sz="6000" spc="-300" dirty="0">
                <a:solidFill>
                  <a:srgbClr val="FFFF0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回應聖神 活出彩虹</a:t>
            </a:r>
            <a:r>
              <a:rPr lang="en-US" altLang="zh-TW" sz="4000" spc="-300" dirty="0">
                <a:solidFill>
                  <a:srgbClr val="FFFF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endParaRPr lang="zh-TW" altLang="en-US" sz="3600" spc="-300" dirty="0">
              <a:solidFill>
                <a:srgbClr val="FFFF00"/>
              </a:solidFill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419132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32249</TotalTime>
  <Words>3022</Words>
  <Application>Microsoft Office PowerPoint</Application>
  <PresentationFormat>如螢幕大小 (4:3)</PresentationFormat>
  <Paragraphs>126</Paragraphs>
  <Slides>29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16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29</vt:i4>
      </vt:variant>
    </vt:vector>
  </HeadingPairs>
  <TitlesOfParts>
    <vt:vector size="48" baseType="lpstr">
      <vt:lpstr>華康中特圓體(P)</vt:lpstr>
      <vt:lpstr>華康中黑體</vt:lpstr>
      <vt:lpstr>華康中圓體</vt:lpstr>
      <vt:lpstr>華康正顏楷體W7</vt:lpstr>
      <vt:lpstr>華康彩帶體</vt:lpstr>
      <vt:lpstr>華康粗黑體</vt:lpstr>
      <vt:lpstr>華康黑體-GB5</vt:lpstr>
      <vt:lpstr>華康龍門石碑(P)</vt:lpstr>
      <vt:lpstr>華康魏碑體</vt:lpstr>
      <vt:lpstr>華康儷中黑</vt:lpstr>
      <vt:lpstr>華康儷中黑(P)</vt:lpstr>
      <vt:lpstr>新細明體</vt:lpstr>
      <vt:lpstr>標楷體</vt:lpstr>
      <vt:lpstr>Arial</vt:lpstr>
      <vt:lpstr>Calibri</vt:lpstr>
      <vt:lpstr>Times New Roman</vt:lpstr>
      <vt:lpstr>預設簡報設計</vt:lpstr>
      <vt:lpstr>3_預設簡報設計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我好像對世界不滿,但我卻充滿希望! 我要不    斷大聲的告訴世界: 對話好過對抗;合作好過    鬥個你死我活; Common security 共同安全,    好過Mutual defense互相防禦.     這一切都可以從天國+梵二精神+中國文   化+生活昇華的結合開始.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1755</cp:revision>
  <dcterms:created xsi:type="dcterms:W3CDTF">2006-09-26T01:05:23Z</dcterms:created>
  <dcterms:modified xsi:type="dcterms:W3CDTF">2026-05-04T05:42:58Z</dcterms:modified>
</cp:coreProperties>
</file>