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42"/>
  </p:notesMasterIdLst>
  <p:handoutMasterIdLst>
    <p:handoutMasterId r:id="rId43"/>
  </p:handoutMasterIdLst>
  <p:sldIdLst>
    <p:sldId id="1974" r:id="rId4"/>
    <p:sldId id="1610" r:id="rId5"/>
    <p:sldId id="2111" r:id="rId6"/>
    <p:sldId id="2112" r:id="rId7"/>
    <p:sldId id="1370" r:id="rId8"/>
    <p:sldId id="2118" r:id="rId9"/>
    <p:sldId id="1612" r:id="rId10"/>
    <p:sldId id="2119" r:id="rId11"/>
    <p:sldId id="2121" r:id="rId12"/>
    <p:sldId id="2124" r:id="rId13"/>
    <p:sldId id="2125" r:id="rId14"/>
    <p:sldId id="2146" r:id="rId15"/>
    <p:sldId id="2096" r:id="rId16"/>
    <p:sldId id="2122" r:id="rId17"/>
    <p:sldId id="2123" r:id="rId18"/>
    <p:sldId id="2133" r:id="rId19"/>
    <p:sldId id="2169" r:id="rId20"/>
    <p:sldId id="2128" r:id="rId21"/>
    <p:sldId id="2129" r:id="rId22"/>
    <p:sldId id="2130" r:id="rId23"/>
    <p:sldId id="2135" r:id="rId24"/>
    <p:sldId id="2136" r:id="rId25"/>
    <p:sldId id="2147" r:id="rId26"/>
    <p:sldId id="2148" r:id="rId27"/>
    <p:sldId id="2149" r:id="rId28"/>
    <p:sldId id="2157" r:id="rId29"/>
    <p:sldId id="2158" r:id="rId30"/>
    <p:sldId id="2159" r:id="rId31"/>
    <p:sldId id="2166" r:id="rId32"/>
    <p:sldId id="2160" r:id="rId33"/>
    <p:sldId id="2161" r:id="rId34"/>
    <p:sldId id="2162" r:id="rId35"/>
    <p:sldId id="2163" r:id="rId36"/>
    <p:sldId id="2164" r:id="rId37"/>
    <p:sldId id="2165" r:id="rId38"/>
    <p:sldId id="2167" r:id="rId39"/>
    <p:sldId id="2168" r:id="rId40"/>
    <p:sldId id="1892" r:id="rId4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02" autoAdjust="0"/>
    <p:restoredTop sz="93315" autoAdjust="0"/>
  </p:normalViewPr>
  <p:slideViewPr>
    <p:cSldViewPr>
      <p:cViewPr>
        <p:scale>
          <a:sx n="50" d="100"/>
          <a:sy n="50" d="100"/>
        </p:scale>
        <p:origin x="1652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40579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07307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0519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6278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566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42451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211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7643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2841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7221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157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FAC3-E849-4CF9-A42A-E098B4C536A8}" type="datetimeFigureOut">
              <a:rPr lang="zh-HK" altLang="en-US" smtClean="0"/>
              <a:t>24/5/2023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F907-F184-44C1-8B1B-BFA7952C1A6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043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五旬節主日</a:t>
            </a:r>
            <a:r>
              <a:rPr lang="en-US" altLang="zh-TW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聖神降臨節</a:t>
            </a:r>
            <a:r>
              <a:rPr lang="en-US" altLang="zh-TW" sz="28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0" algn="ctr" eaLnBrk="1" hangingPunct="1">
              <a:spcBef>
                <a:spcPts val="120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年 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月 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itchFamily="49" charset="-120"/>
                <a:cs typeface="Calibri" panose="020F0502020204030204" pitchFamily="34" charset="0"/>
              </a:rPr>
              <a:t>日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華康正顏楷體W7" panose="03000709000000000000" pitchFamily="65" charset="-120"/>
                <a:cs typeface="Calibri" panose="020F0502020204030204" pitchFamily="34" charset="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華康正顏楷體W7" panose="03000709000000000000" pitchFamily="65" charset="-120"/>
                <a:cs typeface="Calibri" panose="020F0502020204030204" pitchFamily="34" charset="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latin typeface="Calibri" panose="020F0502020204030204" pitchFamily="34" charset="0"/>
                <a:ea typeface="華康正顏楷體W7" panose="03000709000000000000" pitchFamily="65" charset="-120"/>
                <a:cs typeface="Calibri" panose="020F0502020204030204" pitchFamily="34" charset="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latin typeface="Calibri" panose="020F0502020204030204" pitchFamily="34" charset="0"/>
                <a:ea typeface="華康正顏楷體W7" panose="03000709000000000000" pitchFamily="65" charset="-120"/>
                <a:cs typeface="Calibri" panose="020F0502020204030204" pitchFamily="34" charset="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正顏楷體W7" panose="03000709000000000000" pitchFamily="65" charset="-120"/>
                <a:cs typeface="Calibri" panose="020F0502020204030204" pitchFamily="34" charset="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latin typeface="Calibri" panose="020F0502020204030204" pitchFamily="34" charset="0"/>
                <a:ea typeface="華康正顏楷體W7" panose="03000709000000000000" pitchFamily="65" charset="-120"/>
                <a:cs typeface="Calibri" panose="020F0502020204030204" pitchFamily="34" charset="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正顏楷體W7" panose="03000709000000000000" pitchFamily="65" charset="-120"/>
                <a:cs typeface="Calibri" panose="020F0502020204030204" pitchFamily="34" charset="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spcAft>
                <a:spcPts val="4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主 題</a:t>
            </a:r>
            <a:endParaRPr lang="en-US" altLang="zh-TW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ts val="5800"/>
              </a:lnSpc>
              <a:spcBef>
                <a:spcPct val="0"/>
              </a:spcBef>
              <a:buFontTx/>
              <a:buNone/>
            </a:pPr>
            <a:r>
              <a:rPr lang="zh-TW" altLang="en-US" sz="8800" spc="600" dirty="0">
                <a:solidFill>
                  <a:srgbClr val="00FF00"/>
                </a:solidFill>
                <a:latin typeface="Calibri" panose="020F0502020204030204" pitchFamily="34" charset="0"/>
                <a:ea typeface="華康粗黑體" panose="020B0709000000000000" pitchFamily="49" charset="-120"/>
                <a:cs typeface="Calibri" panose="020F0502020204030204" pitchFamily="34" charset="0"/>
              </a:rPr>
              <a:t>聖神與我</a:t>
            </a:r>
            <a:endParaRPr lang="en-US" altLang="zh-TW" sz="8800" spc="600" dirty="0">
              <a:solidFill>
                <a:srgbClr val="00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ts val="3400"/>
              </a:lnSpc>
              <a:spcBef>
                <a:spcPct val="0"/>
              </a:spcBef>
              <a:buFontTx/>
              <a:buNone/>
            </a:pPr>
            <a:r>
              <a:rPr lang="en-US" altLang="zh-TW" sz="4000" spc="-300" dirty="0">
                <a:solidFill>
                  <a:srgbClr val="FFFF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——</a:t>
            </a:r>
            <a:r>
              <a:rPr lang="zh-TW" altLang="en-US" sz="4800" dirty="0">
                <a:solidFill>
                  <a:srgbClr val="FFFF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我的證</a:t>
            </a:r>
            <a:r>
              <a:rPr lang="zh-TW" altLang="en-US" sz="4800" spc="-300" dirty="0">
                <a:solidFill>
                  <a:srgbClr val="FFFF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道</a:t>
            </a:r>
            <a:r>
              <a:rPr lang="en-US" altLang="zh-TW" sz="4000" spc="-300" dirty="0">
                <a:solidFill>
                  <a:srgbClr val="FFFF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——</a:t>
            </a:r>
            <a:endParaRPr lang="zh-TW" altLang="en-US" sz="3600" spc="-300" dirty="0">
              <a:solidFill>
                <a:srgbClr val="FFFF00"/>
              </a:solidFill>
              <a:ea typeface="標楷體" panose="03000509000000000000" pitchFamily="65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他們都充滿了聖神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照聖神賜給他們的話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說起外方話來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怎麼我們都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</a:rPr>
              <a:t>聽見他們用我們的話</a:t>
            </a:r>
            <a:r>
              <a:rPr lang="en-US" altLang="zh-TW" sz="39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</a:rPr>
              <a:t>講論天主的奇事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呢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神恩雖有區別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卻是同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聖神所賜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是同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的天主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切人身上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行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切事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就如身體只是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卻有許多肢體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身體的肢體雖多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仍是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一個身體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基督也是這樣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願你們平安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</a:t>
            </a:r>
            <a:r>
              <a:rPr lang="zh-TW" altLang="en-US" sz="39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父派遣了我</a:t>
            </a:r>
            <a:r>
              <a:rPr lang="en-US" altLang="zh-TW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我也同樣</a:t>
            </a:r>
            <a:br>
              <a:rPr lang="en-US" altLang="zh-TW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90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派遣你們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39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569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2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他們都充滿了聖神</a:t>
            </a:r>
            <a:r>
              <a:rPr lang="en-US" altLang="zh-TW" sz="2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照聖神賜給他們的話</a:t>
            </a:r>
            <a:r>
              <a:rPr lang="en-US" altLang="zh-TW" sz="2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說起外方話來</a:t>
            </a:r>
            <a:r>
              <a:rPr lang="en-US" altLang="zh-TW" sz="2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怎麼我們都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</a:rPr>
              <a:t>聽見他們用我們的話</a:t>
            </a:r>
            <a:r>
              <a:rPr lang="en-US" altLang="zh-TW" sz="24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FF00"/>
                </a:solidFill>
                <a:ea typeface="華康儷中黑" panose="020B0509000000000000" pitchFamily="49" charset="-120"/>
              </a:rPr>
              <a:t>講論天主的奇事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呢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神恩雖有區別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卻是同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聖神所賜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是同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的天主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切人身上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行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切事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就如身體只是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卻有許多肢體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身體的肢體雖多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仍是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個身體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基督也是這樣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願你們平安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就如父派遣了我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我也同樣派遣你們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2800" dirty="0">
              <a:solidFill>
                <a:srgbClr val="00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5B0DF58-EC30-4EF8-9D76-1D8B12E4ABDE}"/>
              </a:ext>
            </a:extLst>
          </p:cNvPr>
          <p:cNvSpPr txBox="1"/>
          <p:nvPr/>
        </p:nvSpPr>
        <p:spPr>
          <a:xfrm>
            <a:off x="251520" y="4149080"/>
            <a:ext cx="8530823" cy="220932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共渡一生一世 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共睡一牀一屋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 共乘一船一車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共走一橋一路 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共食一粥一飯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 共信一主一洗 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共歸一棧一牧 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99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共同一心一德 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共對一危一機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華康黑體-GB5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4200"/>
              </a:lnSpc>
              <a:spcBef>
                <a:spcPts val="25"/>
              </a:spcBef>
              <a:spcAft>
                <a:spcPts val="24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共創一天一地 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共埋一墳一穴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-GB5" pitchFamily="49" charset="-120"/>
              </a:rPr>
              <a:t> 共享一世一生</a:t>
            </a:r>
            <a:endParaRPr kumimoji="1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85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24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他們都充滿了聖神</a:t>
            </a:r>
            <a:r>
              <a:rPr lang="en-US" altLang="zh-TW" sz="24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照聖神賜給他們的話</a:t>
            </a:r>
            <a:r>
              <a:rPr lang="en-US" altLang="zh-TW" sz="24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說起外方話來</a:t>
            </a:r>
            <a:r>
              <a:rPr lang="en-US" altLang="zh-TW" sz="24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.</a:t>
            </a:r>
            <a:r>
              <a:rPr lang="zh-TW" altLang="en-US" sz="2400" dirty="0">
                <a:solidFill>
                  <a:srgbClr val="FF0000"/>
                </a:solidFill>
                <a:latin typeface="+mn-ea"/>
              </a:rPr>
              <a:t>怎麼我們都聽見他們用我們的話</a:t>
            </a:r>
            <a:r>
              <a:rPr lang="en-US" altLang="zh-TW" sz="2400" dirty="0">
                <a:solidFill>
                  <a:srgbClr val="FF0000"/>
                </a:solidFill>
                <a:latin typeface="+mn-ea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+mn-ea"/>
              </a:rPr>
              <a:t>講論天主的奇事呢</a:t>
            </a:r>
            <a:r>
              <a:rPr lang="en-US" altLang="zh-TW" sz="2400" dirty="0">
                <a:solidFill>
                  <a:srgbClr val="FF0000"/>
                </a:solidFill>
                <a:latin typeface="+mn-ea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神恩雖有區別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卻是同一聖神所賜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是同一的天主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在一切人身上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行一切事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就如身體只是一個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卻有許多肢體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身體的肢體雖多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仍是一個身體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基督也是這樣</a:t>
            </a:r>
            <a:r>
              <a:rPr lang="en-US" altLang="zh-TW" sz="39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.</a:t>
            </a:r>
            <a:endParaRPr lang="zh-TW" altLang="en-US" sz="3900" dirty="0">
              <a:solidFill>
                <a:srgbClr val="FF0000"/>
              </a:solidFill>
              <a:latin typeface="+mn-ea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28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願你們平安</a:t>
            </a:r>
            <a:r>
              <a:rPr lang="en-US" altLang="zh-TW" sz="28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!</a:t>
            </a:r>
            <a:r>
              <a:rPr lang="zh-TW" altLang="en-US" sz="28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就如父派遣了我</a:t>
            </a:r>
            <a:r>
              <a:rPr lang="en-US" altLang="zh-TW" sz="28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我也同樣派遣你們</a:t>
            </a:r>
            <a:r>
              <a:rPr lang="en-US" altLang="zh-TW" sz="2800" dirty="0">
                <a:solidFill>
                  <a:srgbClr val="FF0000"/>
                </a:solidFill>
                <a:latin typeface="+mn-ea"/>
                <a:cs typeface="華康中黑體" panose="020B0509000000000000" pitchFamily="49" charset="-120"/>
              </a:rPr>
              <a:t>.</a:t>
            </a:r>
            <a:endParaRPr lang="en-US" altLang="zh-TW" sz="2800" dirty="0">
              <a:solidFill>
                <a:srgbClr val="FF0000"/>
              </a:solidFill>
              <a:latin typeface="+mn-ea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rgbClr val="FFFF00"/>
              </a:solidFill>
              <a:latin typeface="+mn-ea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5B0DF58-EC30-4EF8-9D76-1D8B12E4ABDE}"/>
              </a:ext>
            </a:extLst>
          </p:cNvPr>
          <p:cNvSpPr txBox="1"/>
          <p:nvPr/>
        </p:nvSpPr>
        <p:spPr>
          <a:xfrm>
            <a:off x="251520" y="4149080"/>
            <a:ext cx="8530823" cy="2209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華康黑體-GB5" pitchFamily="49" charset="-120"/>
              </a:rPr>
              <a:t>共渡一生一世 共睡一牀一屋 共乘一船一車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華康黑體-GB5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華康黑體-GB5" pitchFamily="49" charset="-120"/>
              </a:rPr>
              <a:t>共走一橋一路 共食一粥一飯 共信一主一洗 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華康黑體-GB5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華康黑體-GB5" pitchFamily="49" charset="-120"/>
              </a:rPr>
              <a:t>共歸一棧一牧 共同一心一德 共對一危一機</a:t>
            </a:r>
            <a:endParaRPr kumimoji="1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  <a:cs typeface="華康黑體-GB5" pitchFamily="49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ts val="4200"/>
              </a:lnSpc>
              <a:spcBef>
                <a:spcPts val="25"/>
              </a:spcBef>
              <a:spcAft>
                <a:spcPts val="24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華康黑體-GB5" pitchFamily="49" charset="-120"/>
              </a:rPr>
              <a:t>共創一天一地 共埋一墳一穴 共享一世一生</a:t>
            </a:r>
            <a:endParaRPr kumimoji="1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1A66392-9245-4E69-B63F-8E33322A1A30}"/>
              </a:ext>
            </a:extLst>
          </p:cNvPr>
          <p:cNvSpPr txBox="1"/>
          <p:nvPr/>
        </p:nvSpPr>
        <p:spPr>
          <a:xfrm rot="21407115">
            <a:off x="526009" y="820081"/>
            <a:ext cx="7960034" cy="483209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6600" b="0" i="0" u="none" strike="noStrike" kern="1200" cap="none" spc="30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視通萬里</a:t>
            </a:r>
            <a:r>
              <a:rPr kumimoji="1" lang="en-US" altLang="zh-TW" sz="6600" b="0" i="0" u="none" strike="noStrike" kern="1200" cap="none" spc="30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,</a:t>
            </a:r>
            <a:r>
              <a:rPr kumimoji="1" lang="zh-TW" altLang="en-US" sz="66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思接千載</a:t>
            </a:r>
            <a:endParaRPr kumimoji="1" lang="en-US" altLang="zh-TW" sz="6600" b="0" i="0" u="none" strike="noStrike" kern="1200" cap="none" spc="30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華康儷特圓" panose="020F0809000000000000" pitchFamily="49" charset="-120"/>
              <a:ea typeface="華康儷特圓" panose="020F0809000000000000" pitchFamily="49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66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踏塵世路</a:t>
            </a:r>
            <a:r>
              <a:rPr kumimoji="1" lang="en-US" altLang="zh-TW" sz="6600" b="0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,</a:t>
            </a:r>
            <a:r>
              <a:rPr kumimoji="1" lang="zh-TW" altLang="en-US" sz="6600" b="0" i="0" u="none" strike="noStrike" kern="1200" cap="none" spc="30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擔古今愁</a:t>
            </a:r>
            <a:endParaRPr kumimoji="1" lang="en-US" altLang="zh-TW" sz="6600" b="0" i="0" u="none" strike="noStrike" kern="1200" cap="none" spc="300" normalizeH="0" baseline="0" noProof="0" dirty="0">
              <a:ln>
                <a:noFill/>
              </a:ln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華康儷特圓" panose="020F0809000000000000" pitchFamily="49" charset="-120"/>
              <a:ea typeface="華康儷特圓" panose="020F0809000000000000" pitchFamily="49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66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心存千秋</a:t>
            </a:r>
            <a:r>
              <a:rPr kumimoji="1" lang="en-US" altLang="zh-TW" sz="66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,</a:t>
            </a:r>
            <a:r>
              <a:rPr kumimoji="1" lang="zh-TW" altLang="en-US" sz="6600" b="0" i="0" u="none" strike="noStrike" kern="1200" cap="none" spc="300" normalizeH="0" baseline="0" noProof="0" dirty="0">
                <a:ln>
                  <a:noFill/>
                </a:ln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胸懷全局</a:t>
            </a:r>
            <a:endParaRPr kumimoji="1" lang="en-US" altLang="zh-TW" sz="6600" b="0" i="0" u="none" strike="noStrike" kern="1200" cap="none" spc="300" normalizeH="0" baseline="0" noProof="0" dirty="0">
              <a:ln>
                <a:noFill/>
              </a:ln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華康儷特圓" panose="020F0809000000000000" pitchFamily="49" charset="-120"/>
              <a:ea typeface="華康儷特圓" panose="020F0809000000000000" pitchFamily="49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6600" b="0" i="0" u="none" strike="noStrike" kern="1200" cap="none" spc="30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修身齊家</a:t>
            </a:r>
            <a:r>
              <a:rPr kumimoji="1" lang="en-US" altLang="zh-TW" sz="6600" b="0" i="0" u="none" strike="noStrike" kern="1200" cap="none" spc="30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,</a:t>
            </a:r>
            <a:r>
              <a:rPr kumimoji="1" lang="zh-TW" altLang="en-US" sz="6600" b="0" i="0" u="none" strike="noStrike" kern="120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儷特圓" panose="020F0809000000000000" pitchFamily="49" charset="-120"/>
                <a:ea typeface="華康儷特圓" panose="020F0809000000000000" pitchFamily="49" charset="-120"/>
                <a:cs typeface="+mn-cs"/>
              </a:rPr>
              <a:t>化育萬民</a:t>
            </a:r>
            <a:endParaRPr kumimoji="1" lang="en-US" altLang="zh-TW" sz="6600" b="0" i="0" u="none" strike="noStrike" kern="1200" cap="none" spc="30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華康儷特圓" panose="020F0809000000000000" pitchFamily="49" charset="-120"/>
              <a:ea typeface="華康儷特圓" panose="020F0809000000000000" pitchFamily="49" charset="-12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600" b="0" i="0" u="none" strike="noStrike" kern="1200" cap="none" spc="30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FF"/>
                </a:highlight>
                <a:uLnTx/>
                <a:uFillTx/>
                <a:latin typeface="Greek Diner Inline TT" panose="020B0500000000000000" pitchFamily="34" charset="0"/>
                <a:ea typeface="華康儷特圓" panose="020F0809000000000000" pitchFamily="49" charset="-120"/>
              </a:rPr>
              <a:t>Transforming love</a:t>
            </a:r>
            <a:endParaRPr kumimoji="1" lang="zh-TW" altLang="en-US" sz="4600" b="0" i="0" u="none" strike="noStrike" kern="1200" cap="none" spc="30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00FF"/>
              </a:highlight>
              <a:uLnTx/>
              <a:uFillTx/>
              <a:latin typeface="Greek Diner Inline TT" panose="020B0500000000000000" pitchFamily="34" charset="0"/>
              <a:ea typeface="華康儷特圓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668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800" dirty="0">
                <a:solidFill>
                  <a:srgbClr val="00FF00"/>
                </a:solidFill>
                <a:ea typeface="華康儷中黑" panose="020B0509000000000000" pitchFamily="49" charset="-120"/>
              </a:rPr>
              <a:t>聖神與我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</a:rPr>
              <a:t>我的</a:t>
            </a:r>
            <a:r>
              <a:rPr lang="zh-TW" altLang="en-US" sz="4400" dirty="0">
                <a:solidFill>
                  <a:srgbClr val="00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證道</a:t>
            </a:r>
            <a:endParaRPr lang="en-US" altLang="zh-TW" sz="4400" dirty="0">
              <a:solidFill>
                <a:srgbClr val="00FF00"/>
              </a:solidFill>
              <a:highlight>
                <a:srgbClr val="FF0000"/>
              </a:highlight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24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我從來未夢想過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自己在八十歲時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仍會決心在福傳事工上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再啟航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我也有一個別人不太容易接受的習慣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講道內容會在最後一分鐘修改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也許這就是「聖神」的作用吧？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小學時在大澳看日落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現在在上水月圓之夜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欣賞「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萬里長空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一朝風月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我經常都深情地靜觀天空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並認真地想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偉大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深邃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莊嚴的宇宙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怎麼可能是空虛混沌的無靈之物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?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D86F036-AD31-4E93-BEFE-1C608D29F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624736"/>
          </a:xfrm>
        </p:spPr>
        <p:txBody>
          <a:bodyPr/>
          <a:lstStyle/>
          <a:p>
            <a:pPr indent="-576000" algn="l"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而且天主也一定在那裡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因為他是無所不在  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他也是「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宇宙之神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所以我從小就 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愛上</a:t>
            </a:r>
            <a:r>
              <a:rPr lang="zh-TW" altLang="en-US" sz="3600" spc="300" dirty="0">
                <a:solidFill>
                  <a:srgbClr val="00FF00"/>
                </a:solidFill>
                <a:ea typeface="華康儷中黑" panose="020B0509000000000000" pitchFamily="49" charset="-120"/>
              </a:rPr>
              <a:t>這個天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和</a:t>
            </a:r>
            <a:r>
              <a:rPr lang="zh-TW" altLang="en-US" sz="3600" spc="300" dirty="0">
                <a:solidFill>
                  <a:srgbClr val="00FF00"/>
                </a:solidFill>
                <a:ea typeface="華康儷中黑" panose="020B0509000000000000" pitchFamily="49" charset="-120"/>
              </a:rPr>
              <a:t>這個地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也一直都在學習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對物有情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即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親親而仁民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仁民而愛物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indent="-576000" algn="l"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我更努力構思了一個如何找到天主的方法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就是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《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通向天主的七條路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》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：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1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靈修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聖經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3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信仰團體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4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工作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5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愛德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6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大自然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 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7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生命中的苦困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我堅信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連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痛苦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都是天主的祝福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也是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通向天主的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必由之路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17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A521FB6-3D59-4781-9011-276A8A0A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indent="-457200" algn="l"/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如果你這一兩個月都有上網在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YouTube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看我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的主日講道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你對上面這一小段話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不會陌生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indent="-457200" algn="l"/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我由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1943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年出生到小學畢業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一直到我在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羅馬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的四年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(1967-71)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英國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的兩年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(1980-82)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親身經歷到幾乎一伸手就可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觸摸到天國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世界大同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和在這天國與大同中的天主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indent="-457200" algn="l"/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當年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我在歐洲坐飛機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只需簡單的</a:t>
            </a:r>
            <a:r>
              <a:rPr lang="zh-TW" altLang="en-US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安全檢查</a:t>
            </a:r>
            <a:r>
              <a:rPr lang="en-US" altLang="zh-TW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br>
              <a:rPr lang="en-US" altLang="zh-TW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便可以通行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但不知從什麼時候開始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已有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人刻意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把人類分為不同陣營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是否信神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是否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有民主制度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是否接受某些普世價值等</a:t>
            </a:r>
            <a:r>
              <a:rPr lang="zh-TW" altLang="en-US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政治正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確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於是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第三次世界大戰好像忽然迫在眉睫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endParaRPr lang="zh-TW" alt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3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DE4AA6-D38D-4454-B40D-ACC130D0B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indent="-457200" algn="l"/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這期間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除軍火商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軍工複合體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發了大財</a:t>
            </a:r>
            <a:b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之外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全人類都在受累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受傷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indent="-457200" algn="l"/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於是我開始問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 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我們真的要被迫集體奔向</a:t>
            </a:r>
            <a:b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滅亡嗎</a:t>
            </a:r>
            <a:r>
              <a:rPr lang="en-US" altLang="zh-TW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 </a:t>
            </a:r>
          </a:p>
          <a:p>
            <a:pPr indent="-457200" algn="l"/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今年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月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日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在我的八十歲耄耋年感恩</a:t>
            </a:r>
            <a:b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祭中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就想到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即使要付出如魯迅般「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b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以我血薦軒轅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代價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也要再啟航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為天國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為一個大同的世界而盡點棉力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4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0A9815-B290-4F2B-B025-289845355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4017"/>
            <a:ext cx="9144000" cy="3428999"/>
          </a:xfrm>
        </p:spPr>
        <p:txBody>
          <a:bodyPr/>
          <a:lstStyle/>
          <a:p>
            <a:pPr indent="-457200" algn="l">
              <a:spcBef>
                <a:spcPts val="1800"/>
              </a:spcBef>
              <a:spcAft>
                <a:spcPts val="2400"/>
              </a:spcAft>
            </a:pP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我好像對世界不滿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但我卻充滿希望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!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我要不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斷大聲的告訴世界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對話好過對抗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合作好過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鬥個你死我活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security 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共同安全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b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好過</a:t>
            </a:r>
            <a:r>
              <a:rPr lang="en-US" altLang="zh-TW" sz="36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Mutual defense</a:t>
            </a:r>
            <a:r>
              <a:rPr lang="zh-TW" altLang="en-US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互相防禦</a:t>
            </a:r>
            <a:r>
              <a:rPr lang="en-US" altLang="zh-TW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  <a:br>
              <a:rPr lang="en-US" altLang="zh-TW" sz="36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這一切都可以從</a:t>
            </a:r>
            <a:r>
              <a:rPr lang="zh-TW" altLang="en-US" sz="3600" spc="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天國</a:t>
            </a:r>
            <a:r>
              <a:rPr lang="en-US" altLang="zh-TW" sz="4000" b="1" spc="3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+</a:t>
            </a:r>
            <a:r>
              <a:rPr lang="zh-TW" altLang="en-US" sz="3600" spc="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梵二精神</a:t>
            </a:r>
            <a:r>
              <a:rPr lang="en-US" altLang="zh-TW" sz="4000" b="1" spc="3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+</a:t>
            </a:r>
            <a:r>
              <a:rPr lang="zh-TW" altLang="en-US" sz="3600" spc="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中國文</a:t>
            </a:r>
            <a:br>
              <a:rPr lang="en-US" altLang="zh-TW" sz="3600" spc="3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spc="3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</a:t>
            </a:r>
            <a:r>
              <a:rPr lang="zh-TW" altLang="en-US" sz="3600" spc="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化</a:t>
            </a:r>
            <a:r>
              <a:rPr lang="en-US" altLang="zh-TW" sz="4000" b="1" spc="3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+</a:t>
            </a:r>
            <a:r>
              <a:rPr lang="zh-TW" altLang="en-US" sz="3600" spc="3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生活昇華</a:t>
            </a:r>
            <a:r>
              <a:rPr lang="zh-TW" altLang="en-US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的結合和推廣開始</a:t>
            </a:r>
            <a:r>
              <a:rPr lang="en-US" altLang="zh-TW" sz="36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E32118A0-FE39-48E1-A2AA-26A37CFEE170}"/>
              </a:ext>
            </a:extLst>
          </p:cNvPr>
          <p:cNvSpPr txBox="1">
            <a:spLocks/>
          </p:cNvSpPr>
          <p:nvPr/>
        </p:nvSpPr>
        <p:spPr bwMode="auto">
          <a:xfrm>
            <a:off x="0" y="3600400"/>
            <a:ext cx="9144000" cy="2996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indent="-457200" algn="l">
              <a:spcBef>
                <a:spcPts val="1800"/>
              </a:spcBef>
              <a:spcAft>
                <a:spcPts val="2400"/>
              </a:spcAft>
            </a:pP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我以上的思想不是最近才有的</a:t>
            </a: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我在三</a:t>
            </a: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四歲讀</a:t>
            </a:r>
            <a:b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kern="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三本紅皮書</a:t>
            </a: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三字經和千字文等</a:t>
            </a: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),</a:t>
            </a: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和十三歲進</a:t>
            </a:r>
            <a:b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修院讀聖經以後</a:t>
            </a: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我對天國和大同已有無限</a:t>
            </a:r>
            <a:b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的嚮往</a:t>
            </a: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600" kern="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這嚮往也是我要做神父的最強動力</a:t>
            </a:r>
            <a:r>
              <a:rPr lang="en-US" altLang="zh-TW" sz="3600" kern="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br>
              <a:rPr lang="en-US" altLang="zh-TW" sz="3600" kern="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600" kern="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  </a:t>
            </a:r>
            <a:r>
              <a:rPr lang="zh-TW" altLang="en-US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但又要如何才能傳開去呢</a:t>
            </a:r>
            <a:r>
              <a:rPr lang="en-US" altLang="zh-TW" sz="3600" kern="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?</a:t>
            </a:r>
            <a:endParaRPr lang="zh-TW" altLang="en-US" sz="3600" kern="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7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DE4AA6-D38D-4454-B40D-ACC130D0B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360000" indent="-360000" algn="l"/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在我那八十歲的耄耋年感恩祭中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我想到了要「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訓練培育者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en-US" altLang="zh-TW" sz="38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 the trainers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); 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每年辦四次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 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分別在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月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6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月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9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月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12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月舉辦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每次為期兩週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38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360000" indent="-360000" algn="l"/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內容是：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掌握徐神父的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全部培育資料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  <a:b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</a:b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熟悉徐神父的主日講道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慕道資料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家庭信仰培育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要求學員自製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至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個自用的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PPT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由徐神父及助手</a:t>
            </a:r>
            <a:r>
              <a:rPr lang="zh-TW" altLang="en-US" sz="38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個別指導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所以必須增聘人手</a:t>
            </a: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其它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 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例如教會的基本管理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今日青年人對宗教和人生的看法等等</a:t>
            </a:r>
            <a:r>
              <a:rPr lang="en-US" altLang="zh-TW" sz="38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en-US" sz="38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9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DE4AA6-D38D-4454-B40D-ACC130D0B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360000" indent="-360000" algn="just">
              <a:lnSpc>
                <a:spcPts val="4800"/>
              </a:lnSpc>
            </a:pPr>
            <a:r>
              <a:rPr lang="zh-TW" altLang="zh-TW" sz="38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資格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: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每次每單位</a:t>
            </a:r>
            <a:r>
              <a:rPr lang="en-US" altLang="zh-TW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如果兩個單位一起來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則每單位</a:t>
            </a:r>
            <a:r>
              <a:rPr lang="en-US" altLang="zh-TW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合共</a:t>
            </a:r>
            <a:r>
              <a:rPr lang="en-US" altLang="zh-TW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en-US" altLang="zh-TW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3800" kern="100" spc="3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必須熟悉電腦操作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教育程度須中學或以上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目標是學以致用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en-US" altLang="zh-TW" sz="20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所以參加者最好是單位負責人如本堂神父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會長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副會長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或培育中心的負責人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3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360000" indent="-360000" algn="just">
              <a:lnSpc>
                <a:spcPts val="4800"/>
              </a:lnSpc>
            </a:pP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我不知將來如何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但我會</a:t>
            </a:r>
            <a:r>
              <a:rPr lang="zh-TW" altLang="zh-TW" sz="3800" kern="100" spc="3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邊做邊學</a:t>
            </a:r>
            <a:r>
              <a:rPr lang="en-US" altLang="zh-TW" sz="3800" kern="100" spc="3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spc="3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邊學邊做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我相信聖神的帶領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我相信天國和大同都會</a:t>
            </a:r>
            <a:r>
              <a:rPr lang="zh-TW" altLang="zh-TW" sz="38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在今世</a:t>
            </a:r>
            <a:r>
              <a:rPr lang="en-US" altLang="zh-TW" sz="38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/</a:t>
            </a:r>
            <a:r>
              <a:rPr lang="zh-TW" altLang="en-US" sz="3800" kern="1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地上</a:t>
            </a:r>
            <a:r>
              <a:rPr lang="en-US" altLang="zh-TW" sz="3800" kern="1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3800" kern="1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不限於來世</a:t>
            </a:r>
            <a:r>
              <a:rPr lang="en-US" altLang="zh-TW" sz="3800" kern="1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zh-TW" altLang="zh-TW" sz="3800" kern="1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出現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en-US" altLang="zh-TW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我相信中國的聖賢可以和聖經的先知比美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en-US" altLang="zh-TW" sz="1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孔孟老莊等都是天主給我們華人的禮物</a:t>
            </a:r>
            <a:r>
              <a:rPr lang="en-US" altLang="zh-TW" sz="3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endParaRPr lang="zh-TW" altLang="zh-TW" sz="3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>
              <a:lnSpc>
                <a:spcPts val="4000"/>
              </a:lnSpc>
            </a:pPr>
            <a:endParaRPr lang="zh-TW" altLang="en-US" sz="3600" dirty="0">
              <a:solidFill>
                <a:schemeClr val="bg1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17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44624"/>
            <a:ext cx="8928992" cy="6696744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2:1-11</a:t>
            </a:r>
          </a:p>
          <a:p>
            <a:pPr marL="0" indent="0" algn="just" eaLnBrk="1">
              <a:lnSpc>
                <a:spcPts val="4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五旬節一到，門徒及眾人都聚集一處。忽然，從天上來了一陣響聲，好像暴風颳來，充滿了他們所在的全座房屋。有些散開好像火的舌頭，停留在他們每人頭上，他們都充滿了聖神，照聖神賜給他們的話，說起外方話來。</a:t>
            </a:r>
          </a:p>
          <a:p>
            <a:pPr marL="0" indent="0" algn="just" eaLnBrk="1">
              <a:lnSpc>
                <a:spcPts val="4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那時，居住在耶路撒冷的，有從天下各國來的虔誠猶太人。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5E73D11-846C-47D6-9948-77E320433282}"/>
              </a:ext>
            </a:extLst>
          </p:cNvPr>
          <p:cNvSpPr txBox="1"/>
          <p:nvPr/>
        </p:nvSpPr>
        <p:spPr>
          <a:xfrm>
            <a:off x="7596336" y="61911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0DE4AA6-D38D-4454-B40D-ACC130D0B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marL="360000" indent="-360000" algn="l">
              <a:lnSpc>
                <a:spcPts val="5200"/>
              </a:lnSpc>
              <a:spcAft>
                <a:spcPts val="30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我相信</a:t>
            </a:r>
            <a:r>
              <a:rPr lang="zh-TW" altLang="en-US" sz="4000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聖教宗若望保祿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的話：如果中國教會有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基督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的信仰，並接受過深厚的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中國文化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薰陶，我們會成為傑出的華人教會，貢獻普世教會，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使普世教會大受其惠</a:t>
            </a:r>
            <a:r>
              <a:rPr lang="zh-TW" altLang="en-US" sz="4000" dirty="0">
                <a:solidFill>
                  <a:srgbClr val="FF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。</a:t>
            </a:r>
          </a:p>
          <a:p>
            <a:pPr marL="360000" indent="-360000" algn="l"/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聖神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請你降臨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更新和充滿普世教會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中國教會</a:t>
            </a:r>
            <a:r>
              <a:rPr lang="en-US" altLang="zh-TW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所有信徒和芸芸眾生的心靈！</a:t>
            </a:r>
            <a:r>
              <a:rPr lang="en-US" altLang="zh-TW" sz="4000" dirty="0" err="1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Renovabis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faciem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 terrae!</a:t>
            </a:r>
            <a:r>
              <a:rPr lang="zh-TW" altLang="en-US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你將使地面更新</a:t>
            </a:r>
            <a:r>
              <a:rPr lang="en-US" altLang="zh-TW" dirty="0">
                <a:solidFill>
                  <a:srgbClr val="00FF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endParaRPr lang="zh-TW" altLang="en-US" dirty="0">
              <a:solidFill>
                <a:srgbClr val="00FF00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39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聖神與我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我從來未夢想過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自己在八十歲時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仍會決心在福傳事工上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再啟航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我也有一個別人不太容易接受的習慣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講道內容會在最後一分鐘修改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也許這就是「聖神」的作用吧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?</a:t>
            </a:r>
            <a:endParaRPr lang="zh-TW" altLang="en-US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THE HOLY SPIRIT AND ME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: I have never imagined that at eighty years, I would still be so determined to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set out on another round of evangelization work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I have a habit that may not be easily accepted by people, that is, I tend to make last-minute changes to the sermon draft. Perhaps these are all acts of the Holy Spirit?</a:t>
            </a:r>
          </a:p>
        </p:txBody>
      </p:sp>
    </p:spTree>
    <p:extLst>
      <p:ext uri="{BB962C8B-B14F-4D97-AF65-F5344CB8AC3E}">
        <p14:creationId xmlns:p14="http://schemas.microsoft.com/office/powerpoint/2010/main" val="762041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小學時在大澳看日落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現在在上水月圓之夜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欣賞「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萬里長空</a:t>
            </a:r>
            <a:r>
              <a:rPr lang="en-US" altLang="zh-TW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一朝風月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我經常都深情地靜觀天空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並認真地想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偉大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深邃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莊嚴的宇宙怎麼可能是混沌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空虛的無靈之物？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spc="-110" dirty="0">
                <a:solidFill>
                  <a:schemeClr val="tx1"/>
                </a:solidFill>
                <a:ea typeface="華康儷中黑" panose="020B0509000000000000" pitchFamily="49" charset="-120"/>
              </a:rPr>
              <a:t>At primary school, I was captivated by the sunset in </a:t>
            </a:r>
            <a:r>
              <a:rPr lang="en-US" altLang="zh-TW" sz="36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Tai O</a:t>
            </a:r>
            <a:r>
              <a:rPr lang="en-US" altLang="zh-TW" sz="3600" spc="-110" dirty="0">
                <a:solidFill>
                  <a:schemeClr val="tx1"/>
                </a:solidFill>
                <a:ea typeface="華康儷中黑" panose="020B0509000000000000" pitchFamily="49" charset="-120"/>
              </a:rPr>
              <a:t>; now in </a:t>
            </a:r>
            <a:r>
              <a:rPr lang="en-US" altLang="zh-TW" sz="36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Sheung Shui </a:t>
            </a:r>
            <a:r>
              <a:rPr lang="en-US" altLang="zh-TW" sz="3600" spc="-110" dirty="0">
                <a:solidFill>
                  <a:schemeClr val="tx1"/>
                </a:solidFill>
                <a:ea typeface="華康儷中黑" panose="020B0509000000000000" pitchFamily="49" charset="-120"/>
              </a:rPr>
              <a:t>I take pleasure in appreciating the expansive sky that stretches out into the distance, enjoying the wondrous scenery of the moment; I often </a:t>
            </a:r>
            <a:r>
              <a:rPr lang="en-US" altLang="zh-TW" sz="3600" spc="-110" dirty="0">
                <a:solidFill>
                  <a:srgbClr val="FF0000"/>
                </a:solidFill>
                <a:ea typeface="華康儷中黑" panose="020B0509000000000000" pitchFamily="49" charset="-120"/>
              </a:rPr>
              <a:t>gaze into the sky in deep contemplation and affection</a:t>
            </a:r>
            <a:r>
              <a:rPr lang="en-US" altLang="zh-TW" sz="3600" spc="-110" dirty="0">
                <a:solidFill>
                  <a:schemeClr val="tx1"/>
                </a:solidFill>
                <a:ea typeface="華康儷中黑" panose="020B0509000000000000" pitchFamily="49" charset="-120"/>
              </a:rPr>
              <a:t>, wondering how could it be possible that no Spirit is behind such a great, profound and awesome universe?</a:t>
            </a:r>
          </a:p>
        </p:txBody>
      </p:sp>
    </p:spTree>
    <p:extLst>
      <p:ext uri="{BB962C8B-B14F-4D97-AF65-F5344CB8AC3E}">
        <p14:creationId xmlns:p14="http://schemas.microsoft.com/office/powerpoint/2010/main" val="1054442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而且天主也一定在那裡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因為他是無所不在的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他也是「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宇宙之神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所以我從小就愛上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這個天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和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這個地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也一直都在學習「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對物有情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即「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親親而仁民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仁民而愛物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」。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And hence, there must be a God and He must be omnipresent, for He is the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God of the universe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”. For this reason, I fell in love with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“this heaven”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 and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“this earth” 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at a young age and learned to have profound feeling for all things, in the manner of the Chinese idiom “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love one’s parents deeply, then to love others;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love others, then to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love all creatures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2143779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我更努力構思了一個如何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找到天主的方法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就是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《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通向天主的七條路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》: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1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靈修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聖經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3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信仰團體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4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工作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5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愛德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6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大自然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7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生命中的苦困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我堅信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連痛苦都是天主的祝福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是通向天主的必由之路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I have devised a method to find God, i.e. the “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Seven Pathways to God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” via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1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Spirituality;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 2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Bible;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 3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The fellowship of the faith community; 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4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Work;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5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Charity; </a:t>
            </a: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6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Nature;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7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 Pain and suffering. I firmly believe that even </a:t>
            </a:r>
            <a:r>
              <a:rPr lang="en-US" altLang="zh-TW" sz="3600" dirty="0">
                <a:solidFill>
                  <a:srgbClr val="C00000"/>
                </a:solidFill>
                <a:ea typeface="華康儷中黑" panose="020B0509000000000000" pitchFamily="49" charset="-120"/>
              </a:rPr>
              <a:t>hardships and distress are God’s blessings and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C00000"/>
                </a:solidFill>
                <a:ea typeface="華康儷中黑" panose="020B0509000000000000" pitchFamily="49" charset="-120"/>
              </a:rPr>
              <a:t>a sure pathway to finding God.</a:t>
            </a:r>
          </a:p>
        </p:txBody>
      </p:sp>
    </p:spTree>
    <p:extLst>
      <p:ext uri="{BB962C8B-B14F-4D97-AF65-F5344CB8AC3E}">
        <p14:creationId xmlns:p14="http://schemas.microsoft.com/office/powerpoint/2010/main" val="1537214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1926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如果你這一兩個月都有上網在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YouTube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看我的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主日講道視頻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你對上面這一小段話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不會陌生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44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If you have listened to my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Sunday sermons on YouTube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 in the last couple of months, you would not be unfamiliar with the paragraph above.</a:t>
            </a:r>
          </a:p>
        </p:txBody>
      </p:sp>
    </p:spTree>
    <p:extLst>
      <p:ext uri="{BB962C8B-B14F-4D97-AF65-F5344CB8AC3E}">
        <p14:creationId xmlns:p14="http://schemas.microsoft.com/office/powerpoint/2010/main" val="365526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我由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1943</a:t>
            </a:r>
            <a:r>
              <a:rPr lang="zh-TW" altLang="en-US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年出生到小學畢業</a:t>
            </a:r>
            <a:r>
              <a:rPr lang="en-US" altLang="zh-TW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一直到我在羅馬的四年</a:t>
            </a:r>
            <a:r>
              <a:rPr lang="en-US" altLang="zh-TW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1967-71</a:t>
            </a:r>
            <a:r>
              <a:rPr lang="en-US" altLang="zh-TW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),</a:t>
            </a:r>
            <a:r>
              <a:rPr lang="zh-TW" altLang="en-US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和英國的兩年</a:t>
            </a:r>
            <a:r>
              <a:rPr lang="en-US" altLang="zh-TW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1980-82</a:t>
            </a:r>
            <a:r>
              <a:rPr lang="en-US" altLang="zh-TW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),</a:t>
            </a:r>
            <a:r>
              <a:rPr lang="zh-TW" altLang="en-US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我親身經歷到幾乎一伸手就可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觸摸到天國</a:t>
            </a:r>
            <a:r>
              <a:rPr lang="zh-TW" altLang="en-US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和世界大同</a:t>
            </a:r>
            <a:r>
              <a:rPr lang="en-US" altLang="zh-TW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和在這天國與大同中的天主</a:t>
            </a:r>
            <a:r>
              <a:rPr lang="en-US" altLang="zh-TW" sz="38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38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From my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birth </a:t>
            </a: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in 1943 to my graduation from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primary school</a:t>
            </a: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, to my four years of study in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Rome</a:t>
            </a: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 (1967-71) and the two years in the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UK</a:t>
            </a: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 (1980-82), I have felt what was akin to, first-hand personal experience of the Heavenly Kingdom and Universal Oneness ;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 and the God behind the entire universe.</a:t>
            </a:r>
          </a:p>
        </p:txBody>
      </p:sp>
    </p:spTree>
    <p:extLst>
      <p:ext uri="{BB962C8B-B14F-4D97-AF65-F5344CB8AC3E}">
        <p14:creationId xmlns:p14="http://schemas.microsoft.com/office/powerpoint/2010/main" val="2011547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當年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我在歐洲坐飛機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 只需簡單的安全檢查便可通行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但不知從什麼時候開始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已有人刻意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把人類分為不同陣營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是否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信神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是否有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民主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制度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是否接受某些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普世價值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等的政治正確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於是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第三次世界大戰好像忽然迫在眉睫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During those years wherever I flew in Europe, there were hardly any security checks. But gradually, people began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polarized into opposing camps</a:t>
            </a: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: religious and atheists, democratic or otherwise, accepting or non-accepting of “universal” values, etc. </a:t>
            </a: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The world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8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seemed on the brink of a </a:t>
            </a:r>
            <a:r>
              <a:rPr lang="en-US" altLang="zh-TW" sz="38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third world war</a:t>
            </a:r>
            <a:r>
              <a:rPr lang="en-US" altLang="zh-TW" sz="38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15080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這期間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除軍火商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軍工複合體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發了大財之外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全人類都在受累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, </a:t>
            </a:r>
            <a:r>
              <a:rPr lang="zh-TW" altLang="en-US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受傷</a:t>
            </a:r>
            <a:r>
              <a:rPr lang="en-US" altLang="zh-TW" sz="5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endParaRPr lang="zh-TW" altLang="en-US" sz="54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Meanwhile, all humanity is suffering except for the profiteers of war, 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en-US" altLang="zh-TW" sz="5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the arms dealers</a:t>
            </a:r>
            <a:r>
              <a:rPr lang="en-US" altLang="zh-TW" sz="5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6477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於是我開始問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我們真的要</a:t>
            </a:r>
            <a:r>
              <a:rPr lang="zh-TW" altLang="en-US" sz="35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被迫集體奔向滅亡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嗎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今年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2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19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在我的八十歲耄耋年感恩祭中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就想到即使要付出魯迅那種「</a:t>
            </a:r>
            <a:r>
              <a:rPr lang="zh-TW" altLang="en-US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我以我血薦軒轅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」的代價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也要再啟航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zh-TW" altLang="en-US" sz="35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為天國</a:t>
            </a:r>
            <a:r>
              <a:rPr lang="en-US" altLang="zh-TW" sz="35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為一個大同世界而盡點棉力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35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5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I asked myself: “Are we really compelled to march like </a:t>
            </a:r>
            <a:r>
              <a:rPr lang="en-US" altLang="zh-TW" sz="35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lemmings </a:t>
            </a:r>
            <a:r>
              <a:rPr lang="en-US" altLang="zh-TW" sz="35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towards </a:t>
            </a:r>
            <a:r>
              <a:rPr lang="en-US" altLang="zh-TW" sz="35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collective annihilation</a:t>
            </a:r>
            <a:r>
              <a:rPr lang="en-US" altLang="zh-TW" sz="35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? During the thanksgiving Mass on Feb 19th this year, on the occasion of my eightieth birthday, a thought came to me: “for the love of my nation, even if it takes blood” </a:t>
            </a:r>
            <a:r>
              <a:rPr lang="en-US" altLang="zh-TW" sz="3500" spc="-1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 must sail again</a:t>
            </a:r>
            <a:r>
              <a:rPr lang="en-US" altLang="zh-TW" sz="35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, engage in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5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another effort for the Heavenly Kingdom</a:t>
            </a:r>
            <a:r>
              <a:rPr lang="en-US" altLang="zh-TW" sz="3500" spc="-1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336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856984" cy="6402660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這聲音一響，就聚集了許多人，都倉皇失措，因為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人人都聽見他們說各人的方言。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驚訝奇怪地說：「看，這些說話的，不都是加里肋亞人嗎？怎麼我們每人聽見他們說我們出生地的方言呢？我們中有帕提雅人、瑪待人、厄藍人和居住在美索不達米亞、猶太及卡帕多細雅、本都並亞細亞、夫黎基雅和旁非里雅、埃及，</a:t>
            </a:r>
            <a:endParaRPr lang="zh-TW" altLang="en-US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DA05C57-C122-473A-A917-61E41764A1C3}"/>
              </a:ext>
            </a:extLst>
          </p:cNvPr>
          <p:cNvSpPr txBox="1"/>
          <p:nvPr/>
        </p:nvSpPr>
        <p:spPr>
          <a:xfrm>
            <a:off x="7776096" y="61911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54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我好像對世界不滿</a:t>
            </a:r>
            <a:r>
              <a:rPr lang="en-US" altLang="zh-TW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300" dirty="0">
                <a:solidFill>
                  <a:srgbClr val="FF0000"/>
                </a:solidFill>
                <a:ea typeface="華康儷中黑" panose="020B0509000000000000" pitchFamily="49" charset="-120"/>
              </a:rPr>
              <a:t>但我充滿希望</a:t>
            </a:r>
            <a:r>
              <a:rPr lang="en-US" altLang="zh-TW" sz="33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我要不斷大聲的告訴世界</a:t>
            </a:r>
            <a:r>
              <a:rPr lang="en-US" altLang="zh-TW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300" dirty="0">
                <a:solidFill>
                  <a:srgbClr val="FF0000"/>
                </a:solidFill>
                <a:ea typeface="華康儷中黑" panose="020B0509000000000000" pitchFamily="49" charset="-120"/>
              </a:rPr>
              <a:t>對話</a:t>
            </a: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好過對抗</a:t>
            </a:r>
            <a:r>
              <a:rPr lang="en-US" altLang="zh-TW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300" dirty="0">
                <a:solidFill>
                  <a:srgbClr val="FF0000"/>
                </a:solidFill>
                <a:ea typeface="華康儷中黑" panose="020B0509000000000000" pitchFamily="49" charset="-120"/>
              </a:rPr>
              <a:t>合作</a:t>
            </a: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好過你死我活的鬥爭</a:t>
            </a:r>
            <a:r>
              <a:rPr lang="en-US" altLang="zh-TW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en-US" altLang="zh-TW" sz="33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Common security </a:t>
            </a:r>
            <a:r>
              <a:rPr lang="en-US" altLang="zh-TW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中黑" panose="020B0509000000000000" pitchFamily="49" charset="-120"/>
              </a:rPr>
              <a:t>共同安全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更是好過</a:t>
            </a:r>
            <a:r>
              <a:rPr lang="en-US" altLang="zh-TW" sz="3300" dirty="0">
                <a:solidFill>
                  <a:srgbClr val="FF0000"/>
                </a:solidFill>
                <a:ea typeface="華康儷中黑" panose="020B0509000000000000" pitchFamily="49" charset="-120"/>
              </a:rPr>
              <a:t>Mutual defense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ea typeface="華康儷中黑" panose="020B0509000000000000" pitchFamily="49" charset="-120"/>
              </a:rPr>
              <a:t>互相防禦</a:t>
            </a:r>
            <a:r>
              <a:rPr lang="en-US" altLang="zh-TW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這一切</a:t>
            </a:r>
            <a:r>
              <a:rPr lang="en-US" altLang="zh-TW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300" spc="300" dirty="0">
                <a:solidFill>
                  <a:schemeClr val="tx1"/>
                </a:solidFill>
                <a:ea typeface="華康儷中黑" panose="020B0509000000000000" pitchFamily="49" charset="-120"/>
              </a:rPr>
              <a:t>都可以從天國</a:t>
            </a:r>
            <a:r>
              <a:rPr lang="en-US" altLang="zh-TW" sz="3300" b="1" spc="300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3300" spc="300" dirty="0">
                <a:solidFill>
                  <a:schemeClr val="tx1"/>
                </a:solidFill>
                <a:ea typeface="華康儷中黑" panose="020B0509000000000000" pitchFamily="49" charset="-120"/>
              </a:rPr>
              <a:t>梵二精神</a:t>
            </a:r>
            <a:r>
              <a:rPr lang="en-US" altLang="zh-TW" sz="33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中國文化</a:t>
            </a:r>
            <a:r>
              <a:rPr lang="en-US" altLang="zh-TW" sz="33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生活昇華的結合</a:t>
            </a:r>
            <a:r>
              <a:rPr lang="en-US" altLang="zh-TW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和推廣而開始</a:t>
            </a:r>
            <a:r>
              <a:rPr lang="en-US" altLang="zh-TW" sz="33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33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300" spc="-120" dirty="0">
                <a:solidFill>
                  <a:schemeClr val="tx1"/>
                </a:solidFill>
                <a:ea typeface="華康儷中黑" panose="020B0509000000000000" pitchFamily="49" charset="-120"/>
              </a:rPr>
              <a:t>I seem to be discontented with the world, but I shall not give up! I must tell the world aloud: “</a:t>
            </a:r>
            <a:r>
              <a:rPr lang="en-US" altLang="zh-TW" sz="3300" spc="-120" dirty="0">
                <a:solidFill>
                  <a:srgbClr val="FF0000"/>
                </a:solidFill>
                <a:ea typeface="華康儷中黑" panose="020B0509000000000000" pitchFamily="49" charset="-120"/>
              </a:rPr>
              <a:t>Dialogue</a:t>
            </a:r>
            <a:r>
              <a:rPr lang="en-US" altLang="zh-TW" sz="3300" spc="-120" dirty="0">
                <a:solidFill>
                  <a:schemeClr val="tx1"/>
                </a:solidFill>
                <a:ea typeface="華康儷中黑" panose="020B0509000000000000" pitchFamily="49" charset="-120"/>
              </a:rPr>
              <a:t> is better than conflict, </a:t>
            </a:r>
            <a:r>
              <a:rPr lang="en-US" altLang="zh-TW" sz="3300" spc="-120" dirty="0">
                <a:solidFill>
                  <a:srgbClr val="FF0000"/>
                </a:solidFill>
                <a:ea typeface="華康儷中黑" panose="020B0509000000000000" pitchFamily="49" charset="-120"/>
              </a:rPr>
              <a:t>collaboration</a:t>
            </a:r>
            <a:r>
              <a:rPr lang="en-US" altLang="zh-TW" sz="3300" spc="-120" dirty="0">
                <a:solidFill>
                  <a:schemeClr val="tx1"/>
                </a:solidFill>
                <a:ea typeface="華康儷中黑" panose="020B0509000000000000" pitchFamily="49" charset="-120"/>
              </a:rPr>
              <a:t> is better than cut-throat zero-sum fighting; </a:t>
            </a:r>
            <a:r>
              <a:rPr lang="en-US" altLang="zh-TW" sz="3300" spc="-12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common security</a:t>
            </a:r>
            <a:r>
              <a:rPr lang="en-US" altLang="zh-TW" sz="3300" spc="-120" dirty="0">
                <a:solidFill>
                  <a:schemeClr val="tx1"/>
                </a:solidFill>
                <a:ea typeface="華康儷中黑" panose="020B0509000000000000" pitchFamily="49" charset="-120"/>
              </a:rPr>
              <a:t> is better than building a defense against each other. To achieve such ends, we can start with the actual work of building a Heavenly Kingdom, spreading the spirit of </a:t>
            </a:r>
            <a:r>
              <a:rPr lang="en-US" altLang="zh-TW" sz="3300" spc="-120" dirty="0">
                <a:solidFill>
                  <a:srgbClr val="FF0000"/>
                </a:solidFill>
                <a:ea typeface="華康儷中黑" panose="020B0509000000000000" pitchFamily="49" charset="-120"/>
              </a:rPr>
              <a:t>Vatican II</a:t>
            </a:r>
            <a:r>
              <a:rPr lang="en-US" altLang="zh-TW" sz="3300" spc="-120" dirty="0">
                <a:solidFill>
                  <a:schemeClr val="tx1"/>
                </a:solidFill>
                <a:ea typeface="華康儷中黑" panose="020B0509000000000000" pitchFamily="49" charset="-120"/>
              </a:rPr>
              <a:t>, </a:t>
            </a:r>
            <a:r>
              <a:rPr lang="en-US" altLang="zh-TW" sz="3300" spc="-120" dirty="0">
                <a:solidFill>
                  <a:srgbClr val="FF0000"/>
                </a:solidFill>
                <a:ea typeface="華康儷中黑" panose="020B0509000000000000" pitchFamily="49" charset="-120"/>
              </a:rPr>
              <a:t>Chinese culture </a:t>
            </a:r>
            <a:r>
              <a:rPr lang="en-US" altLang="zh-TW" sz="3300" spc="-120" dirty="0">
                <a:solidFill>
                  <a:schemeClr val="tx1"/>
                </a:solidFill>
                <a:ea typeface="華康儷中黑" panose="020B0509000000000000" pitchFamily="49" charset="-120"/>
              </a:rPr>
              <a:t>and the lifting of our </a:t>
            </a:r>
            <a:r>
              <a:rPr lang="en-US" altLang="zh-TW" sz="3300" spc="-120" dirty="0">
                <a:solidFill>
                  <a:srgbClr val="FF0000"/>
                </a:solidFill>
                <a:ea typeface="華康儷中黑" panose="020B0509000000000000" pitchFamily="49" charset="-120"/>
              </a:rPr>
              <a:t>mundane</a:t>
            </a:r>
            <a:r>
              <a:rPr lang="en-US" altLang="zh-TW" sz="3300" spc="-120" dirty="0">
                <a:solidFill>
                  <a:schemeClr val="tx1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3300" spc="-120" dirty="0">
                <a:solidFill>
                  <a:srgbClr val="FF0000"/>
                </a:solidFill>
                <a:ea typeface="華康儷中黑" panose="020B0509000000000000" pitchFamily="49" charset="-120"/>
              </a:rPr>
              <a:t>living</a:t>
            </a:r>
            <a:r>
              <a:rPr lang="en-US" altLang="zh-TW" sz="3300" spc="-12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465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我以上的思想不是最近才有的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我在三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四歲讀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三本紅皮書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三字經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和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千字文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等）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和十三歲進修院讀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聖經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以後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我對天國和大同已有無限的嚮往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這嚮往也是我要做神父的最強動力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但又如何能傳開去呢？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These are not new thoughts. Back at a tender age of three, in reading the “</a:t>
            </a:r>
            <a:r>
              <a:rPr lang="en-US" altLang="zh-TW" sz="36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Three Red Books</a:t>
            </a:r>
            <a:r>
              <a:rPr lang="en-US" altLang="zh-TW" sz="36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” </a:t>
            </a:r>
            <a:r>
              <a:rPr lang="en-US" altLang="zh-TW" sz="28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(Three Character Classic and Thousand Character Classic </a:t>
            </a:r>
            <a:r>
              <a:rPr lang="en-US" altLang="zh-TW" sz="2800" spc="-150" dirty="0" err="1">
                <a:solidFill>
                  <a:schemeClr val="tx1"/>
                </a:solidFill>
                <a:ea typeface="華康儷中黑" panose="020B0509000000000000" pitchFamily="49" charset="-120"/>
              </a:rPr>
              <a:t>etc</a:t>
            </a:r>
            <a:r>
              <a:rPr lang="zh-TW" altLang="en-US" sz="28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）</a:t>
            </a:r>
            <a:r>
              <a:rPr lang="en-US" altLang="zh-TW" sz="36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and since entering the seminary to read the </a:t>
            </a:r>
            <a:r>
              <a:rPr lang="en-US" altLang="zh-TW" sz="3600" spc="-15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Bible</a:t>
            </a:r>
            <a:r>
              <a:rPr lang="en-US" altLang="zh-TW" sz="36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, I had a deep longing for Heavenly Kingdom and Universal Oneness. It is this longing that became the </a:t>
            </a:r>
            <a:r>
              <a:rPr lang="en-US" altLang="zh-TW" sz="36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powerful driving force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that propelled me to become a priest</a:t>
            </a:r>
            <a:r>
              <a:rPr lang="en-US" altLang="zh-TW" sz="36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. </a:t>
            </a: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However, how should we spread the ideals?</a:t>
            </a:r>
          </a:p>
        </p:txBody>
      </p:sp>
    </p:spTree>
    <p:extLst>
      <p:ext uri="{BB962C8B-B14F-4D97-AF65-F5344CB8AC3E}">
        <p14:creationId xmlns:p14="http://schemas.microsoft.com/office/powerpoint/2010/main" val="3081856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在我那八十歲的耄耋年感恩祭中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我想到了要「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訓練培育者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Train the Trainers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);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每年辦四次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分別在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3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6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9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12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月</a:t>
            </a:r>
            <a:endParaRPr lang="en-US" altLang="zh-TW" sz="40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舉辦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每次為期兩週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40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At the Thanksgiving Mass of my 80th birthday, the idea of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Train the Trainers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” came up; to conduct training 4 times a year respectively in March, June, Sept, and December with each lasting for 2 weeks.</a:t>
            </a:r>
          </a:p>
        </p:txBody>
      </p:sp>
    </p:spTree>
    <p:extLst>
      <p:ext uri="{BB962C8B-B14F-4D97-AF65-F5344CB8AC3E}">
        <p14:creationId xmlns:p14="http://schemas.microsoft.com/office/powerpoint/2010/main" val="41799724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內容是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: (1)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掌握徐神父的</a:t>
            </a:r>
            <a:r>
              <a:rPr lang="zh-TW" altLang="en-US" sz="3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全部培育資料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;(2)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 熟悉徐神父的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主日講道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慕道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資料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家庭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信仰培育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(3)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要求學員自製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5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至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10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個自用的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PPT,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由徐神父及助手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個別指導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所以必須增聘人手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(4)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其它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例如教會的基本管理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今日青年人對宗教和人生的看法等等</a:t>
            </a:r>
            <a:r>
              <a:rPr lang="en-US" altLang="zh-TW" sz="34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34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4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The course contents are to include: (1) a mastery of </a:t>
            </a:r>
            <a:r>
              <a:rPr lang="en-US" altLang="zh-TW" sz="34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all of Fr </a:t>
            </a:r>
            <a:r>
              <a:rPr lang="en-US" altLang="zh-TW" sz="3400" spc="-150" dirty="0" err="1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Tsui's</a:t>
            </a:r>
            <a:r>
              <a:rPr lang="en-US" altLang="zh-TW" sz="34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 formation material</a:t>
            </a:r>
            <a:r>
              <a:rPr lang="en-US" altLang="zh-TW" sz="34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. (2) a familiarity with my </a:t>
            </a:r>
            <a:r>
              <a:rPr lang="en-US" altLang="zh-TW" sz="34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Sunday sermons</a:t>
            </a:r>
            <a:r>
              <a:rPr lang="en-US" altLang="zh-TW" sz="34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, </a:t>
            </a:r>
            <a:r>
              <a:rPr lang="en-US" altLang="zh-TW" sz="34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Catechism</a:t>
            </a:r>
            <a:r>
              <a:rPr lang="en-US" altLang="zh-TW" sz="34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 contents and </a:t>
            </a:r>
            <a:r>
              <a:rPr lang="en-US" altLang="zh-TW" sz="34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family</a:t>
            </a:r>
            <a:r>
              <a:rPr lang="en-US" altLang="zh-TW" sz="34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 religious education. (3) participants are required to make 5 to 10 ppt files themselves with individual guidance from Fr </a:t>
            </a:r>
            <a:r>
              <a:rPr lang="en-US" altLang="zh-TW" sz="3400" spc="-150" dirty="0" err="1">
                <a:solidFill>
                  <a:schemeClr val="tx1"/>
                </a:solidFill>
                <a:ea typeface="華康儷中黑" panose="020B0509000000000000" pitchFamily="49" charset="-120"/>
              </a:rPr>
              <a:t>Tsui</a:t>
            </a:r>
            <a:r>
              <a:rPr lang="en-US" altLang="zh-TW" sz="3400" spc="-150" dirty="0">
                <a:solidFill>
                  <a:schemeClr val="tx1"/>
                </a:solidFill>
                <a:ea typeface="華康儷中黑" panose="020B0509000000000000" pitchFamily="49" charset="-120"/>
              </a:rPr>
              <a:t>; (4) Other topics such as basic management, young people’s contemporary view of the religion and life, etc.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094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資格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每次每單位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3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人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必須熟悉電腦操作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教育程度須中學或以上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目標是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學以致用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所以參加者最好是單位負責人如本堂神父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會長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副會長或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培育中心的負責人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36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To be admitted, the expected qualifications are: 3 people per organization per training; Participants must be familiar with computer operations, possess academic qualifications to at least secondary school level. The aim is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to put into practice what is learned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, so participants are preferably organization’s persons-in-charge, such as parish priests, superiors or persons responsible in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Formation Centre</a:t>
            </a:r>
            <a:r>
              <a:rPr lang="en-US" altLang="zh-TW" sz="3600" dirty="0">
                <a:solidFill>
                  <a:schemeClr val="tx1"/>
                </a:solidFill>
                <a:ea typeface="華康儷中黑" panose="020B0509000000000000" pitchFamily="49" charset="-120"/>
              </a:rPr>
              <a:t>”.</a:t>
            </a:r>
          </a:p>
          <a:p>
            <a:pPr>
              <a:spcBef>
                <a:spcPts val="0"/>
              </a:spcBef>
            </a:pPr>
            <a:endParaRPr lang="zh-TW" altLang="en-US" dirty="0">
              <a:solidFill>
                <a:schemeClr val="tx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9906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我不知將來如何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但我會</a:t>
            </a:r>
            <a:r>
              <a:rPr lang="zh-TW" altLang="en-US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邊做邊學</a:t>
            </a:r>
            <a:r>
              <a:rPr lang="en-US" altLang="zh-TW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邊學邊做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我相信聖神的帶領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我相信天國和大同都會在今世出現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我相信</a:t>
            </a:r>
            <a:r>
              <a:rPr lang="zh-TW" altLang="en-US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中國的聖賢可以和聖經的先知比美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孔孟老莊等都是天主給我們華人的禮物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35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I do not know what will happen in the future, but I will </a:t>
            </a:r>
            <a:r>
              <a:rPr lang="en-US" altLang="zh-TW" sz="35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do as I learn, and learn as I do</a:t>
            </a:r>
            <a:r>
              <a:rPr lang="en-US" altLang="zh-TW" sz="3500" dirty="0">
                <a:solidFill>
                  <a:schemeClr val="tx1"/>
                </a:solidFill>
                <a:ea typeface="華康儷中黑" panose="020B0509000000000000" pitchFamily="49" charset="-120"/>
              </a:rPr>
              <a:t>. I believe in the Holy Spirit’s guidance and I believe the Heavenly Kingdom will appear in this world. I believe Chinese saints and sages are on an equal footing with the biblical prophets.  I believe </a:t>
            </a:r>
            <a:r>
              <a:rPr lang="en-US" altLang="zh-TW" sz="3500" dirty="0">
                <a:solidFill>
                  <a:srgbClr val="FF0000"/>
                </a:solidFill>
                <a:ea typeface="華康儷中黑" panose="020B0509000000000000" pitchFamily="49" charset="-120"/>
              </a:rPr>
              <a:t>Confucius, Menzi, Laozi and Zhuangzi were prophets sent by God to the Chinese nation.</a:t>
            </a:r>
          </a:p>
        </p:txBody>
      </p:sp>
    </p:spTree>
    <p:extLst>
      <p:ext uri="{BB962C8B-B14F-4D97-AF65-F5344CB8AC3E}">
        <p14:creationId xmlns:p14="http://schemas.microsoft.com/office/powerpoint/2010/main" val="4116694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我相信聖教宗若望保祿的話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如果中國教會有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基督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的信仰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並接受過深厚的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中國文化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薰陶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我們會成為傑出的華人教會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對普世教會有貢獻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使普世教會大受其惠</a:t>
            </a:r>
            <a:r>
              <a:rPr lang="zh-TW" altLang="en-US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.</a:t>
            </a:r>
            <a:endParaRPr lang="zh-TW" altLang="en-US" sz="40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I believe in the late Pope John Paul II’s words that if Chinese Churches have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Christian faith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and are nurtured by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Chinese culture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, we will become outstanding Chinese Churches, “</a:t>
            </a:r>
            <a:r>
              <a:rPr lang="en-US" altLang="zh-TW" sz="4000" dirty="0">
                <a:solidFill>
                  <a:schemeClr val="tx1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contributing to the benefits of the Universal Church</a:t>
            </a:r>
            <a:r>
              <a:rPr lang="en-US" altLang="zh-TW" sz="4000" dirty="0">
                <a:solidFill>
                  <a:schemeClr val="tx1"/>
                </a:solidFill>
                <a:ea typeface="華康儷中黑" panose="020B0509000000000000" pitchFamily="49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2515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421AC78-08EF-4421-8F8A-87257AAF1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9144000" cy="62646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聖神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請你降臨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更新和充滿普世教會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中國教會</a:t>
            </a: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所有信徒</a:t>
            </a:r>
            <a:endParaRPr lang="en-US" altLang="zh-TW" sz="4400" dirty="0">
              <a:solidFill>
                <a:schemeClr val="tx1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和芸芸眾生的心靈！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Come, Holy Spirit! renew and fill the hearts of the Catholic Church,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Chinese Church and all believers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and non-believers with Thy grace 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400" dirty="0">
                <a:solidFill>
                  <a:schemeClr val="tx1"/>
                </a:solidFill>
                <a:ea typeface="華康儷中黑" panose="020B0509000000000000" pitchFamily="49" charset="-120"/>
              </a:rPr>
              <a:t>and heavenly aid.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altLang="zh-TW" sz="4000" spc="-15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Renovabis</a:t>
            </a:r>
            <a:r>
              <a:rPr lang="en-US" altLang="zh-TW" sz="40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4000" spc="-15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faciem</a:t>
            </a:r>
            <a:r>
              <a:rPr lang="en-US" altLang="zh-TW" sz="4000" spc="-150" dirty="0">
                <a:solidFill>
                  <a:srgbClr val="FF0000"/>
                </a:solidFill>
                <a:ea typeface="華康儷中黑" panose="020B0509000000000000" pitchFamily="49" charset="-120"/>
              </a:rPr>
              <a:t> terrae! </a:t>
            </a:r>
            <a:r>
              <a:rPr lang="en-US" altLang="zh-TW" sz="3000" spc="-150" dirty="0">
                <a:solidFill>
                  <a:srgbClr val="0000FF"/>
                </a:solidFill>
                <a:latin typeface="Bahnschrift Light Condensed" panose="020B0502040204020203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you will renew the face of the earth !</a:t>
            </a:r>
          </a:p>
        </p:txBody>
      </p:sp>
    </p:spTree>
    <p:extLst>
      <p:ext uri="{BB962C8B-B14F-4D97-AF65-F5344CB8AC3E}">
        <p14:creationId xmlns:p14="http://schemas.microsoft.com/office/powerpoint/2010/main" val="31099238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願天主聖神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260648"/>
            <a:ext cx="8928992" cy="633065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並靠近基勒乃的利比亞一帶的人，以及僑居的羅馬人、猶太人和皈依猶太教的人、克里特人和阿拉伯人。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怎麼我們都聽見他們用我們的話，講論天主的奇事呢？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92134E6-EE0A-49C5-9DE5-0A8E8A65B83F}"/>
              </a:ext>
            </a:extLst>
          </p:cNvPr>
          <p:cNvSpPr txBox="1"/>
          <p:nvPr/>
        </p:nvSpPr>
        <p:spPr>
          <a:xfrm>
            <a:off x="7596336" y="61911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9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4330" y="116632"/>
            <a:ext cx="8902166" cy="6474668"/>
          </a:xfrm>
        </p:spPr>
        <p:txBody>
          <a:bodyPr/>
          <a:lstStyle/>
          <a:p>
            <a:pPr marL="0" indent="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4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</a:t>
            </a:r>
            <a:r>
              <a:rPr lang="en-US" altLang="zh-TW" sz="34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12:3-7,12-13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除非受聖神感動，沒有一個人能說：「耶穌是主」。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神恩雖有區別，卻是同一聖神所賜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；職分雖有區別，卻是同一的主所賜；功效雖有區別，卻是同一的天主，在一切人身上，行一切事。聖神顯示在每人身上雖有不同，但全是為人的好處。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就如身體只是一個，卻有許多肢體；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BDD6258-0607-48D5-A446-E27005FC0756}"/>
              </a:ext>
            </a:extLst>
          </p:cNvPr>
          <p:cNvSpPr txBox="1"/>
          <p:nvPr/>
        </p:nvSpPr>
        <p:spPr>
          <a:xfrm>
            <a:off x="8145573" y="6330351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322" y="116632"/>
            <a:ext cx="9019355" cy="6613829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身體所有的肢體雖多，仍是一個身體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；基督也是這樣。因為我們眾人，不論是猶太人，或是希臘人，或是為奴的，或是自主的，都因一個聖神受了洗，成為一個身體，又都為一個聖神所滋潤。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48E01C2-D0E4-4215-85FF-7CBA3710CCA7}"/>
              </a:ext>
            </a:extLst>
          </p:cNvPr>
          <p:cNvSpPr txBox="1"/>
          <p:nvPr/>
        </p:nvSpPr>
        <p:spPr>
          <a:xfrm>
            <a:off x="8145573" y="6330351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2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88640"/>
            <a:ext cx="8856984" cy="63306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恭讀若望福音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20:19-23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一周的第一天晚上，門徒所在的地方，因為怕猶太人，門戶都關著；耶穌來了，站在中間，對他們說：「願你們平安！」說了這話，便把手和肋膀指給他們看。門徒見了主，便喜歡起來。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耶穌又對他們說：「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願你們平安！就如父派遣了我，我也同樣派遣你們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說了這話，就向他們噓了一口氣，說：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B24D04A-2256-46F7-94B1-E2A92E3AC346}"/>
              </a:ext>
            </a:extLst>
          </p:cNvPr>
          <p:cNvSpPr txBox="1"/>
          <p:nvPr/>
        </p:nvSpPr>
        <p:spPr>
          <a:xfrm>
            <a:off x="7830269" y="6174492"/>
            <a:ext cx="755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88640"/>
            <a:ext cx="8856984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「你們領受聖神吧！你們赦免誰的罪，誰的罪就得赦免；你們保留誰的罪，誰的罪就被保留。」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B24D04A-2256-46F7-94B1-E2A92E3AC346}"/>
              </a:ext>
            </a:extLst>
          </p:cNvPr>
          <p:cNvSpPr txBox="1"/>
          <p:nvPr/>
        </p:nvSpPr>
        <p:spPr>
          <a:xfrm>
            <a:off x="7830269" y="6174492"/>
            <a:ext cx="755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54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五旬節主日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聖神降臨節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</a:p>
          <a:p>
            <a:pPr lvl="0" algn="ctr" eaLnBrk="1" hangingPunct="1">
              <a:spcBef>
                <a:spcPts val="120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28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ts val="1200"/>
              </a:spcBef>
              <a:spcAft>
                <a:spcPts val="4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5800"/>
              </a:lnSpc>
              <a:spcBef>
                <a:spcPct val="0"/>
              </a:spcBef>
              <a:buFontTx/>
              <a:buNone/>
            </a:pPr>
            <a:r>
              <a:rPr lang="zh-TW" altLang="en-US" sz="8800" spc="600" dirty="0">
                <a:solidFill>
                  <a:srgbClr val="00FF00"/>
                </a:solidFill>
                <a:ea typeface="華康粗黑體" panose="020B0709000000000000" pitchFamily="49" charset="-120"/>
              </a:rPr>
              <a:t>聖神與我</a:t>
            </a:r>
            <a:endParaRPr lang="en-US" altLang="zh-TW" sz="8800" spc="6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3400"/>
              </a:lnSpc>
              <a:spcBef>
                <a:spcPct val="0"/>
              </a:spcBef>
              <a:buFontTx/>
              <a:buNone/>
            </a:pPr>
            <a:r>
              <a:rPr lang="en-US" altLang="zh-TW" sz="4800" dirty="0">
                <a:solidFill>
                  <a:srgbClr val="FFFF00"/>
                </a:solidFill>
                <a:ea typeface="標楷體" panose="03000509000000000000" pitchFamily="65" charset="-120"/>
              </a:rPr>
              <a:t>——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我的證道</a:t>
            </a:r>
            <a:r>
              <a:rPr lang="en-US" altLang="zh-TW" sz="4800" dirty="0">
                <a:solidFill>
                  <a:srgbClr val="FFFF00"/>
                </a:solidFill>
                <a:ea typeface="標楷體" panose="03000509000000000000" pitchFamily="65" charset="-120"/>
              </a:rPr>
              <a:t>——</a:t>
            </a:r>
            <a:endParaRPr lang="zh-TW" altLang="en-US" sz="4800" dirty="0">
              <a:solidFill>
                <a:srgbClr val="FFFF0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0832882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31450</TotalTime>
  <Words>4158</Words>
  <Application>Microsoft Office PowerPoint</Application>
  <PresentationFormat>如螢幕大小 (4:3)</PresentationFormat>
  <Paragraphs>157</Paragraphs>
  <Slides>38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38</vt:i4>
      </vt:variant>
    </vt:vector>
  </HeadingPairs>
  <TitlesOfParts>
    <vt:vector size="55" baseType="lpstr">
      <vt:lpstr>Greek Diner Inline TT</vt:lpstr>
      <vt:lpstr>華康中黑體</vt:lpstr>
      <vt:lpstr>華康中黑體(P)</vt:lpstr>
      <vt:lpstr>華康正顏楷體W7</vt:lpstr>
      <vt:lpstr>華康粗黑體</vt:lpstr>
      <vt:lpstr>華康黑體-GB5</vt:lpstr>
      <vt:lpstr>華康儷中黑</vt:lpstr>
      <vt:lpstr>華康儷特圓</vt:lpstr>
      <vt:lpstr>新細明體</vt:lpstr>
      <vt:lpstr>標楷體</vt:lpstr>
      <vt:lpstr>Arial</vt:lpstr>
      <vt:lpstr>Bahnschrift Light Condensed</vt:lpstr>
      <vt:lpstr>Calibri</vt:lpstr>
      <vt:lpstr>Calibri Light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我好像對世界不滿,但我卻充滿希望! 我要不    斷大聲的告訴世界: 對話好過對抗;合作好過    鬥個你死我活; Common security 共同安全,    好過Mutual defense互相防禦.     這一切都可以從天國+梵二精神+中國文   化+生活昇華的結合和推廣開始.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1741</cp:revision>
  <dcterms:created xsi:type="dcterms:W3CDTF">2006-09-26T01:05:23Z</dcterms:created>
  <dcterms:modified xsi:type="dcterms:W3CDTF">2023-05-24T01:41:19Z</dcterms:modified>
</cp:coreProperties>
</file>