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8835" r:id="rId2"/>
    <p:sldMasterId id="2147488994" r:id="rId3"/>
    <p:sldMasterId id="2147489191" r:id="rId4"/>
  </p:sldMasterIdLst>
  <p:notesMasterIdLst>
    <p:notesMasterId r:id="rId36"/>
  </p:notesMasterIdLst>
  <p:handoutMasterIdLst>
    <p:handoutMasterId r:id="rId37"/>
  </p:handoutMasterIdLst>
  <p:sldIdLst>
    <p:sldId id="2211" r:id="rId5"/>
    <p:sldId id="2175" r:id="rId6"/>
    <p:sldId id="2176" r:id="rId7"/>
    <p:sldId id="2177" r:id="rId8"/>
    <p:sldId id="2122" r:id="rId9"/>
    <p:sldId id="2178" r:id="rId10"/>
    <p:sldId id="2179" r:id="rId11"/>
    <p:sldId id="2180" r:id="rId12"/>
    <p:sldId id="2181" r:id="rId13"/>
    <p:sldId id="2214" r:id="rId14"/>
    <p:sldId id="2190" r:id="rId15"/>
    <p:sldId id="2191" r:id="rId16"/>
    <p:sldId id="2192" r:id="rId17"/>
    <p:sldId id="2193" r:id="rId18"/>
    <p:sldId id="2194" r:id="rId19"/>
    <p:sldId id="2195" r:id="rId20"/>
    <p:sldId id="2196" r:id="rId21"/>
    <p:sldId id="2197" r:id="rId22"/>
    <p:sldId id="2198" r:id="rId23"/>
    <p:sldId id="2199" r:id="rId24"/>
    <p:sldId id="2182" r:id="rId25"/>
    <p:sldId id="2183" r:id="rId26"/>
    <p:sldId id="2184" r:id="rId27"/>
    <p:sldId id="2185" r:id="rId28"/>
    <p:sldId id="2188" r:id="rId29"/>
    <p:sldId id="2186" r:id="rId30"/>
    <p:sldId id="2209" r:id="rId31"/>
    <p:sldId id="2208" r:id="rId32"/>
    <p:sldId id="2212" r:id="rId33"/>
    <p:sldId id="2213" r:id="rId34"/>
    <p:sldId id="1045" r:id="rId35"/>
  </p:sldIdLst>
  <p:sldSz cx="9144000" cy="6858000" type="screen4x3"/>
  <p:notesSz cx="10234613" cy="710406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  <a:srgbClr val="9900CC"/>
    <a:srgbClr val="00FF00"/>
    <a:srgbClr val="0000FF"/>
    <a:srgbClr val="FF0000"/>
    <a:srgbClr val="5A2781"/>
    <a:srgbClr val="00CC00"/>
    <a:srgbClr val="99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389" autoAdjust="0"/>
    <p:restoredTop sz="93118" autoAdjust="0"/>
  </p:normalViewPr>
  <p:slideViewPr>
    <p:cSldViewPr>
      <p:cViewPr varScale="1">
        <p:scale>
          <a:sx n="59" d="100"/>
          <a:sy n="59" d="100"/>
        </p:scale>
        <p:origin x="10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838" y="0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7216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838" y="6747216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CF16FE-621D-4C41-95A6-B8434BBBF7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764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838" y="0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5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462" y="3374429"/>
            <a:ext cx="8187690" cy="319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7216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838" y="6747216"/>
            <a:ext cx="4434999" cy="3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BA08EA-6B24-4DB7-8D8E-81CA46BD8E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9307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BA08EA-6B24-4DB7-8D8E-81CA46BD8EA2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333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1D6AE-033B-4B77-93E7-9B742F30FE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162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E277-1F09-4785-BBAE-FC2F51A647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331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A252C-8FBD-40BC-BE8E-B42EC7472A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8646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74EBD-220F-47D8-8500-7C9E2063FB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3082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621414-4143-4A67-9C8B-B03AFFA25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092653-4438-4983-BE3E-859D0B8AFE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3546F3-1CE2-46E7-BC45-E30431590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E6B3B-EBBC-45B4-AF0E-175C03A9E9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6678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B0678F-E5C8-487F-B2C4-95DE60F79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F60C3A-6769-4CDD-80AC-C4D03A4BC2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438389-B64B-405B-B01B-15F6A267BC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C7A7-6B4C-45F7-B35D-AEE4263247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72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4DB8FC-E179-4D06-8308-D5319F713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8328F8-87C8-4DB0-AFAC-0448CE6990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26BB80-E19A-4259-8E26-CC193CEE1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DAD1A-C3C6-4C66-8B80-47B9D4AC02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4154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DA5A3B-9624-4F1E-AA2B-F184E921FF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984BBA-1E46-439A-8A1E-B4DA15823F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21C9B3-C7B7-41C6-8694-E41BE627B9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8F094-2067-4A83-B87F-7825DF024A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1011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F654D2-81FE-4169-975A-92EAD4141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DB605A8-CB8A-4406-B5AC-96358726F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2FA5121-9FD2-4A6C-B169-40E8E374B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D71A6-07A1-4723-8559-23D4812A99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2842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56BFE4-961E-427C-A270-B412681F8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268EEE-52B8-499D-A8C6-97267DA704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2ADC2F-AE03-4B58-872B-F98554F8E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9AB0E-CAF2-447C-A253-A57C293529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4548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4A634B-DDEC-4916-89FB-F2294CB771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484ABC2-4641-49C0-B307-2F68CEF6D6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7B2536B-41B2-4E51-A2DB-D41205CF3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7149-F139-4F28-A222-AEABD1F042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951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43C04-3D43-44C5-A649-BC3946C45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2593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36F31F-DCEA-4381-AF5B-F7ECE6AFA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79F6C-5058-43AA-915A-2DD7F783F3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8937B1-6BF8-4935-BE9A-DFEB4591F2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C932-D2C9-4CA2-B4D1-4F5B21B1D6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5791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AFEB28-5B2B-4BCC-BA95-C137403B3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76D520-10C7-48DC-9FF2-00F869A94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F2D24D-6AE2-4A6D-A589-A3D2F04C9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BFA66-B155-4B89-835E-9B1E46AF83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8578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296813-497F-4BA8-88B7-F1EAEE65C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975FF2-DC14-440A-9701-945AD852A7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77F6A5-2D9A-4AEB-A34A-CC901D01B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0A5A7-ECA0-4F75-A1D1-92A3945DAF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7692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EA35E7-9B28-4149-BBED-320FE73EE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67509C-7FD1-4388-A239-B74A659C3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D835C4-2CF9-435B-9D56-F95603AD0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7D3BD-E26E-4B76-A0DB-07B9E115BF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2621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798DB5-5EB6-4204-82F6-895245782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DB2CF7-F710-483F-BB5E-957DDDEA57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AEC81-B018-4A42-9136-717AC478F1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8E4AC-A14A-4C0A-BE28-F7E172C1EE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0626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59251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923451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26011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01226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6084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01196-7CDA-4AFF-B758-E55931CE50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32045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354941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864511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57727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741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677287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923623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00060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7689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528383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322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7DE8F-AD6F-4718-9C85-23A678F997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31428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30488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269374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76198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7387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90212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642356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309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B19D-3FCF-4FED-B254-A839F31A09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12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F1193-6C84-4745-AFA5-434AC79F9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472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34DE4-85CF-4E0F-AE43-3B6C72E409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637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28BD-9797-463A-889B-5F4B55A564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86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DD29D-2D88-4D01-A7A3-9F6AFCC8DC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724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F0749BE-B339-4FE8-B073-44BF61A98E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690" r:id="rId1"/>
    <p:sldLayoutId id="2147488691" r:id="rId2"/>
    <p:sldLayoutId id="2147488692" r:id="rId3"/>
    <p:sldLayoutId id="2147488693" r:id="rId4"/>
    <p:sldLayoutId id="2147488694" r:id="rId5"/>
    <p:sldLayoutId id="2147488695" r:id="rId6"/>
    <p:sldLayoutId id="2147488696" r:id="rId7"/>
    <p:sldLayoutId id="2147488697" r:id="rId8"/>
    <p:sldLayoutId id="2147488698" r:id="rId9"/>
    <p:sldLayoutId id="2147488699" r:id="rId10"/>
    <p:sldLayoutId id="2147488700" r:id="rId11"/>
    <p:sldLayoutId id="214748870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73F0F60-A5F8-4279-93F7-75F3039B4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0512E80-F918-44FB-80CA-E7FD9D475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D228BC7-539E-4DB1-8898-A21B1A7B96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399CC64-4BBF-4678-B597-D0DC8A6B4D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D3EBEE-D3CE-48D4-9837-072FFF3801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3878156-5A17-45E5-8AFE-BCCBB07475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403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836" r:id="rId1"/>
    <p:sldLayoutId id="2147488837" r:id="rId2"/>
    <p:sldLayoutId id="2147488838" r:id="rId3"/>
    <p:sldLayoutId id="2147488839" r:id="rId4"/>
    <p:sldLayoutId id="2147488840" r:id="rId5"/>
    <p:sldLayoutId id="2147488841" r:id="rId6"/>
    <p:sldLayoutId id="2147488842" r:id="rId7"/>
    <p:sldLayoutId id="2147488843" r:id="rId8"/>
    <p:sldLayoutId id="2147488844" r:id="rId9"/>
    <p:sldLayoutId id="2147488845" r:id="rId10"/>
    <p:sldLayoutId id="2147488846" r:id="rId11"/>
    <p:sldLayoutId id="214748884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676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995" r:id="rId1"/>
    <p:sldLayoutId id="2147488996" r:id="rId2"/>
    <p:sldLayoutId id="2147488997" r:id="rId3"/>
    <p:sldLayoutId id="2147488998" r:id="rId4"/>
    <p:sldLayoutId id="2147488999" r:id="rId5"/>
    <p:sldLayoutId id="2147489000" r:id="rId6"/>
    <p:sldLayoutId id="2147489001" r:id="rId7"/>
    <p:sldLayoutId id="2147489002" r:id="rId8"/>
    <p:sldLayoutId id="2147489003" r:id="rId9"/>
    <p:sldLayoutId id="2147489004" r:id="rId10"/>
    <p:sldLayoutId id="21474890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9477-B82C-452B-883D-5AFAC34E8393}" type="datetimeFigureOut">
              <a:rPr lang="zh-HK" altLang="en-US" smtClean="0"/>
              <a:t>11/12/2024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2E601-9C7D-42B0-BFC5-3485AD5063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550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192" r:id="rId1"/>
    <p:sldLayoutId id="2147489193" r:id="rId2"/>
    <p:sldLayoutId id="2147489194" r:id="rId3"/>
    <p:sldLayoutId id="2147489195" r:id="rId4"/>
    <p:sldLayoutId id="2147489196" r:id="rId5"/>
    <p:sldLayoutId id="2147489197" r:id="rId6"/>
    <p:sldLayoutId id="2147489198" r:id="rId7"/>
    <p:sldLayoutId id="2147489199" r:id="rId8"/>
    <p:sldLayoutId id="2147489200" r:id="rId9"/>
    <p:sldLayoutId id="2147489201" r:id="rId10"/>
    <p:sldLayoutId id="21474892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耶穌聖誕節</a:t>
            </a:r>
            <a:r>
              <a:rPr lang="zh-TW" altLang="en-US" sz="1600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子夜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)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zh-TW" altLang="en-US" sz="800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良人受享太平於地</a:t>
            </a:r>
            <a:endParaRPr lang="en-US" altLang="zh-TW" sz="8000" dirty="0">
              <a:solidFill>
                <a:srgbClr val="00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正顏楷體W7(P)" panose="03000700000000000000" pitchFamily="66" charset="-120"/>
                <a:cs typeface="+mn-cs"/>
              </a:rPr>
              <a:t>——</a:t>
            </a:r>
            <a:r>
              <a:rPr kumimoji="1" lang="zh-TW" altLang="en-US" sz="50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行楷體W5" panose="03000509000000000000" pitchFamily="65" charset="-120"/>
                <a:ea typeface="華康行楷體W5" panose="03000509000000000000" pitchFamily="65" charset="-120"/>
                <a:cs typeface="+mn-cs"/>
              </a:rPr>
              <a:t>我和不信主的人有何分別</a:t>
            </a:r>
            <a:r>
              <a:rPr kumimoji="1" lang="en-US" altLang="zh-TW" sz="40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正顏楷體W7(P)" panose="03000700000000000000" pitchFamily="66" charset="-120"/>
                <a:cs typeface="+mn-cs"/>
              </a:rPr>
              <a:t>?</a:t>
            </a:r>
            <a:r>
              <a:rPr kumimoji="1" lang="en-US" altLang="zh-TW" sz="36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正顏楷體W7(P)" panose="03000700000000000000" pitchFamily="66" charset="-120"/>
                <a:cs typeface="+mn-cs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250061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耶穌聖誕節</a:t>
            </a:r>
            <a:r>
              <a:rPr lang="zh-TW" altLang="en-US" sz="1600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子夜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)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zh-TW" altLang="en-US" sz="800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良人受享太平於地</a:t>
            </a:r>
            <a:endParaRPr lang="en-US" altLang="zh-TW" sz="8000" dirty="0">
              <a:solidFill>
                <a:srgbClr val="00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正顏楷體W7(P)" panose="03000700000000000000" pitchFamily="66" charset="-120"/>
                <a:cs typeface="+mn-cs"/>
              </a:rPr>
              <a:t>——</a:t>
            </a:r>
            <a:r>
              <a:rPr kumimoji="1" lang="zh-TW" altLang="en-US" sz="50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行楷體W5" panose="03000509000000000000" pitchFamily="65" charset="-120"/>
                <a:ea typeface="華康行楷體W5" panose="03000509000000000000" pitchFamily="65" charset="-120"/>
                <a:cs typeface="+mn-cs"/>
              </a:rPr>
              <a:t>我和不信主的人有何分別</a:t>
            </a:r>
            <a:r>
              <a:rPr kumimoji="1" lang="en-US" altLang="zh-TW" sz="40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正顏楷體W7(P)" panose="03000700000000000000" pitchFamily="66" charset="-120"/>
                <a:cs typeface="+mn-cs"/>
              </a:rPr>
              <a:t>?</a:t>
            </a:r>
            <a:r>
              <a:rPr kumimoji="1" lang="en-US" altLang="zh-TW" sz="36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正顏楷體W7(P)" panose="03000700000000000000" pitchFamily="66" charset="-120"/>
                <a:cs typeface="+mn-cs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724877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有一嬰孩</a:t>
            </a:r>
            <a:r>
              <a:rPr lang="zh-TW" altLang="en-US" sz="4000" dirty="0">
                <a:ea typeface="華康儷中黑" panose="020B0509000000000000" pitchFamily="49" charset="-120"/>
              </a:rPr>
              <a:t>為我們誕生了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他肩上擔負著王權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他的名字要稱為神奇的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謀士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強有力的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永遠之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父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和平</a:t>
            </a:r>
            <a:r>
              <a:rPr lang="zh-TW" altLang="en-US" sz="4000" dirty="0">
                <a:ea typeface="華康儷中黑" panose="020B0509000000000000" pitchFamily="49" charset="-120"/>
              </a:rPr>
              <a:t>之王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天主拯救眾人的恩寵已經出現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教導我們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棄絕不虔敬</a:t>
            </a:r>
            <a:r>
              <a:rPr lang="zh-TW" altLang="en-US" sz="4000" dirty="0">
                <a:ea typeface="華康粗黑體" panose="020B0709000000000000" pitchFamily="49" charset="-120"/>
              </a:rPr>
              <a:t>的生活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和世俗的貪慾</a:t>
            </a:r>
            <a:r>
              <a:rPr lang="en-US" altLang="zh-TW" sz="4000" dirty="0"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ea typeface="華康粗黑體" panose="020B0709000000000000" pitchFamily="49" charset="-120"/>
              </a:rPr>
              <a:t>而要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有節制地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公正地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虔敬地在今世生活</a:t>
            </a:r>
            <a:r>
              <a:rPr lang="en-US" altLang="zh-TW" sz="4000" dirty="0">
                <a:ea typeface="華康粗黑體" panose="020B07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因為在客棧中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為他們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沒有地方</a:t>
            </a:r>
            <a:r>
              <a:rPr lang="zh-TW" altLang="en-US" sz="4000" dirty="0">
                <a:ea typeface="華康粗黑體" panose="020B0709000000000000" pitchFamily="49" charset="-120"/>
              </a:rPr>
              <a:t>；我給你們報告一個為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全民族</a:t>
            </a:r>
            <a:r>
              <a:rPr lang="zh-TW" altLang="en-US" sz="4000" dirty="0">
                <a:ea typeface="華康粗黑體" panose="020B0709000000000000" pitchFamily="49" charset="-120"/>
              </a:rPr>
              <a:t>的大喜訊；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天主受享榮福於天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良人受享太平於地</a:t>
            </a:r>
          </a:p>
        </p:txBody>
      </p:sp>
    </p:spTree>
    <p:extLst>
      <p:ext uri="{BB962C8B-B14F-4D97-AF65-F5344CB8AC3E}">
        <p14:creationId xmlns:p14="http://schemas.microsoft.com/office/powerpoint/2010/main" val="203400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lvl="0" eaLnBrk="1" hangingPunct="1">
              <a:lnSpc>
                <a:spcPts val="41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有一嬰孩</a:t>
            </a:r>
            <a:r>
              <a:rPr lang="zh-TW" altLang="en-US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為我們誕生了</a:t>
            </a:r>
            <a:r>
              <a:rPr lang="en-US" altLang="zh-TW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;</a:t>
            </a:r>
            <a:r>
              <a:rPr lang="zh-TW" altLang="en-US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他肩上擔負著王權</a:t>
            </a:r>
            <a:r>
              <a:rPr lang="en-US" altLang="zh-TW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他的名字要稱為神奇的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謀士</a:t>
            </a:r>
            <a:r>
              <a:rPr lang="en-US" altLang="zh-TW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強有力的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天主</a:t>
            </a:r>
            <a:r>
              <a:rPr lang="en-US" altLang="zh-TW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永遠之父</a:t>
            </a:r>
            <a:r>
              <a:rPr lang="en-US" altLang="zh-TW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和平</a:t>
            </a:r>
            <a:r>
              <a:rPr lang="zh-TW" altLang="en-US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之王</a:t>
            </a:r>
            <a:r>
              <a:rPr lang="en-US" altLang="zh-TW" sz="4000" dirty="0"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神奇的謀士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進入他的聖心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找到生命的</a:t>
            </a:r>
            <a:r>
              <a:rPr lang="zh-TW" altLang="en-US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深</a:t>
            </a:r>
            <a:r>
              <a:rPr lang="en-US" altLang="zh-TW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通</a:t>
            </a:r>
            <a:r>
              <a:rPr lang="en-US" altLang="zh-TW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廣</a:t>
            </a:r>
            <a:r>
              <a:rPr lang="en-US" altLang="zh-TW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遠</a:t>
            </a:r>
            <a:r>
              <a:rPr lang="en-US" altLang="zh-TW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透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全面而深入的智慧</a:t>
            </a:r>
            <a:endParaRPr lang="en-US" altLang="zh-TW" sz="3800" dirty="0"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強有力的天主</a:t>
            </a:r>
            <a:r>
              <a:rPr lang="en-US" altLang="zh-TW" sz="3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3800" dirty="0"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必能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完成計劃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只要我們和他</a:t>
            </a:r>
            <a:r>
              <a:rPr lang="zh-TW" altLang="en-US" sz="3800" dirty="0"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合作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他不單獨行事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不獨顯奇蹟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</a:t>
            </a:r>
            <a:r>
              <a:rPr lang="en-US" altLang="zh-TW" sz="38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50:50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永遠之父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世人全部都永遠是</a:t>
            </a:r>
            <a:r>
              <a:rPr lang="zh-TW" altLang="en-US" sz="3800" dirty="0"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他的孩子</a:t>
            </a:r>
            <a:endParaRPr lang="en-US" altLang="zh-TW" sz="3800" dirty="0">
              <a:highlight>
                <a:srgbClr val="FFFF00"/>
              </a:highlight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和平之王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八十億人不要和平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只要你一人愛上和平</a:t>
            </a: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和平就有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八十億分之一的希望</a:t>
            </a:r>
            <a:endParaRPr lang="en-US" altLang="zh-TW" sz="3800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lvl="0" eaLnBrk="1" hangingPunct="1">
              <a:lnSpc>
                <a:spcPts val="26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                                    1/8,000,000,000</a:t>
            </a:r>
          </a:p>
        </p:txBody>
      </p:sp>
    </p:spTree>
    <p:extLst>
      <p:ext uri="{BB962C8B-B14F-4D97-AF65-F5344CB8AC3E}">
        <p14:creationId xmlns:p14="http://schemas.microsoft.com/office/powerpoint/2010/main" val="298182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19305"/>
          </a:xfrm>
        </p:spPr>
        <p:txBody>
          <a:bodyPr/>
          <a:lstStyle/>
          <a:p>
            <a:pPr lvl="0" eaLnBrk="1" hangingPunct="1">
              <a:lnSpc>
                <a:spcPts val="41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天主拯救眾人的恩寵已經出現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教導我們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棄絕不虔敬</a:t>
            </a:r>
            <a:r>
              <a:rPr lang="zh-TW" altLang="en-US" sz="4000" dirty="0">
                <a:ea typeface="華康正顏楷體W7(P)" panose="03000700000000000000" pitchFamily="66" charset="-120"/>
              </a:rPr>
              <a:t>的生活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和世俗的貪慾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而要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有節制地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公正地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虔敬地在今世生活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lnSpc>
                <a:spcPts val="41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棄絕不虔敬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肅然起敬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敬畏天主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謹小慎微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君子有三畏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畏天命</a:t>
            </a:r>
            <a:r>
              <a:rPr lang="en-US" altLang="zh-TW" sz="4000" dirty="0"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</a:rPr>
              <a:t>大人</a:t>
            </a:r>
            <a:r>
              <a:rPr lang="en-US" altLang="zh-TW" sz="4000" dirty="0"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</a:rPr>
              <a:t>聖人之言 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ea typeface="華康儷中黑" panose="020B0509000000000000" pitchFamily="49" charset="-120"/>
              </a:rPr>
              <a:t>大人者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與天地合其德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; 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為天地立心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solidFill>
                  <a:srgbClr val="0000FF"/>
                </a:solidFill>
                <a:ea typeface="華康儷中黑" panose="020B0509000000000000" pitchFamily="49" charset="-120"/>
              </a:rPr>
              <a:t>生民立命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solidFill>
                  <a:srgbClr val="0000FF"/>
                </a:solidFill>
                <a:ea typeface="華康儷中黑" panose="020B0509000000000000" pitchFamily="49" charset="-120"/>
              </a:rPr>
              <a:t>為往聖繼絕學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solidFill>
                  <a:srgbClr val="0000FF"/>
                </a:solidFill>
                <a:ea typeface="華康儷中黑" panose="020B0509000000000000" pitchFamily="49" charset="-120"/>
              </a:rPr>
              <a:t>為萬世開太平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dirty="0">
                <a:solidFill>
                  <a:srgbClr val="FF0000"/>
                </a:solidFill>
                <a:ea typeface="華康儷中黑" panose="020B0509000000000000" pitchFamily="49" charset="-120"/>
              </a:rPr>
              <a:t>不敢目中無人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/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無天主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)</a:t>
            </a:r>
          </a:p>
          <a:p>
            <a:pPr lvl="0" eaLnBrk="1" hangingPunct="1">
              <a:lnSpc>
                <a:spcPts val="41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棄絕世俗的貪慾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富貴到頭皆夢幻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不義而富且貴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於我如浮雲</a:t>
            </a:r>
            <a:r>
              <a:rPr lang="en-US" altLang="zh-TW" sz="2800" dirty="0">
                <a:solidFill>
                  <a:srgbClr val="0000FF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0000FF"/>
                </a:solidFill>
                <a:ea typeface="華康儷中黑" panose="020B0509000000000000" pitchFamily="49" charset="-120"/>
              </a:rPr>
              <a:t>寵辱去留無驚意</a:t>
            </a:r>
            <a:r>
              <a:rPr lang="zh-TW" altLang="en-US" sz="2800" dirty="0">
                <a:solidFill>
                  <a:srgbClr val="FF00FF"/>
                </a:solidFill>
                <a:ea typeface="華康儷中黑" panose="020B0509000000000000" pitchFamily="49" charset="-120"/>
              </a:rPr>
              <a:t>庭前天上看花雲</a:t>
            </a:r>
            <a:r>
              <a:rPr lang="en-US" altLang="zh-TW" sz="2800" dirty="0">
                <a:solidFill>
                  <a:srgbClr val="0000FF"/>
                </a:solidFill>
                <a:ea typeface="華康儷中黑" panose="020B0509000000000000" pitchFamily="49" charset="-120"/>
              </a:rPr>
              <a:t>)</a:t>
            </a:r>
          </a:p>
          <a:p>
            <a:pPr lvl="0" eaLnBrk="1" hangingPunct="1">
              <a:lnSpc>
                <a:spcPts val="41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有節制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節制是快樂的泉源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也是健康與和諧之本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FF"/>
                </a:solidFill>
                <a:ea typeface="華康儷中黑" panose="020B0509000000000000" pitchFamily="49" charset="-120"/>
              </a:rPr>
              <a:t>能食淡飯者</a:t>
            </a:r>
            <a:r>
              <a:rPr lang="en-US" altLang="zh-TW" sz="4000" dirty="0">
                <a:solidFill>
                  <a:srgbClr val="FF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FF"/>
                </a:solidFill>
                <a:ea typeface="華康儷中黑" panose="020B0509000000000000" pitchFamily="49" charset="-120"/>
              </a:rPr>
              <a:t>方能嚐甘味</a:t>
            </a:r>
            <a:endParaRPr lang="en-US" altLang="zh-TW" sz="4000" dirty="0">
              <a:solidFill>
                <a:srgbClr val="FF00FF"/>
              </a:solidFill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endParaRPr lang="en-US" altLang="zh-TW" sz="4000" dirty="0"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335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因為在客棧中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為他們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沒有地方</a:t>
            </a:r>
            <a:r>
              <a:rPr lang="zh-TW" altLang="en-US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；我給你們報告一個為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全民族</a:t>
            </a:r>
            <a:r>
              <a:rPr lang="zh-TW" altLang="en-US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的大喜訊；天主在天受光榮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主愛的人在世享平安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!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沒有地方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39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給天主空間</a:t>
            </a:r>
            <a:r>
              <a:rPr lang="en-US" altLang="zh-TW" sz="39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;</a:t>
            </a:r>
            <a:r>
              <a:rPr lang="zh-TW" altLang="en-US" sz="39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唯道集虛</a:t>
            </a:r>
            <a:r>
              <a:rPr lang="en-US" altLang="zh-TW" sz="39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9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以虛集道</a:t>
            </a:r>
            <a:endParaRPr lang="en-US" altLang="zh-TW" sz="3900" dirty="0">
              <a:solidFill>
                <a:srgbClr val="FFFF00"/>
              </a:solidFill>
              <a:highlight>
                <a:srgbClr val="FF0000"/>
              </a:highlight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全民族的大喜訊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為什麼猶太人到今天仍不信來自他們民族的耶穌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?)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天主受享榮福於天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良人受享太平於地</a:t>
            </a:r>
            <a:endParaRPr lang="en-US" altLang="zh-TW" sz="40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2700" spc="-12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Gloria in excelsis Deo, et in terra pax </a:t>
            </a:r>
            <a:r>
              <a:rPr lang="en-US" altLang="zh-TW" sz="2700" spc="-120" dirty="0" err="1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hominibus</a:t>
            </a:r>
            <a:r>
              <a:rPr lang="en-US" altLang="zh-TW" sz="2700" spc="-12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2700" spc="-120" dirty="0" err="1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bonae</a:t>
            </a:r>
            <a:r>
              <a:rPr lang="en-US" altLang="zh-TW" sz="2700" spc="-12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2700" spc="-120" dirty="0" err="1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voluntatis</a:t>
            </a:r>
            <a:b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</a:br>
            <a:r>
              <a:rPr lang="en-US" altLang="zh-TW" sz="4000" spc="-150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Gloria Dei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子女成才是父母的光榮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b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</a:br>
            <a:r>
              <a:rPr lang="en-US" altLang="zh-TW" sz="4000" spc="-150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homo </a:t>
            </a:r>
            <a:r>
              <a:rPr lang="en-US" altLang="zh-TW" sz="4000" spc="-150" dirty="0" err="1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vivens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成才</a:t>
            </a:r>
            <a:r>
              <a:rPr lang="en-US" altLang="zh-TW" sz="40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4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充滿生機</a:t>
            </a:r>
            <a:r>
              <a:rPr lang="en-US" altLang="zh-TW" sz="34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5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本身就是福樂</a:t>
            </a:r>
          </a:p>
        </p:txBody>
      </p:sp>
    </p:spTree>
    <p:extLst>
      <p:ext uri="{BB962C8B-B14F-4D97-AF65-F5344CB8AC3E}">
        <p14:creationId xmlns:p14="http://schemas.microsoft.com/office/powerpoint/2010/main" val="98324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兩年前退省神師 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Rev. Alberto </a:t>
            </a:r>
            <a:r>
              <a:rPr lang="en-US" altLang="zh-TW" sz="4000" spc="-100" dirty="0" err="1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Caccaro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en-US" altLang="zh-TW" sz="36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PIME</a:t>
            </a:r>
            <a:r>
              <a:rPr lang="en-US" altLang="zh-TW" sz="36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6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嘉神父</a:t>
            </a:r>
            <a:r>
              <a:rPr lang="en-US" altLang="zh-TW" sz="36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用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Reciprocity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這字來形容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聖言成了血肉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使降生神學更有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立體感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Two years ago, Rev. Alberto </a:t>
            </a:r>
            <a:r>
              <a:rPr lang="en-US" altLang="zh-TW" sz="4000" dirty="0" err="1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Caccaro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en-US" altLang="zh-TW" sz="36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PIME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the spiritual director at a retreat, used the concept of  “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Reciprocity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 to describe “The Word became flesh,” thus giving a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three-dimensional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or multi-faceted </a:t>
            </a:r>
            <a:r>
              <a:rPr lang="en-US" altLang="zh-TW" sz="4000" spc="-9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perspective to the </a:t>
            </a:r>
            <a:r>
              <a:rPr lang="en-US" altLang="zh-TW" sz="4000" spc="-9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Incarnation Theology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9424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Reciprocity 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意義很豐富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除了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互惠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外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還隱含互動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相向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互補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交流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基督奧體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葡萄樹與枝條的生命互通等等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word “reciprocity” has a rich meaning. Besides the usual sense of reciprocation or mutual benefits, it also implies a </a:t>
            </a:r>
            <a:r>
              <a:rPr lang="en-US" altLang="zh-TW" sz="40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bilateral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and complementary interaction,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a mutual exchange, the </a:t>
            </a:r>
            <a:r>
              <a:rPr lang="en-US" altLang="zh-TW" sz="40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mystical Body of Christ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the interconnectedness and interdependence of life between the </a:t>
            </a:r>
            <a:r>
              <a:rPr lang="en-US" altLang="zh-TW" sz="40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vine and its branches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3710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lnSpc>
                <a:spcPts val="5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嘉神父認為「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聖言成了血肉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」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也可以反過來說是「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血肉成了聖言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」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</a:t>
            </a:r>
            <a:b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是雙向的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而非單向的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Rev. </a:t>
            </a:r>
            <a:r>
              <a:rPr lang="en-US" altLang="zh-TW" sz="4400" dirty="0" err="1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Caccaro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considers that the “Word became flesh” can also be reversed to say, “</a:t>
            </a:r>
            <a:r>
              <a:rPr lang="en-US" altLang="zh-TW" sz="44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flesh became the Word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”; they are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bi-directional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not unidirectional. </a:t>
            </a:r>
          </a:p>
        </p:txBody>
      </p:sp>
    </p:spTree>
    <p:extLst>
      <p:ext uri="{BB962C8B-B14F-4D97-AF65-F5344CB8AC3E}">
        <p14:creationId xmlns:p14="http://schemas.microsoft.com/office/powerpoint/2010/main" val="1406473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有人以為</a:t>
            </a:r>
            <a:r>
              <a:rPr lang="zh-TW" altLang="en-US" sz="42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中國文化</a:t>
            </a:r>
            <a:r>
              <a:rPr lang="zh-TW" altLang="en-US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是單向的文化</a:t>
            </a:r>
            <a: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二十四孝只求子女</a:t>
            </a:r>
            <a:r>
              <a:rPr lang="zh-TW" altLang="en-US" sz="42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孝順父母</a:t>
            </a:r>
            <a: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不提父母如何茹苦含辛</a:t>
            </a:r>
            <a:r>
              <a:rPr lang="zh-TW" altLang="en-US" sz="42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養育子女</a:t>
            </a:r>
            <a: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Some consider Chinese culture to be unidirectional. For exa</a:t>
            </a:r>
            <a:r>
              <a:rPr lang="en-US" altLang="zh-TW" sz="42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mple,</a:t>
            </a:r>
            <a: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“</a:t>
            </a:r>
            <a:r>
              <a:rPr lang="en-US" altLang="zh-TW" sz="42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24 Filial Piety Stories</a:t>
            </a:r>
            <a:r>
              <a:rPr lang="en-US" altLang="zh-TW" sz="42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 </a:t>
            </a:r>
            <a:r>
              <a:rPr lang="en-US" altLang="zh-TW" sz="42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expect children to be filial to their parents but overlook </a:t>
            </a:r>
            <a:r>
              <a:rPr lang="en-US" altLang="zh-TW" sz="42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hardships </a:t>
            </a:r>
            <a:r>
              <a:rPr lang="en-US" altLang="zh-TW" sz="42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parents endure in raising their children.</a:t>
            </a:r>
          </a:p>
        </p:txBody>
      </p:sp>
    </p:spTree>
    <p:extLst>
      <p:ext uri="{BB962C8B-B14F-4D97-AF65-F5344CB8AC3E}">
        <p14:creationId xmlns:p14="http://schemas.microsoft.com/office/powerpoint/2010/main" val="2304237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 lnSpcReduction="10000"/>
          </a:bodyPr>
          <a:lstStyle/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或者子女一定要</a:t>
            </a:r>
            <a:r>
              <a:rPr lang="zh-TW" altLang="en-US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服從父母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之命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忘了子女也要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諫諍父母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在父母有過時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要勇於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以正致諫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以免父母陷於不義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Similarly, it is often believed that children must obey their parents, forgetting that children may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dissent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or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admonish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their parents,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or even </a:t>
            </a:r>
            <a:r>
              <a:rPr lang="en-US" altLang="zh-TW" sz="44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remonstrate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when they are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in the wrong</a:t>
            </a:r>
            <a:r>
              <a:rPr lang="en-US" altLang="zh-TW" sz="44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249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7432"/>
            <a:ext cx="9108504" cy="6635944"/>
          </a:xfrm>
        </p:spPr>
        <p:txBody>
          <a:bodyPr/>
          <a:lstStyle/>
          <a:p>
            <a:pPr marL="0" indent="0" eaLnBrk="1">
              <a:lnSpc>
                <a:spcPts val="45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9:1-6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黑暗中行走的百姓，看見了一道皓光；那寄居於漆黑之地的人，已有光輝照射在他們身上。你加強了他們的快樂，增加了他們的喜悅；他們在你面前歡樂，有如人收割時的歡樂，又如分贓時的愉快；因為你折斷了他們所負的重軛，和他們肩上的橫木，以及壓迫他們者的短棍，有如在米德楊那天一樣；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543565" y="6187760"/>
            <a:ext cx="15464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1/3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9408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>
              <a:lnSpc>
                <a:spcPts val="5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有些人對保祿在厄弗所書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5:23 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說的</a:t>
            </a:r>
            <a:b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妻子要服從丈夫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很反感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忘了保祿也要求丈夫要</a:t>
            </a:r>
            <a:r>
              <a:rPr lang="zh-TW" altLang="en-US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為妻子而捨棄自己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Some react negatively to what Paul said in Ephesians 5:22: “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wives must be subordinate to their husbands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”, forgetting that husbands were required to place their wives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before themselves.</a:t>
            </a:r>
          </a:p>
        </p:txBody>
      </p:sp>
    </p:spTree>
    <p:extLst>
      <p:ext uri="{BB962C8B-B14F-4D97-AF65-F5344CB8AC3E}">
        <p14:creationId xmlns:p14="http://schemas.microsoft.com/office/powerpoint/2010/main" val="2745027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這種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reciprocity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讓我想起今次的主題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良人受享太平於地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其實應與前一句的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天主受享榮福於天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一起看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兩者互惠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互動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成為美麗的信仰合體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This “reciprocity” has prompted me to couple the current theme of: “</a:t>
            </a:r>
            <a:r>
              <a:rPr lang="en-US" altLang="zh-TW" sz="40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Peace among men of goodwill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 with the preceding line: “</a:t>
            </a:r>
            <a:r>
              <a:rPr lang="en-US" altLang="zh-TW" sz="4000" spc="-1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Glory to God in the highest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”. Together, these two lines express the beauty of reciprocation and interaction into </a:t>
            </a:r>
            <a:r>
              <a:rPr lang="en-US" altLang="zh-TW" sz="40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one integral body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 </a:t>
            </a:r>
            <a:endParaRPr lang="zh-TW" altLang="en-US" sz="4000" spc="-1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711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當第二世紀初的聖依肋內說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Gloria Dei, homo </a:t>
            </a:r>
            <a:r>
              <a:rPr lang="en-US" altLang="zh-TW" sz="4000" dirty="0" err="1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vivens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一個快樂活潑的人就是天主的光榮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時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我看到天人的合一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和愛的奧妙與偉大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When St Ignatius in the Second Century said: “Gloria Dei, homo </a:t>
            </a:r>
            <a:r>
              <a:rPr lang="en-US" altLang="zh-TW" sz="4000" dirty="0" err="1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vivens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(The glory of God is man fully alive), 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 can see a union of heaven and earth, and the mystery and greatness of love.</a:t>
            </a:r>
          </a:p>
        </p:txBody>
      </p:sp>
    </p:spTree>
    <p:extLst>
      <p:ext uri="{BB962C8B-B14F-4D97-AF65-F5344CB8AC3E}">
        <p14:creationId xmlns:p14="http://schemas.microsoft.com/office/powerpoint/2010/main" val="1431126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良人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就是好人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善意的人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</a:t>
            </a: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man of goodwill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是善良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慈悲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溫柔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體貼等等的混合體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是天主在人間最偉大的</a:t>
            </a: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創作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這種人本身就是天主的光榮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Men of goodwill 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are good people with righteous intentions. They are borne of kindness, compassion, tenderness and selflessness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 </a:t>
            </a:r>
            <a:r>
              <a:rPr lang="en-US" altLang="zh-TW" sz="40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They are the wonder of </a:t>
            </a:r>
            <a:r>
              <a:rPr lang="en-US" altLang="zh-TW" sz="4000" spc="-7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creation </a:t>
            </a:r>
            <a:r>
              <a:rPr lang="en-US" altLang="zh-TW" sz="4000" spc="-7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and embody the glory of God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4608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當天主創造我時 他是在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炫耀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他的傑作</a:t>
            </a:r>
            <a:endParaRPr lang="zh-TW" altLang="en-US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When God created me,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He was showing off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His masterpiece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endParaRPr lang="zh-TW" altLang="en-US" sz="40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F342145E-69B7-4138-988F-44175246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795" y="260648"/>
            <a:ext cx="4670339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615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而這些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良人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心內一定很</a:t>
            </a:r>
            <a:r>
              <a:rPr lang="zh-TW" altLang="en-US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平安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生命一定很</a:t>
            </a:r>
            <a:r>
              <a:rPr lang="zh-TW" altLang="en-US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快樂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超越一切的逆境與困難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endParaRPr lang="en-US" altLang="zh-TW" sz="4400" dirty="0">
              <a:solidFill>
                <a:schemeClr val="tx1"/>
              </a:solidFill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These “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people of goodwill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 certainly have peace in their hearts and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great happiness 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in their lives,  transcending all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difficult situations and hardships. </a:t>
            </a:r>
          </a:p>
        </p:txBody>
      </p:sp>
    </p:spTree>
    <p:extLst>
      <p:ext uri="{BB962C8B-B14F-4D97-AF65-F5344CB8AC3E}">
        <p14:creationId xmlns:p14="http://schemas.microsoft.com/office/powerpoint/2010/main" val="3973796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他們</a:t>
            </a:r>
            <a:r>
              <a:rPr lang="zh-TW" altLang="en-US" sz="4000" dirty="0">
                <a:solidFill>
                  <a:srgbClr val="9900CC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在世享平安</a:t>
            </a:r>
            <a:r>
              <a:rPr lang="en-US" altLang="zh-TW" sz="4000" dirty="0">
                <a:solidFill>
                  <a:srgbClr val="9900CC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受享太平於地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連吃什麼東西都開心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因為不是要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吃好的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而是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l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好好地吃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l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They “enjoy peace in this life” and “peace on earth”. Even with food, they are gratified not by sumptuousness but by the act of enjoying what they have.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They seek to eat properly </a:t>
            </a:r>
            <a:b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en-US" altLang="zh-TW" sz="4000" spc="-1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instead of just eating good food</a:t>
            </a:r>
            <a:r>
              <a:rPr lang="en-US" altLang="zh-TW" sz="4000" spc="-1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75904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C1897EF-302B-4A5F-BE5C-FF82A2F42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吃善盡本分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吃良心無罪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吃家庭和睦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吃世界和平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這是天主給良人</a:t>
            </a:r>
            <a:b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今生在地的百倍賞報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Hence, they eat after fulfilling their duty, with a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guiltless conscience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savoring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family harmony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and participating to create peace on earth. Such is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hundred-fold reward </a:t>
            </a:r>
            <a:b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God gives people of goodwill in this life.</a:t>
            </a:r>
          </a:p>
        </p:txBody>
      </p:sp>
    </p:spTree>
    <p:extLst>
      <p:ext uri="{BB962C8B-B14F-4D97-AF65-F5344CB8AC3E}">
        <p14:creationId xmlns:p14="http://schemas.microsoft.com/office/powerpoint/2010/main" val="758391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2" y="-5432"/>
            <a:ext cx="9107488" cy="648072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000" dirty="0">
              <a:solidFill>
                <a:srgbClr val="0000FF"/>
              </a:solidFill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5400" dirty="0">
                <a:solidFill>
                  <a:srgbClr val="0000FF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天主受享榮福於天</a:t>
            </a:r>
            <a:endParaRPr lang="en-US" altLang="zh-TW" sz="5400" dirty="0">
              <a:solidFill>
                <a:srgbClr val="0000FF"/>
              </a:solidFill>
              <a:highlight>
                <a:srgbClr val="FFFF00"/>
              </a:highlight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Gloria in excelsis Deo</a:t>
            </a:r>
            <a:endParaRPr lang="en-US" altLang="zh-TW" sz="4000" dirty="0">
              <a:solidFill>
                <a:srgbClr val="0000FF"/>
              </a:solidFill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0000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光榮屬於天主</a:t>
            </a:r>
            <a:endParaRPr lang="en-US" altLang="zh-TW" sz="3600" dirty="0">
              <a:solidFill>
                <a:srgbClr val="FF0000"/>
              </a:solidFill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30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人和大地是天主的光榮</a:t>
            </a:r>
            <a:endParaRPr lang="en-US" altLang="zh-TW" sz="3600" dirty="0">
              <a:solidFill>
                <a:schemeClr val="bg1"/>
              </a:solidFill>
              <a:highlight>
                <a:srgbClr val="FF0000"/>
              </a:highlight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zh-TW" altLang="en-US" sz="5400" dirty="0">
                <a:solidFill>
                  <a:srgbClr val="0000FF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良人受享太平於地</a:t>
            </a:r>
            <a:endParaRPr lang="en-US" altLang="zh-TW" sz="5400" dirty="0">
              <a:solidFill>
                <a:srgbClr val="0000FF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Et in terra pax </a:t>
            </a:r>
            <a:r>
              <a:rPr lang="en-US" altLang="zh-TW" sz="3600" dirty="0" err="1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hominibus</a:t>
            </a:r>
            <a:r>
              <a:rPr lang="en-US" altLang="zh-TW" sz="3600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 </a:t>
            </a:r>
            <a:r>
              <a:rPr lang="en-US" altLang="zh-TW" sz="3600" dirty="0" err="1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bonae</a:t>
            </a:r>
            <a:r>
              <a:rPr lang="en-US" altLang="zh-TW" sz="3600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 </a:t>
            </a:r>
            <a:r>
              <a:rPr lang="en-US" altLang="zh-TW" sz="3600" dirty="0" err="1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voluntatis</a:t>
            </a:r>
            <a:endParaRPr lang="en-US" altLang="zh-TW" sz="3600" dirty="0">
              <a:solidFill>
                <a:srgbClr val="0000FF"/>
              </a:solidFill>
              <a:highlight>
                <a:srgbClr val="FFFF00"/>
              </a:highlight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spc="-300" dirty="0">
                <a:solidFill>
                  <a:srgbClr val="FF0000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太平屬於良人</a:t>
            </a:r>
            <a:endParaRPr lang="en-US" altLang="zh-TW" sz="3600" spc="-300" dirty="0">
              <a:solidFill>
                <a:srgbClr val="FF0000"/>
              </a:solidFill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  <a:sym typeface="Wingdings" panose="05000000000000000000" pitchFamily="2" charset="2"/>
              </a:rPr>
              <a:t>天主和美好的世界都是良人的賞報</a:t>
            </a:r>
            <a:endParaRPr lang="en-US" altLang="zh-TW" sz="3600" spc="-300" dirty="0">
              <a:solidFill>
                <a:schemeClr val="bg1"/>
              </a:solidFill>
              <a:highlight>
                <a:srgbClr val="FF0000"/>
              </a:highlight>
              <a:latin typeface="Arial" panose="020B0604020202020204" pitchFamily="34" charset="0"/>
              <a:ea typeface="華康正顏楷體W7(P)" panose="03000700000000000000" pitchFamily="66" charset="-120"/>
              <a:cs typeface="Arial" panose="020B0604020202020204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2B375CA-DC4A-442B-9292-B0F773BA7DF5}"/>
              </a:ext>
            </a:extLst>
          </p:cNvPr>
          <p:cNvSpPr txBox="1"/>
          <p:nvPr/>
        </p:nvSpPr>
        <p:spPr>
          <a:xfrm>
            <a:off x="5769848" y="6184736"/>
            <a:ext cx="3240360" cy="40011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04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35243E5-A3AB-49BA-9187-085972866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  <a:noFill/>
        </p:spPr>
        <p:txBody>
          <a:bodyPr/>
          <a:lstStyle/>
          <a:p>
            <a:pPr algn="l">
              <a:lnSpc>
                <a:spcPts val="41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</a:t>
            </a:r>
            <a:r>
              <a:rPr lang="zh-TW" altLang="en-US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某個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畢業禮中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一位教授這樣說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「我不敢祝願每一位畢業生都成功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都幸福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因</a:t>
            </a:r>
            <a:r>
              <a:rPr lang="zh-TW" altLang="en-US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為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歷史不幸地記載著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有人的成功代價是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喪失良知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有人的幸福代價是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損害他人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世界上很多文化借助宗教來指導人們生活的信念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對我來說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自我尊重是重要的正道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贏得自己的尊重並非易事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却很值得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這不是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自戀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自大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自誇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自欺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而是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自信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自豪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自勉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</a:t>
            </a:r>
            <a:r>
              <a:rPr lang="zh-TW" altLang="en-US" sz="3600" kern="100" dirty="0"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強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CN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自尊支</a:t>
            </a:r>
            <a:r>
              <a:rPr lang="zh-TW" altLang="en-US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撐</a:t>
            </a:r>
            <a:r>
              <a:rPr lang="zh-CN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著自由的精神</a:t>
            </a:r>
            <a:r>
              <a:rPr lang="en-US" altLang="zh-CN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自主的工作</a:t>
            </a:r>
            <a:r>
              <a:rPr lang="en-US" altLang="zh-CN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自在的生活</a:t>
            </a:r>
            <a:r>
              <a:rPr lang="en-US" altLang="zh-CN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我祝願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退休之日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你覺得職業中的自己值得尊重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遲暮之年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你感到生活中的自己值得尊重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不要問我如何做到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,50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年後返校時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告訴母校</a:t>
            </a:r>
            <a:r>
              <a:rPr lang="en-US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你如何做到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zh-TW" sz="36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zh-TW" altLang="zh-TW" sz="3600" kern="100" dirty="0">
              <a:effectLst/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06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7432"/>
            <a:ext cx="9108504" cy="663594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因為戰士所穿發響的軍靴，和染滿血跡的戰袍，都要被焚毀，作為火燄的燃料。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因為有一嬰孩為我們誕生了，有一個兒子賜給了我們。他肩上擔負著王權；他的名字要稱為神奇的謀士、強有力的天主、永遠之父、和平之王。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他的王權是偉大的；達味的御座和他王國的平安，是無限的。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527378" y="6171718"/>
            <a:ext cx="15464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>
                <a:solidFill>
                  <a:srgbClr val="FFFFFF"/>
                </a:solidFill>
                <a:latin typeface="Arial"/>
                <a:ea typeface="新細明體" charset="-120"/>
              </a:rPr>
              <a:t>2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9031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35243E5-A3AB-49BA-9187-085972866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2008"/>
            <a:ext cx="9144000" cy="6885384"/>
          </a:xfrm>
        </p:spPr>
        <p:txBody>
          <a:bodyPr/>
          <a:lstStyle/>
          <a:p>
            <a:pPr algn="just">
              <a:lnSpc>
                <a:spcPts val="39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我送過許多人善終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其中五位特別刻骨銘心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媽媽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在我為她在她床前獻完彌撒後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第二天我在去邯鄲途中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100" kern="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知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到她含笑離去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妹妹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</a:t>
            </a:r>
            <a:r>
              <a:rPr lang="zh-TW" altLang="en-US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說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了兩次「阿哥我愛你」後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也是第二天</a:t>
            </a:r>
            <a:r>
              <a:rPr lang="zh-TW" altLang="en-US" sz="3100" kern="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息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勞歸主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胡樞機</a:t>
            </a:r>
            <a:r>
              <a:rPr lang="zh-TW" altLang="en-US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見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我為他覆手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有點驚訝和感動問我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「徐神父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你為我祈禱嗎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」我含著淚微笑</a:t>
            </a:r>
            <a:r>
              <a:rPr lang="zh-TW" altLang="en-US" sz="3100" kern="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回答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「是」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spc="3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第二天</a:t>
            </a:r>
            <a:r>
              <a:rPr lang="en-US" altLang="zh-TW" sz="3100" kern="100" spc="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spc="3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他安然去領受永生的冠冕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ts val="39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黃美美修女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生前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每次在教研中心辦告解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例必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排</a:t>
            </a:r>
            <a:r>
              <a:rPr lang="zh-TW" altLang="en-US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頭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位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去世前當然也要辦告解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她已經氣促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我告訴她不必講太多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她還是不斷的講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戴上我給她的玫瑰手</a:t>
            </a:r>
            <a:r>
              <a:rPr lang="zh-TW" altLang="en-US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鍊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後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很快也去了見她一生奉獻的主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黃鳳儀修女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兩週前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在我探訪她時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一直為她覆手祈禱了半小時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,23</a:t>
            </a:r>
            <a:r>
              <a:rPr lang="zh-TW" altLang="en-US" sz="3100" kern="100" dirty="0">
                <a:effectLst/>
                <a:latin typeface="華康儷粗宋(P)" panose="02020700000000000000" pitchFamily="18" charset="-120"/>
                <a:ea typeface="華康儷粗宋(P)" panose="02020700000000000000" pitchFamily="18" charset="-120"/>
                <a:cs typeface="Calibri" panose="020F0502020204030204" pitchFamily="34" charset="0"/>
              </a:rPr>
              <a:t>小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時後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100" kern="100" dirty="0">
                <a:effectLst/>
                <a:latin typeface="華康儷粗宋(P)" panose="02020700000000000000" pitchFamily="18" charset="-120"/>
                <a:ea typeface="華康儷粗宋(P)" panose="02020700000000000000" pitchFamily="18" charset="-120"/>
                <a:cs typeface="Calibri" panose="020F0502020204030204" pitchFamily="34" charset="0"/>
              </a:rPr>
              <a:t>她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也平安回歸父家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我祝願你們所有人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都能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生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得積極</a:t>
            </a:r>
            <a:r>
              <a:rPr lang="en-US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老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得順服</a:t>
            </a:r>
            <a:r>
              <a:rPr lang="en-US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病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得坦然</a:t>
            </a:r>
            <a:r>
              <a:rPr lang="en-US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死</a:t>
            </a:r>
            <a:r>
              <a:rPr lang="zh-TW" altLang="zh-TW" sz="3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得安樂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 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這是我們</a:t>
            </a:r>
            <a:r>
              <a:rPr lang="zh-TW" altLang="en-US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的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與眾不同</a:t>
            </a:r>
            <a:r>
              <a:rPr lang="zh-TW" altLang="en-US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之</a:t>
            </a:r>
            <a:r>
              <a:rPr lang="zh-TW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處</a:t>
            </a:r>
            <a:r>
              <a:rPr lang="en-US" altLang="zh-TW" sz="3100" kern="1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zh-TW" sz="3100" kern="100" dirty="0">
              <a:effectLst/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8969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新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生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的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聖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嬰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幫助你戰勝一切困境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en-US" altLang="zh-TW" sz="2400" spc="6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!</a:t>
            </a:r>
            <a:r>
              <a:rPr lang="zh-TW" altLang="en-US" sz="5400" spc="6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聖誕快樂</a:t>
            </a:r>
            <a:r>
              <a:rPr lang="en-US" altLang="zh-TW" sz="4400" spc="6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!</a:t>
            </a:r>
            <a:endParaRPr lang="zh-TW" altLang="en-US" sz="4400" spc="600" dirty="0">
              <a:solidFill>
                <a:srgbClr val="FFFF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08504" cy="6350459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他將以正義與公平，鞏固與保持他的王國，從今時直到永遠：萬軍上主的熱誠必要完成這事。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lnSpc>
                <a:spcPts val="4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68344" y="6210997"/>
            <a:ext cx="12598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>
                <a:solidFill>
                  <a:srgbClr val="FFFFFF"/>
                </a:solidFill>
                <a:latin typeface="Arial"/>
                <a:ea typeface="新細明體" charset="-120"/>
              </a:rPr>
              <a:t>3/3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0C64D1E-4B74-4AD1-A916-A23F49E09410}"/>
              </a:ext>
            </a:extLst>
          </p:cNvPr>
          <p:cNvSpPr txBox="1"/>
          <p:nvPr/>
        </p:nvSpPr>
        <p:spPr>
          <a:xfrm>
            <a:off x="971600" y="3717032"/>
            <a:ext cx="6984776" cy="7694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請靜默片刻 默想上主</a:t>
            </a:r>
            <a:r>
              <a:rPr lang="zh-TW" altLang="en-US" spc="-15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今天</a:t>
            </a:r>
            <a:r>
              <a:rPr lang="zh-TW" altLang="en-US" sz="32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向</a:t>
            </a:r>
            <a:r>
              <a:rPr lang="zh-TW" altLang="en-US" spc="-15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</a:t>
            </a:r>
            <a:r>
              <a:rPr lang="zh-TW" altLang="en-US" sz="32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64344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恭讀聖保祿宗徒致弟鐸書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2:11-14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親愛的：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天主拯救眾人的恩寵已經出現，教導我們棄絕不虔敬的生活，和世俗的貪慾；而要有節制地、公正地、虔敬地在今世生活，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期待所希望的幸福，和我們偉大的天主及救主耶穌基督光榮的顯現。他為我們捨棄了自己，是為救贖我們脫離一切罪惡，</a:t>
            </a:r>
            <a:endParaRPr lang="en-US" altLang="zh-TW" sz="3600" dirty="0">
              <a:solidFill>
                <a:srgbClr val="FFFFFF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894220-9643-49A2-91DA-732ACCD0A42D}"/>
              </a:ext>
            </a:extLst>
          </p:cNvPr>
          <p:cNvSpPr txBox="1"/>
          <p:nvPr/>
        </p:nvSpPr>
        <p:spPr>
          <a:xfrm>
            <a:off x="7740352" y="6093296"/>
            <a:ext cx="10048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1/2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700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並洗淨我們，使我們能成為他的選民，叫我們熱心行善。</a:t>
            </a:r>
            <a:r>
              <a:rPr lang="en-US" altLang="zh-TW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FFFFFF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B02F9DC-B7D2-4552-A8B0-976817DB0708}"/>
              </a:ext>
            </a:extLst>
          </p:cNvPr>
          <p:cNvSpPr txBox="1"/>
          <p:nvPr/>
        </p:nvSpPr>
        <p:spPr>
          <a:xfrm>
            <a:off x="7740352" y="6093296"/>
            <a:ext cx="10048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>
                <a:solidFill>
                  <a:srgbClr val="FFFFFF"/>
                </a:solidFill>
                <a:latin typeface="Arial"/>
                <a:ea typeface="新細明體" charset="-120"/>
              </a:rPr>
              <a:t>2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/2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23232B6-5481-4043-A823-6F806FB2C41F}"/>
              </a:ext>
            </a:extLst>
          </p:cNvPr>
          <p:cNvSpPr txBox="1"/>
          <p:nvPr/>
        </p:nvSpPr>
        <p:spPr>
          <a:xfrm>
            <a:off x="971600" y="3284984"/>
            <a:ext cx="6984776" cy="7694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請靜默片刻 默想上主</a:t>
            </a:r>
            <a:r>
              <a:rPr lang="zh-TW" altLang="en-US" spc="-15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今天</a:t>
            </a:r>
            <a:r>
              <a:rPr lang="zh-TW" altLang="en-US" sz="32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向</a:t>
            </a:r>
            <a:r>
              <a:rPr lang="zh-TW" altLang="en-US" spc="-15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</a:t>
            </a:r>
            <a:r>
              <a:rPr lang="zh-TW" altLang="en-US" sz="32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269281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0"/>
            <a:ext cx="9107488" cy="6813376"/>
          </a:xfrm>
        </p:spPr>
        <p:txBody>
          <a:bodyPr/>
          <a:lstStyle/>
          <a:p>
            <a:pPr marL="0" indent="0" algn="just" eaLnBrk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2:1-14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那時凱撒奧古斯都，出了一道上諭，叫天下的人都要登記：這是季黎諾作敘利亞總督時，初次行的登記。於是，眾人各去本城登記。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若瑟因為是達味家族的人，也從加里肋亞納匝肋城，上猶大名叫白冷的達味城去，好同自己已懷孕的聘妻瑪利亞去登記。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914849" y="6046553"/>
            <a:ext cx="15947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1/3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50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 eaLnBrk="1">
              <a:lnSpc>
                <a:spcPts val="1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他們在那裡的時候，瑪利亞分娩的日期滿了，便生了她的頭胎男兒，用襁褓裹起，放在馬槽裡，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因為在客棧中，為他們沒有地方。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在那地區，有些牧羊人露宿守夜，看守羊群。有上主的一位天使，站在他們身邊；上主的榮光，照射著他們；他們便非常害怕。天使向他們說：「不要害怕！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12087" y="61910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2/3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88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我給你們報告一個為全民族的大喜訊：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今天在達味城中，為你們誕生了一位救世者；他是主默西亞。這是給你們的記號：你們將要看見一個嬰兒，裹著襁褓，躺在馬槽裡。」忽然有一大隊天軍，同那天使一起，讚頌天主說：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天主在天受光榮，主愛的人在世享平安！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</a:p>
          <a:p>
            <a:pPr marL="0" indent="0" eaLnBrk="1">
              <a:lnSpc>
                <a:spcPts val="4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496646" y="6309318"/>
            <a:ext cx="6118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>
                <a:solidFill>
                  <a:srgbClr val="FFFFFF"/>
                </a:solidFill>
                <a:latin typeface="Arial"/>
                <a:ea typeface="新細明體" charset="-120"/>
              </a:rPr>
              <a:t>3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EA8289-840C-424E-B5AE-780DE36315A2}"/>
              </a:ext>
            </a:extLst>
          </p:cNvPr>
          <p:cNvSpPr txBox="1"/>
          <p:nvPr/>
        </p:nvSpPr>
        <p:spPr>
          <a:xfrm>
            <a:off x="1763688" y="6002124"/>
            <a:ext cx="5688632" cy="523220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請靜默片刻 默想上主</a:t>
            </a:r>
            <a:r>
              <a:rPr lang="zh-TW" altLang="en-US" sz="2800" spc="-15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今天</a:t>
            </a:r>
            <a:r>
              <a:rPr lang="zh-TW" altLang="en-US" sz="28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向</a:t>
            </a:r>
            <a:r>
              <a:rPr lang="zh-TW" altLang="en-US" sz="2800" spc="-15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</a:t>
            </a:r>
            <a:r>
              <a:rPr lang="zh-TW" altLang="en-US" sz="2800" spc="-15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62572271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7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11541</TotalTime>
  <Words>2702</Words>
  <Application>Microsoft Office PowerPoint</Application>
  <PresentationFormat>如螢幕大小 (4:3)</PresentationFormat>
  <Paragraphs>133</Paragraphs>
  <Slides>31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31</vt:i4>
      </vt:variant>
    </vt:vector>
  </HeadingPairs>
  <TitlesOfParts>
    <vt:vector size="48" baseType="lpstr">
      <vt:lpstr>華康中黑體</vt:lpstr>
      <vt:lpstr>華康中黑體(P)</vt:lpstr>
      <vt:lpstr>華康正顏楷體W7</vt:lpstr>
      <vt:lpstr>華康正顏楷體W7(P)</vt:lpstr>
      <vt:lpstr>華康行楷體W5</vt:lpstr>
      <vt:lpstr>華康粗黑體</vt:lpstr>
      <vt:lpstr>華康儷中黑</vt:lpstr>
      <vt:lpstr>華康儷中黑(P)</vt:lpstr>
      <vt:lpstr>華康儷粗宋(P)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7_Office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861</cp:revision>
  <dcterms:created xsi:type="dcterms:W3CDTF">2006-09-26T01:05:23Z</dcterms:created>
  <dcterms:modified xsi:type="dcterms:W3CDTF">2024-12-11T04:35:49Z</dcterms:modified>
</cp:coreProperties>
</file>