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8524" r:id="rId2"/>
    <p:sldMasterId id="2147488823" r:id="rId3"/>
  </p:sldMasterIdLst>
  <p:notesMasterIdLst>
    <p:notesMasterId r:id="rId30"/>
  </p:notesMasterIdLst>
  <p:handoutMasterIdLst>
    <p:handoutMasterId r:id="rId31"/>
  </p:handoutMasterIdLst>
  <p:sldIdLst>
    <p:sldId id="914" r:id="rId4"/>
    <p:sldId id="1051" r:id="rId5"/>
    <p:sldId id="1338" r:id="rId6"/>
    <p:sldId id="1053" r:id="rId7"/>
    <p:sldId id="1265" r:id="rId8"/>
    <p:sldId id="1054" r:id="rId9"/>
    <p:sldId id="1266" r:id="rId10"/>
    <p:sldId id="1339" r:id="rId11"/>
    <p:sldId id="930" r:id="rId12"/>
    <p:sldId id="1342" r:id="rId13"/>
    <p:sldId id="1343" r:id="rId14"/>
    <p:sldId id="1344" r:id="rId15"/>
    <p:sldId id="1345" r:id="rId16"/>
    <p:sldId id="1346" r:id="rId17"/>
    <p:sldId id="1347" r:id="rId18"/>
    <p:sldId id="1348" r:id="rId19"/>
    <p:sldId id="1349" r:id="rId20"/>
    <p:sldId id="1350" r:id="rId21"/>
    <p:sldId id="1351" r:id="rId22"/>
    <p:sldId id="1352" r:id="rId23"/>
    <p:sldId id="1353" r:id="rId24"/>
    <p:sldId id="1354" r:id="rId25"/>
    <p:sldId id="1355" r:id="rId26"/>
    <p:sldId id="1356" r:id="rId27"/>
    <p:sldId id="1020" r:id="rId28"/>
    <p:sldId id="1045" r:id="rId29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FF"/>
    <a:srgbClr val="FF99FF"/>
    <a:srgbClr val="00FF00"/>
    <a:srgbClr val="9900CC"/>
    <a:srgbClr val="5A2781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399" autoAdjust="0"/>
    <p:restoredTop sz="94660"/>
  </p:normalViewPr>
  <p:slideViewPr>
    <p:cSldViewPr>
      <p:cViewPr varScale="1">
        <p:scale>
          <a:sx n="82" d="100"/>
          <a:sy n="82" d="100"/>
        </p:scale>
        <p:origin x="10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4CF16FE-621D-4C41-95A6-B8434BBBF7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764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03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5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0BA08EA-6B24-4DB7-8D8E-81CA46BD8E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9307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1D6AE-033B-4B77-93E7-9B742F30FE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62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E277-1F09-4785-BBAE-FC2F51A647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0331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A252C-8FBD-40BC-BE8E-B42EC7472A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68646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74EBD-220F-47D8-8500-7C9E2063FB4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308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A210804F-2A05-4548-B84B-328DC01330F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283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BAA5A2-BB8E-40A1-ABE7-F0033B10A88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5821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9B23D0B-A99D-479F-86FD-C45A957470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0451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C145874-9BD0-4A4C-A152-2F479529BB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8660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AD478AF-E009-4BF0-9579-A8E4222016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0508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A0BCF16-2E6F-4F8F-B3DF-AA8A4ADAB6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97635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14E7E933-4708-404A-A112-112E43C7C4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334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43C04-3D43-44C5-A649-BC3946C452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2593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B669A99-61DF-47A1-A67B-4E0D3BA492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4375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3AF2DB57-F91A-4210-B041-C51D3EACFE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456625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69DE5F2-0E9E-4CAA-97D9-D8913E37B9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5569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8A7C233-3350-4B90-881E-A67E1F9E4F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4825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B1D55D8C-D5B5-4920-AF47-C8D2363F61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91360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3776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698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15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4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00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01196-7CDA-4AFF-B758-E55931CE50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2045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750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1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96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1296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1601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254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DE8F-AD6F-4718-9C85-23A678F9970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314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1B19D-3FCF-4FED-B254-A839F31A097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2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F1193-6C84-4745-AFA5-434AC79F9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0472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4DE4-85CF-4E0F-AE43-3B6C72E4095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6371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E28BD-9797-463A-889B-5F4B55A564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69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DD29D-2D88-4D01-A7A3-9F6AFCC8DC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572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F0749BE-B339-4FE8-B073-44BF61A98E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690" r:id="rId1"/>
    <p:sldLayoutId id="2147488691" r:id="rId2"/>
    <p:sldLayoutId id="2147488692" r:id="rId3"/>
    <p:sldLayoutId id="2147488693" r:id="rId4"/>
    <p:sldLayoutId id="2147488694" r:id="rId5"/>
    <p:sldLayoutId id="2147488695" r:id="rId6"/>
    <p:sldLayoutId id="2147488696" r:id="rId7"/>
    <p:sldLayoutId id="2147488697" r:id="rId8"/>
    <p:sldLayoutId id="2147488698" r:id="rId9"/>
    <p:sldLayoutId id="2147488699" r:id="rId10"/>
    <p:sldLayoutId id="2147488700" r:id="rId11"/>
    <p:sldLayoutId id="214748870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/>
                <a:ea typeface="新細明體" pitchFamily="18" charset="-120"/>
              </a:defRPr>
            </a:lvl1pPr>
          </a:lstStyle>
          <a:p>
            <a:pPr>
              <a:defRPr/>
            </a:pPr>
            <a:fld id="{2030CB1C-5E37-4FF5-B652-7E839E53C9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737" r:id="rId1"/>
    <p:sldLayoutId id="2147488738" r:id="rId2"/>
    <p:sldLayoutId id="2147488739" r:id="rId3"/>
    <p:sldLayoutId id="2147488740" r:id="rId4"/>
    <p:sldLayoutId id="2147488741" r:id="rId5"/>
    <p:sldLayoutId id="2147488742" r:id="rId6"/>
    <p:sldLayoutId id="2147488743" r:id="rId7"/>
    <p:sldLayoutId id="2147488744" r:id="rId8"/>
    <p:sldLayoutId id="2147488745" r:id="rId9"/>
    <p:sldLayoutId id="2147488746" r:id="rId10"/>
    <p:sldLayoutId id="2147488747" r:id="rId11"/>
    <p:sldLayoutId id="21474887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1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824" r:id="rId1"/>
    <p:sldLayoutId id="2147488825" r:id="rId2"/>
    <p:sldLayoutId id="2147488826" r:id="rId3"/>
    <p:sldLayoutId id="2147488827" r:id="rId4"/>
    <p:sldLayoutId id="2147488828" r:id="rId5"/>
    <p:sldLayoutId id="2147488829" r:id="rId6"/>
    <p:sldLayoutId id="2147488830" r:id="rId7"/>
    <p:sldLayoutId id="2147488831" r:id="rId8"/>
    <p:sldLayoutId id="2147488832" r:id="rId9"/>
    <p:sldLayoutId id="2147488833" r:id="rId10"/>
    <p:sldLayoutId id="214748883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GGDN_0g1qY&amp;t=599s" TargetMode="Externa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5246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耶穌聖誕節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(</a:t>
            </a:r>
            <a:r>
              <a:rPr lang="zh-TW" altLang="en-US" sz="3600" dirty="0">
                <a:solidFill>
                  <a:srgbClr val="FFFF00"/>
                </a:solidFill>
                <a:ea typeface="華康儷中黑" pitchFamily="49" charset="-120"/>
              </a:rPr>
              <a:t>子夜</a:t>
            </a:r>
            <a:r>
              <a:rPr lang="en-US" altLang="zh-TW" sz="3600" dirty="0">
                <a:solidFill>
                  <a:srgbClr val="FFFF00"/>
                </a:solidFill>
                <a:ea typeface="華康儷中黑" pitchFamily="49" charset="-120"/>
              </a:rPr>
              <a:t>)</a:t>
            </a: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2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12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24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zh-TW" altLang="en-US" sz="6000" dirty="0">
                <a:solidFill>
                  <a:schemeClr val="bg1"/>
                </a:solidFill>
                <a:ea typeface="華康儷中黑" pitchFamily="49" charset="-120"/>
              </a:rPr>
              <a:t>環保的聖誕</a:t>
            </a:r>
            <a:endParaRPr lang="en-US" altLang="zh-TW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彌撒也是一個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宴會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是「天地人和」的大共融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dirty="0">
                <a:solidFill>
                  <a:schemeClr val="bg1"/>
                </a:solidFill>
                <a:ea typeface="華康粗黑體" pitchFamily="49" charset="-120"/>
              </a:rPr>
              <a:t>是天上人間大生命的</a:t>
            </a:r>
            <a:r>
              <a:rPr lang="zh-TW" altLang="en-US" sz="3600" dirty="0">
                <a:solidFill>
                  <a:srgbClr val="00FF00"/>
                </a:solidFill>
                <a:ea typeface="華康粗黑體" pitchFamily="49" charset="-120"/>
              </a:rPr>
              <a:t>聖事</a:t>
            </a:r>
            <a:r>
              <a:rPr lang="en-US" altLang="zh-TW" dirty="0">
                <a:solidFill>
                  <a:schemeClr val="bg1"/>
                </a:solidFill>
                <a:ea typeface="華康粗黑體" pitchFamily="49" charset="-120"/>
              </a:rPr>
              <a:t>=</a:t>
            </a:r>
            <a:r>
              <a:rPr lang="en-US" altLang="zh-TW" sz="1100" dirty="0">
                <a:solidFill>
                  <a:schemeClr val="bg1"/>
                </a:solidFill>
                <a:ea typeface="華康粗黑體" pitchFamily="49" charset="-120"/>
              </a:rPr>
              <a:t> 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標記</a:t>
            </a:r>
            <a:r>
              <a:rPr lang="zh-TW" altLang="en-US" sz="2800" dirty="0">
                <a:solidFill>
                  <a:schemeClr val="bg1"/>
                </a:solidFill>
                <a:ea typeface="華康粗黑體" pitchFamily="49" charset="-120"/>
              </a:rPr>
              <a:t>與</a:t>
            </a:r>
            <a:r>
              <a:rPr lang="zh-TW" altLang="en-US" dirty="0">
                <a:solidFill>
                  <a:srgbClr val="FFFF00"/>
                </a:solidFill>
                <a:ea typeface="華康粗黑體" pitchFamily="49" charset="-120"/>
              </a:rPr>
              <a:t>工具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A3C513E-23CA-455B-9E4A-6374534B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在黑暗中行走的百姓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看見了一道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皓光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你折斷了他們所負的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重軛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因為有一嬰孩為我們誕生了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他的名字要稱為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神奇的謀士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教導我們有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節制地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公正地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地在今世生活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救贖我們脫離一切罪惡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瑪利亞分娩的日期滿了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便生了她的頭胎男兒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用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襁褓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裹起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放在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馬槽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因為在客棧中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為他們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沒有地方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  <a:endParaRPr lang="zh-TW" altLang="en-US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999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A3C513E-23CA-455B-9E4A-6374534B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在黑暗中行走的百姓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看見了一道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皓光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你折斷了他們所負的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重軛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因為有一嬰孩為我們誕生了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他的名字要稱為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神奇的謀士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皓光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讓我們看得見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由平凡的人地事物中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看得到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天主的大愛和照顧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重軛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肉身的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精神的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個人的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群體的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個別性的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制度化的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無形的暴力</a:t>
            </a:r>
            <a:endParaRPr lang="en-US" altLang="zh-TW" sz="39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  <a:sym typeface="Wingdings" panose="05000000000000000000" pitchFamily="2" charset="2"/>
            </a:endParaRPr>
          </a:p>
          <a:p>
            <a:pPr marL="360000" indent="-457200" algn="l"/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神奇的謀士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解放以上的一切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;</a:t>
            </a:r>
            <a:r>
              <a:rPr lang="zh-TW" altLang="en-US" sz="39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參與解放</a:t>
            </a:r>
            <a:endParaRPr lang="en-US" altLang="zh-TW" sz="39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004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A3C513E-23CA-455B-9E4A-6374534B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教導我們有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節制地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公正地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地在今世生活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救贖我們脫離一切罪惡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救恩之一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先脫離罪惡</a:t>
            </a:r>
            <a:r>
              <a:rPr lang="en-US" altLang="zh-TW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/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擺脫阻擋</a:t>
            </a:r>
            <a:endParaRPr lang="en-US" altLang="zh-TW" sz="39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救恩之二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節制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節制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快樂的泉源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環保的永續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公正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全人的快樂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互惠的快樂</a:t>
            </a:r>
            <a:endParaRPr lang="en-US" altLang="zh-TW" sz="3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z="39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虔敬</a:t>
            </a:r>
            <a:r>
              <a:rPr lang="en-US" altLang="zh-TW" sz="28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以主為基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真善美聖的根源</a:t>
            </a:r>
            <a:r>
              <a:rPr lang="en-US" altLang="zh-TW" sz="39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034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9A3C513E-23CA-455B-9E4A-6374534B2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瑪利亞分娩的日期滿了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便生了她的頭胎男兒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用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襁褓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裹起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放在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馬槽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裡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因為在客棧中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為他們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沒有地方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襁褓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馬槽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+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馬棚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/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山洞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=</a:t>
            </a:r>
            <a:r>
              <a:rPr lang="zh-TW" altLang="en-US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看蓬門秋草</a:t>
            </a:r>
            <a:r>
              <a:rPr lang="en-US" altLang="zh-TW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年年破巷</a:t>
            </a:r>
            <a:r>
              <a:rPr lang="en-US" altLang="zh-TW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疏窗細雨</a:t>
            </a:r>
            <a:r>
              <a:rPr lang="en-US" altLang="zh-TW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rgbClr val="FF99FF"/>
                </a:solidFill>
                <a:ea typeface="華康儷中黑" panose="020B0509000000000000" pitchFamily="49" charset="-120"/>
              </a:rPr>
              <a:t>夜夜孤燈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highlight>
                  <a:srgbClr val="FFFF00"/>
                </a:highlight>
                <a:ea typeface="華康儷中黑" panose="020B0509000000000000" pitchFamily="49" charset="-120"/>
              </a:rPr>
              <a:t>多讀這類文學</a:t>
            </a:r>
            <a:r>
              <a:rPr lang="en-US" altLang="zh-TW" dirty="0">
                <a:solidFill>
                  <a:schemeClr val="bg1"/>
                </a:solidFill>
                <a:ea typeface="華康儷中黑" panose="020B0509000000000000" pitchFamily="49" charset="-120"/>
              </a:rPr>
              <a:t>)</a:t>
            </a:r>
          </a:p>
          <a:p>
            <a:pPr marL="360000" indent="-457200" algn="l"/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我們的孩子不可能明白</a:t>
            </a:r>
            <a:r>
              <a:rPr lang="zh-TW" altLang="en-US" sz="3900" dirty="0">
                <a:solidFill>
                  <a:srgbClr val="FFFF00"/>
                </a:solidFill>
                <a:ea typeface="華康儷中黑" panose="020B0509000000000000" pitchFamily="49" charset="-120"/>
              </a:rPr>
              <a:t>第一個聖誕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除非</a:t>
            </a:r>
            <a:endParaRPr lang="en-US" altLang="zh-TW" sz="39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 algn="l"/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  1.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讓他們</a:t>
            </a:r>
            <a:r>
              <a:rPr lang="zh-TW" altLang="en-US" sz="3900" dirty="0">
                <a:solidFill>
                  <a:srgbClr val="00FF00"/>
                </a:solidFill>
                <a:ea typeface="華康儷中黑" panose="020B0509000000000000" pitchFamily="49" charset="-120"/>
              </a:rPr>
              <a:t>接觸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世界的災難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CCFF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sz="3900" dirty="0">
                <a:solidFill>
                  <a:srgbClr val="FF0000"/>
                </a:solidFill>
                <a:highlight>
                  <a:srgbClr val="FFCCFF"/>
                </a:highlight>
                <a:ea typeface="華康儷中黑" panose="020B0509000000000000" pitchFamily="49" charset="-120"/>
              </a:rPr>
              <a:t>加上輔導</a:t>
            </a:r>
            <a:r>
              <a:rPr lang="en-US" altLang="zh-TW" sz="3900" dirty="0">
                <a:solidFill>
                  <a:srgbClr val="FF0000"/>
                </a:solidFill>
                <a:highlight>
                  <a:srgbClr val="FFCCFF"/>
                </a:highlight>
                <a:ea typeface="華康儷中黑" panose="020B0509000000000000" pitchFamily="49" charset="-120"/>
              </a:rPr>
              <a:t>)</a:t>
            </a:r>
          </a:p>
          <a:p>
            <a:pPr marL="360000" indent="-457200" algn="l"/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  2.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去比較落後的地方「</a:t>
            </a:r>
            <a:r>
              <a:rPr lang="zh-TW" altLang="en-US" sz="3900" dirty="0">
                <a:solidFill>
                  <a:srgbClr val="00FF00"/>
                </a:solidFill>
                <a:ea typeface="華康儷中黑" panose="020B0509000000000000" pitchFamily="49" charset="-120"/>
              </a:rPr>
              <a:t>旅遊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」</a:t>
            </a:r>
            <a:endParaRPr lang="en-US" altLang="zh-TW" sz="39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marL="360000" indent="-457200" algn="l"/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  3.</a:t>
            </a:r>
            <a:r>
              <a:rPr lang="zh-TW" altLang="en-US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為窮孩子服務 </a:t>
            </a:r>
            <a:r>
              <a:rPr lang="en-US" altLang="zh-TW" sz="3900" dirty="0">
                <a:solidFill>
                  <a:schemeClr val="bg1"/>
                </a:solidFill>
                <a:ea typeface="華康儷中黑" panose="020B0509000000000000" pitchFamily="49" charset="-120"/>
              </a:rPr>
              <a:t>exposure </a:t>
            </a:r>
            <a:r>
              <a:rPr lang="en-US" altLang="zh-TW" sz="3900" dirty="0">
                <a:solidFill>
                  <a:srgbClr val="00FF00"/>
                </a:solidFill>
                <a:ea typeface="華康儷中黑" panose="020B0509000000000000" pitchFamily="49" charset="-120"/>
              </a:rPr>
              <a:t>immersion</a:t>
            </a:r>
            <a:endParaRPr lang="zh-TW" altLang="en-US" sz="3900" dirty="0">
              <a:solidFill>
                <a:srgbClr val="00FF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61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今天依撒意亞先知說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b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「行走在黑暗中的人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看見了一道</a:t>
            </a:r>
            <a:r>
              <a:rPr lang="zh-TW" altLang="en-US" sz="44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浩光</a:t>
            </a:r>
            <a:r>
              <a:rPr lang="zh-TW" altLang="en-US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In today’s reading,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the prophet Isaiah said: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“The people who walked in darkness have seen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a great light</a:t>
            </a:r>
            <a:r>
              <a:rPr lang="en-US" altLang="zh-TW" sz="4400" dirty="0">
                <a:ea typeface="華康儷中黑" panose="020B0509000000000000" pitchFamily="49" charset="-12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2165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我們很易相信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走在黑暗中的人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highlight>
                  <a:srgbClr val="FFFF00"/>
                </a:highlight>
                <a:ea typeface="華康儷中黑" panose="020B0509000000000000" pitchFamily="49" charset="-120"/>
              </a:rPr>
              <a:t>不是「我」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因為「我」有見識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有學位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是神父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是教師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我是「先知先覺者」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50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We easily believe that the one walking in the dark is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not ‘I’</a:t>
            </a:r>
            <a:r>
              <a:rPr lang="en-US" altLang="zh-TW" sz="4400" dirty="0">
                <a:ea typeface="華康儷中黑" panose="020B0509000000000000" pitchFamily="49" charset="-120"/>
              </a:rPr>
              <a:t>. For myself, I possess knowledge,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an academic degree. 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ea typeface="華康儷中黑" panose="020B0509000000000000" pitchFamily="49" charset="-120"/>
              </a:rPr>
              <a:t>I am a priest, a teacher, “a prophet and an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enlightened person</a:t>
            </a:r>
            <a:r>
              <a:rPr lang="en-US" altLang="zh-TW" sz="44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156754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我有責任去教化別人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卻不需接受什麼「教化」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  <a:r>
              <a:rPr lang="zh-TW" altLang="en-US" sz="4400" dirty="0">
                <a:ea typeface="華康儷中黑" panose="020B0509000000000000" pitchFamily="49" charset="-120"/>
              </a:rPr>
              <a:t>我們忘了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我們所有人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都是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知道的甚少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不知道的更多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400" dirty="0">
                <a:ea typeface="華康儷中黑" panose="020B0509000000000000" pitchFamily="49" charset="-120"/>
              </a:rPr>
              <a:t>I have the duty to teach, to evangelize, but do not need to be “taught”! We forget that what we really know is but a little, and there is </a:t>
            </a:r>
            <a:r>
              <a:rPr lang="en-US" altLang="zh-TW" sz="44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a lot more we do not know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61583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lnSpc>
                <a:spcPts val="6200"/>
              </a:lnSpc>
              <a:spcAft>
                <a:spcPts val="1200"/>
              </a:spcAft>
            </a:pPr>
            <a:r>
              <a:rPr lang="zh-TW" altLang="en-US" sz="4800" dirty="0">
                <a:ea typeface="華康儷中黑" panose="020B0509000000000000" pitchFamily="49" charset="-120"/>
              </a:rPr>
              <a:t>我們也相信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走在黑暗中的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ea typeface="華康儷中黑" panose="020B0509000000000000" pitchFamily="49" charset="-120"/>
              </a:rPr>
              <a:t>不是「我們」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  <a:r>
              <a:rPr lang="zh-TW" altLang="en-US" sz="4800" dirty="0">
                <a:ea typeface="華康儷中黑" panose="020B0509000000000000" pitchFamily="49" charset="-120"/>
              </a:rPr>
              <a:t>因為我們活在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zh-TW" altLang="en-US" sz="4800" dirty="0">
                <a:solidFill>
                  <a:srgbClr val="0000FF"/>
                </a:solidFill>
                <a:ea typeface="華康儷中黑" panose="020B0509000000000000" pitchFamily="49" charset="-120"/>
              </a:rPr>
              <a:t>自由世界</a:t>
            </a:r>
            <a:r>
              <a:rPr lang="zh-TW" altLang="en-US" sz="4800" dirty="0">
                <a:ea typeface="華康儷中黑" panose="020B0509000000000000" pitchFamily="49" charset="-120"/>
              </a:rPr>
              <a:t>中</a:t>
            </a:r>
            <a:r>
              <a:rPr lang="en-US" altLang="zh-TW" sz="4800" dirty="0">
                <a:ea typeface="華康儷中黑" panose="020B0509000000000000" pitchFamily="49" charset="-120"/>
              </a:rPr>
              <a:t>,</a:t>
            </a:r>
            <a:r>
              <a:rPr lang="zh-TW" altLang="en-US" sz="4800" dirty="0">
                <a:ea typeface="華康儷中黑" panose="020B0509000000000000" pitchFamily="49" charset="-120"/>
              </a:rPr>
              <a:t>我們不會被蒙騙</a:t>
            </a:r>
            <a:r>
              <a:rPr lang="en-US" altLang="zh-TW" sz="48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800" dirty="0">
                <a:ea typeface="華康儷中黑" panose="020B0509000000000000" pitchFamily="49" charset="-120"/>
              </a:rPr>
              <a:t>We also believe </a:t>
            </a:r>
            <a:r>
              <a:rPr lang="en-US" altLang="zh-TW" sz="4800" dirty="0">
                <a:solidFill>
                  <a:srgbClr val="FF0000"/>
                </a:solidFill>
                <a:ea typeface="華康儷中黑" panose="020B0509000000000000" pitchFamily="49" charset="-120"/>
              </a:rPr>
              <a:t>“we” do not walk in the dark </a:t>
            </a:r>
            <a:r>
              <a:rPr lang="en-US" altLang="zh-TW" sz="4800" dirty="0">
                <a:ea typeface="華康儷中黑" panose="020B0509000000000000" pitchFamily="49" charset="-120"/>
              </a:rPr>
              <a:t>because we live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in a free world, </a:t>
            </a:r>
            <a:br>
              <a:rPr lang="en-US" altLang="zh-TW" sz="4800" dirty="0">
                <a:ea typeface="華康儷中黑" panose="020B0509000000000000" pitchFamily="49" charset="-120"/>
              </a:rPr>
            </a:br>
            <a:r>
              <a:rPr lang="en-US" altLang="zh-TW" sz="4800" dirty="0">
                <a:ea typeface="華康儷中黑" panose="020B0509000000000000" pitchFamily="49" charset="-120"/>
              </a:rPr>
              <a:t>we cannot be deceived.</a:t>
            </a:r>
          </a:p>
        </p:txBody>
      </p:sp>
    </p:spTree>
    <p:extLst>
      <p:ext uri="{BB962C8B-B14F-4D97-AF65-F5344CB8AC3E}">
        <p14:creationId xmlns:p14="http://schemas.microsoft.com/office/powerpoint/2010/main" val="341094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3600" dirty="0">
                <a:ea typeface="華康儷中黑" panose="020B0509000000000000" pitchFamily="49" charset="-120"/>
              </a:rPr>
              <a:t>事實是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地球上的七十多億人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絕大部分都是受極少數人的操控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所謂的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「民有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民治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民享」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實質是「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少數人有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少數人治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少數人享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個人如此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國家也如此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Yet the fact is, of more than 7 Billion people on earth, much of the population is actually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under the control of a few</a:t>
            </a:r>
            <a:r>
              <a:rPr lang="en-US" altLang="zh-TW" sz="3600" dirty="0">
                <a:ea typeface="華康儷中黑" panose="020B0509000000000000" pitchFamily="49" charset="-120"/>
              </a:rPr>
              <a:t>. The so called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“of the people, by the people, for the people”, </a:t>
            </a:r>
            <a:r>
              <a:rPr lang="en-US" altLang="zh-TW" sz="3600" b="0" i="0" dirty="0">
                <a:solidFill>
                  <a:srgbClr val="222222"/>
                </a:solidFill>
                <a:effectLst/>
                <a:ea typeface="華康儷中黑" panose="020B0509000000000000" pitchFamily="49" charset="-120"/>
              </a:rPr>
              <a:t> in reality is enjoyed only by a “</a:t>
            </a:r>
            <a:r>
              <a:rPr lang="en-US" altLang="zh-TW" sz="3600" b="0" i="0" dirty="0">
                <a:solidFill>
                  <a:srgbClr val="222222"/>
                </a:solidFill>
                <a:effectLst/>
                <a:highlight>
                  <a:srgbClr val="FFFF00"/>
                </a:highlight>
                <a:ea typeface="華康儷中黑" panose="020B0509000000000000" pitchFamily="49" charset="-120"/>
              </a:rPr>
              <a:t>privileged few</a:t>
            </a:r>
            <a:r>
              <a:rPr lang="en-US" altLang="zh-TW" sz="3600" b="0" i="0" dirty="0">
                <a:solidFill>
                  <a:srgbClr val="222222"/>
                </a:solidFill>
                <a:effectLst/>
                <a:ea typeface="華康儷中黑" panose="020B0509000000000000" pitchFamily="49" charset="-120"/>
              </a:rPr>
              <a:t>”, whether by a certain class of individuals or a nation as a whole.</a:t>
            </a:r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1046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lnSpc>
                <a:spcPts val="5500"/>
              </a:lnSpc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「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一言興邦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一言喪邦</a:t>
            </a:r>
            <a:r>
              <a:rPr lang="zh-TW" altLang="en-US" sz="4400" dirty="0">
                <a:ea typeface="華康儷中黑" panose="020B0509000000000000" pitchFamily="49" charset="-120"/>
              </a:rPr>
              <a:t>」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正是指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誰掌握了話語權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誰就可以定天下之大局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甚至可以決定你怎樣過聖誕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  <a:p>
            <a:pPr>
              <a:lnSpc>
                <a:spcPts val="49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“A word may build a nation, a word may also break a nation”. Whoever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controls the narrative</a:t>
            </a:r>
            <a:r>
              <a:rPr lang="en-US" altLang="zh-TW" sz="4400" dirty="0">
                <a:ea typeface="華康儷中黑" panose="020B0509000000000000" pitchFamily="49" charset="-120"/>
              </a:rPr>
              <a:t>, holds sway over the world, and may even </a:t>
            </a: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influence how you are </a:t>
            </a:r>
            <a:b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0000FF"/>
                </a:solidFill>
                <a:ea typeface="華康儷中黑" panose="020B0509000000000000" pitchFamily="49" charset="-120"/>
              </a:rPr>
              <a:t>to spend Christmas.</a:t>
            </a:r>
          </a:p>
        </p:txBody>
      </p:sp>
    </p:spTree>
    <p:extLst>
      <p:ext uri="{BB962C8B-B14F-4D97-AF65-F5344CB8AC3E}">
        <p14:creationId xmlns:p14="http://schemas.microsoft.com/office/powerpoint/2010/main" val="45907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恭讀依撒意亞先知書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9:1-6</a:t>
            </a: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在黑暗中行走的百姓，看見了一道皓光；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那寄居於漆黑之地的人，已有光輝照射在他們身上。你加強了他們的快樂，增加了他們的喜悅；他們在你面前歡樂，有如人收割時的歡樂，又如分贓時的愉快；因為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你折斷了他們所負的重軛，和他們肩上的橫木，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以及壓迫他們者的短棍，有如在米德楊那天一樣；因為戰士所穿發響的軍靴，和染滿血跡的戰袍，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4CAC7AE-19E9-4EF7-8BC1-9BAE331280AA}"/>
              </a:ext>
            </a:extLst>
          </p:cNvPr>
          <p:cNvSpPr txBox="1"/>
          <p:nvPr/>
        </p:nvSpPr>
        <p:spPr>
          <a:xfrm>
            <a:off x="7228470" y="6236433"/>
            <a:ext cx="1384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1/2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59144"/>
            <a:ext cx="9144000" cy="6698856"/>
          </a:xfrm>
        </p:spPr>
        <p:txBody>
          <a:bodyPr/>
          <a:lstStyle/>
          <a:p>
            <a:pPr algn="l">
              <a:lnSpc>
                <a:spcPts val="4300"/>
              </a:lnSpc>
              <a:spcAft>
                <a:spcPts val="1200"/>
              </a:spcAft>
            </a:pPr>
            <a:r>
              <a:rPr lang="zh-TW" altLang="en-US" sz="3400" dirty="0">
                <a:ea typeface="華康儷中黑" panose="020B0509000000000000" pitchFamily="49" charset="-120"/>
              </a:rPr>
              <a:t>聖誕節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原本就是紀念耶穌的誕生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整個背景是馬棚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馬槽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襁褓</a:t>
            </a:r>
            <a:r>
              <a:rPr lang="en-US" altLang="zh-TW" sz="2000" dirty="0">
                <a:ea typeface="華康儷中黑" panose="020B0509000000000000" pitchFamily="49" charset="-120"/>
              </a:rPr>
              <a:t>(</a:t>
            </a:r>
            <a:r>
              <a:rPr lang="zh-TW" altLang="en-US" sz="2000" dirty="0">
                <a:ea typeface="華康儷中黑" panose="020B0509000000000000" pitchFamily="49" charset="-120"/>
              </a:rPr>
              <a:t>破布</a:t>
            </a:r>
            <a:r>
              <a:rPr lang="en-US" altLang="zh-TW" sz="2000" dirty="0">
                <a:ea typeface="華康儷中黑" panose="020B0509000000000000" pitchFamily="49" charset="-120"/>
              </a:rPr>
              <a:t>),</a:t>
            </a:r>
            <a:r>
              <a:rPr lang="zh-TW" altLang="en-US" sz="3400" dirty="0">
                <a:ea typeface="華康儷中黑" panose="020B0509000000000000" pitchFamily="49" charset="-120"/>
              </a:rPr>
              <a:t>凜烈的寒風</a:t>
            </a:r>
            <a:r>
              <a:rPr lang="en-US" altLang="zh-TW" sz="3400" dirty="0">
                <a:ea typeface="華康儷中黑" panose="020B0509000000000000" pitchFamily="49" charset="-120"/>
              </a:rPr>
              <a:t>.</a:t>
            </a:r>
            <a:r>
              <a:rPr lang="zh-TW" altLang="en-US" sz="3400" dirty="0">
                <a:ea typeface="華康儷中黑" panose="020B0509000000000000" pitchFamily="49" charset="-120"/>
              </a:rPr>
              <a:t>是鄭板橋所說「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蓬門秋草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年年破巷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疏窗細雨</a:t>
            </a:r>
            <a:r>
              <a:rPr lang="en-US" altLang="zh-TW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夜夜孤燈</a:t>
            </a:r>
            <a:r>
              <a:rPr lang="zh-TW" altLang="en-US" sz="3400" dirty="0">
                <a:ea typeface="華康儷中黑" panose="020B0509000000000000" pitchFamily="49" charset="-120"/>
              </a:rPr>
              <a:t>」的淒涼</a:t>
            </a:r>
            <a:r>
              <a:rPr lang="en-US" altLang="zh-TW" sz="3400" dirty="0">
                <a:ea typeface="華康儷中黑" panose="020B0509000000000000" pitchFamily="49" charset="-120"/>
              </a:rPr>
              <a:t>.</a:t>
            </a:r>
          </a:p>
          <a:p>
            <a:pPr>
              <a:lnSpc>
                <a:spcPts val="37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The Christmas season was originally a time to commemorate the birth of Christ. The whole backdrop needed was a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manger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swaddled cloths </a:t>
            </a:r>
            <a:r>
              <a:rPr lang="en-US" altLang="zh-TW" sz="3600" dirty="0">
                <a:ea typeface="華康儷中黑" panose="020B0509000000000000" pitchFamily="49" charset="-120"/>
              </a:rPr>
              <a:t>and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bitter cold wind </a:t>
            </a:r>
            <a:r>
              <a:rPr lang="en-US" altLang="zh-TW" sz="3600" dirty="0">
                <a:ea typeface="華康儷中黑" panose="020B0509000000000000" pitchFamily="49" charset="-120"/>
              </a:rPr>
              <a:t>- a forlornness similar to what Zheng Ban </a:t>
            </a:r>
            <a:r>
              <a:rPr lang="en-US" altLang="zh-TW" sz="3600" dirty="0" err="1">
                <a:ea typeface="華康儷中黑" panose="020B0509000000000000" pitchFamily="49" charset="-120"/>
              </a:rPr>
              <a:t>Qiao</a:t>
            </a:r>
            <a:r>
              <a:rPr lang="en-US" altLang="zh-TW" sz="3600" dirty="0">
                <a:ea typeface="華康儷中黑" panose="020B0509000000000000" pitchFamily="49" charset="-120"/>
              </a:rPr>
              <a:t> depicted in his poem: ‘’bundled hay for a door, the same dilapidated alley outside, windows that cannot keep rains out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and a lamp for lonesome company’’.</a:t>
            </a:r>
          </a:p>
        </p:txBody>
      </p:sp>
    </p:spTree>
    <p:extLst>
      <p:ext uri="{BB962C8B-B14F-4D97-AF65-F5344CB8AC3E}">
        <p14:creationId xmlns:p14="http://schemas.microsoft.com/office/powerpoint/2010/main" val="2409372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lnSpc>
                <a:spcPts val="5200"/>
              </a:lnSpc>
            </a:pPr>
            <a:r>
              <a:rPr lang="zh-TW" altLang="en-US" sz="4000" dirty="0">
                <a:ea typeface="華康儷中黑" panose="020B0509000000000000" pitchFamily="49" charset="-120"/>
              </a:rPr>
              <a:t>曾幾何時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今天的聖誕已變成一個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沒有主人公的「生日派對」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背景也幻化作今天聖誕節的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紙醉金迷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更為世界帶來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污染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When did our present-day Christmas become a “birthday party” with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Jesus an afterthought</a:t>
            </a:r>
            <a:r>
              <a:rPr lang="en-US" altLang="zh-TW" sz="4000" dirty="0">
                <a:ea typeface="華康儷中黑" panose="020B0509000000000000" pitchFamily="49" charset="-120"/>
              </a:rPr>
              <a:t> in the commercialism and its backdrop turned into a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spending spree</a:t>
            </a:r>
            <a:r>
              <a:rPr lang="en-US" altLang="zh-TW" sz="4000" b="1" dirty="0">
                <a:ea typeface="華康儷中黑" panose="020B0509000000000000" pitchFamily="49" charset="-120"/>
              </a:rPr>
              <a:t> </a:t>
            </a:r>
            <a:r>
              <a:rPr lang="en-US" altLang="zh-TW" sz="4000" dirty="0">
                <a:ea typeface="華康儷中黑" panose="020B0509000000000000" pitchFamily="49" charset="-120"/>
              </a:rPr>
              <a:t>and </a:t>
            </a:r>
            <a:r>
              <a:rPr lang="en-US" altLang="zh-TW" sz="4000" b="1" dirty="0">
                <a:solidFill>
                  <a:srgbClr val="0000FF"/>
                </a:solidFill>
                <a:ea typeface="華康儷中黑" panose="020B0509000000000000" pitchFamily="49" charset="-120"/>
              </a:rPr>
              <a:t>drunken fest </a:t>
            </a:r>
            <a:r>
              <a:rPr lang="en-US" altLang="zh-TW" sz="4000" dirty="0">
                <a:ea typeface="華康儷中黑" panose="020B0509000000000000" pitchFamily="49" charset="-120"/>
              </a:rPr>
              <a:t>that bring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more pollution</a:t>
            </a:r>
            <a:r>
              <a:rPr lang="en-US" altLang="zh-TW" sz="4000" dirty="0">
                <a:ea typeface="華康儷中黑" panose="020B0509000000000000" pitchFamily="49" charset="-120"/>
              </a:rPr>
              <a:t> to our world?</a:t>
            </a:r>
          </a:p>
        </p:txBody>
      </p:sp>
    </p:spTree>
    <p:extLst>
      <p:ext uri="{BB962C8B-B14F-4D97-AF65-F5344CB8AC3E}">
        <p14:creationId xmlns:p14="http://schemas.microsoft.com/office/powerpoint/2010/main" val="855741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9108504" cy="6669360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zh-TW" altLang="en-US" sz="3400" dirty="0">
                <a:ea typeface="華康儷中黑" panose="020B0509000000000000" pitchFamily="49" charset="-120"/>
              </a:rPr>
              <a:t>環保的聖誕節其實很簡單</a:t>
            </a:r>
            <a:r>
              <a:rPr lang="en-US" altLang="zh-TW" sz="3400" dirty="0">
                <a:ea typeface="華康儷中黑" panose="020B0509000000000000" pitchFamily="49" charset="-120"/>
              </a:rPr>
              <a:t>:</a:t>
            </a:r>
            <a:r>
              <a:rPr lang="zh-TW" altLang="en-US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子夜彌撒前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作個小小的</a:t>
            </a:r>
            <a:r>
              <a:rPr lang="zh-TW" altLang="en-US" sz="3400" dirty="0">
                <a:solidFill>
                  <a:srgbClr val="FF0000"/>
                </a:solidFill>
                <a:ea typeface="華康儷中黑" panose="020B0509000000000000" pitchFamily="49" charset="-120"/>
              </a:rPr>
              <a:t>祈禱聚會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可參考我去年的網上「報佳音」</a:t>
            </a:r>
            <a:br>
              <a:rPr lang="en-US" altLang="zh-TW" sz="3400" dirty="0">
                <a:ea typeface="華康儷中黑" panose="020B0509000000000000" pitchFamily="49" charset="-120"/>
              </a:rPr>
            </a:br>
            <a:r>
              <a:rPr lang="en-US" altLang="zh-TW" sz="2400" dirty="0">
                <a:ea typeface="華康儷中黑" panose="020B0509000000000000" pitchFamily="49" charset="-120"/>
              </a:rPr>
              <a:t>(“</a:t>
            </a:r>
            <a:r>
              <a:rPr lang="zh-TW" altLang="en-US" sz="2400" dirty="0">
                <a:ea typeface="華康儷中黑" panose="020B0509000000000000" pitchFamily="49" charset="-120"/>
              </a:rPr>
              <a:t>徐神父給你賀聖誕</a:t>
            </a:r>
            <a:r>
              <a:rPr lang="en-US" altLang="zh-TW" sz="2400" dirty="0">
                <a:ea typeface="華康儷中黑" panose="020B0509000000000000" pitchFamily="49" charset="-120"/>
              </a:rPr>
              <a:t>2020”); </a:t>
            </a:r>
            <a:r>
              <a:rPr lang="zh-TW" altLang="en-US" sz="3600" dirty="0">
                <a:ea typeface="華康儷中黑" panose="020B0509000000000000" pitchFamily="49" charset="-120"/>
              </a:rPr>
              <a:t>然後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全家去參加子夜彌撒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  <a:hlinkClick r:id="rId2"/>
              </a:rPr>
              <a:t>https://www.youtube.com/watch?v=mGGDN_0g1qY&amp;t=599s</a:t>
            </a:r>
            <a:b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主體是</a:t>
            </a:r>
            <a:r>
              <a:rPr lang="en-US" altLang="zh-TW" sz="2400" dirty="0">
                <a:ea typeface="華康儷中黑" panose="020B0509000000000000" pitchFamily="49" charset="-120"/>
              </a:rPr>
              <a:t>2:50-20:30=</a:t>
            </a:r>
            <a:r>
              <a:rPr lang="en-US" altLang="zh-TW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18</a:t>
            </a:r>
            <a:r>
              <a:rPr lang="zh-TW" altLang="en-US" sz="2400" dirty="0">
                <a:solidFill>
                  <a:srgbClr val="FF0000"/>
                </a:solidFill>
                <a:ea typeface="華康儷中黑" panose="020B0509000000000000" pitchFamily="49" charset="-120"/>
              </a:rPr>
              <a:t>分鐘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>
              <a:lnSpc>
                <a:spcPts val="43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Having an eco-friendly Christmas is easy: hold a little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prayer meeting before the </a:t>
            </a:r>
            <a:b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mid-night Mass</a:t>
            </a:r>
            <a:r>
              <a:rPr lang="en-US" altLang="zh-TW" sz="3600" dirty="0">
                <a:ea typeface="華康儷中黑" panose="020B0509000000000000" pitchFamily="49" charset="-120"/>
              </a:rPr>
              <a:t>. You can refer to my online Christmas Carols (</a:t>
            </a:r>
            <a:r>
              <a:rPr lang="en-US" altLang="zh-TW" sz="2800" dirty="0">
                <a:ea typeface="華康儷中黑" panose="020B0509000000000000" pitchFamily="49" charset="-120"/>
              </a:rPr>
              <a:t>see YouTube above)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then attend the mid-night Mass </a:t>
            </a:r>
            <a:br>
              <a:rPr lang="en-US" altLang="zh-TW" sz="4000" dirty="0">
                <a:ea typeface="華康儷中黑" panose="020B0509000000000000" pitchFamily="49" charset="-120"/>
              </a:rPr>
            </a:br>
            <a:r>
              <a:rPr lang="en-US" altLang="zh-TW" sz="4000" dirty="0">
                <a:ea typeface="華康儷中黑" panose="020B0509000000000000" pitchFamily="49" charset="-120"/>
              </a:rPr>
              <a:t>with your whole family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1576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188640"/>
            <a:ext cx="9108504" cy="6669360"/>
          </a:xfrm>
        </p:spPr>
        <p:txBody>
          <a:bodyPr/>
          <a:lstStyle/>
          <a:p>
            <a:r>
              <a:rPr lang="zh-TW" altLang="en-US" sz="3400" dirty="0">
                <a:ea typeface="華康儷中黑" panose="020B0509000000000000" pitchFamily="49" charset="-120"/>
              </a:rPr>
              <a:t>我們要吃的聖誕大餐不是「豪華」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而是一首</a:t>
            </a:r>
            <a:br>
              <a:rPr lang="en-US" altLang="zh-TW" sz="3400" dirty="0">
                <a:ea typeface="華康儷中黑" panose="020B0509000000000000" pitchFamily="49" charset="-120"/>
              </a:rPr>
            </a:br>
            <a:r>
              <a:rPr lang="zh-TW" altLang="en-US" sz="3400" dirty="0">
                <a:highlight>
                  <a:srgbClr val="FFFF00"/>
                </a:highlight>
                <a:ea typeface="華康儷中黑" panose="020B0509000000000000" pitchFamily="49" charset="-120"/>
              </a:rPr>
              <a:t>基督徒快樂的頌歌</a:t>
            </a:r>
            <a:r>
              <a:rPr lang="en-US" altLang="zh-TW" sz="3400" dirty="0">
                <a:ea typeface="華康儷中黑" panose="020B0509000000000000" pitchFamily="49" charset="-120"/>
              </a:rPr>
              <a:t>:</a:t>
            </a:r>
            <a:r>
              <a:rPr lang="zh-TW" altLang="en-US" sz="3400" dirty="0">
                <a:ea typeface="華康儷中黑" panose="020B0509000000000000" pitchFamily="49" charset="-120"/>
              </a:rPr>
              <a:t>全家</a:t>
            </a:r>
            <a:r>
              <a:rPr lang="zh-TW" altLang="en-US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和睦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善盡</a:t>
            </a:r>
            <a:r>
              <a:rPr lang="zh-TW" altLang="en-US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本分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良心</a:t>
            </a:r>
            <a:r>
              <a:rPr lang="zh-TW" altLang="en-US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無罪</a:t>
            </a:r>
            <a:r>
              <a:rPr lang="en-US" altLang="zh-TW" sz="3400" dirty="0">
                <a:ea typeface="華康儷中黑" panose="020B0509000000000000" pitchFamily="49" charset="-120"/>
              </a:rPr>
              <a:t>;</a:t>
            </a:r>
            <a:r>
              <a:rPr lang="zh-TW" altLang="en-US" sz="3400" dirty="0">
                <a:ea typeface="華康儷中黑" panose="020B0509000000000000" pitchFamily="49" charset="-120"/>
              </a:rPr>
              <a:t>享受擺在面前的食物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不奢侈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不浪費</a:t>
            </a:r>
            <a:r>
              <a:rPr lang="en-US" altLang="zh-TW" sz="3400" dirty="0">
                <a:ea typeface="華康儷中黑" panose="020B0509000000000000" pitchFamily="49" charset="-120"/>
              </a:rPr>
              <a:t>;</a:t>
            </a:r>
            <a:r>
              <a:rPr lang="zh-TW" altLang="en-US" sz="3400" dirty="0">
                <a:ea typeface="華康儷中黑" panose="020B0509000000000000" pitchFamily="49" charset="-120"/>
              </a:rPr>
              <a:t>把聖誕的</a:t>
            </a:r>
            <a:r>
              <a:rPr lang="zh-TW" altLang="en-US" sz="3400" dirty="0">
                <a:solidFill>
                  <a:srgbClr val="0000FF"/>
                </a:solidFill>
                <a:ea typeface="華康儷中黑" panose="020B0509000000000000" pitchFamily="49" charset="-120"/>
              </a:rPr>
              <a:t>喜訊傳開去</a:t>
            </a:r>
            <a:r>
              <a:rPr lang="en-US" altLang="zh-TW" sz="3400" dirty="0">
                <a:ea typeface="華康儷中黑" panose="020B0509000000000000" pitchFamily="49" charset="-120"/>
              </a:rPr>
              <a:t>,</a:t>
            </a:r>
            <a:r>
              <a:rPr lang="zh-TW" altLang="en-US" sz="3400" dirty="0">
                <a:ea typeface="華康儷中黑" panose="020B0509000000000000" pitchFamily="49" charset="-120"/>
              </a:rPr>
              <a:t>也把我這個視頻介紹給親友</a:t>
            </a:r>
            <a:r>
              <a:rPr lang="en-US" altLang="zh-TW" sz="34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400" spc="-100" dirty="0">
                <a:ea typeface="華康儷中黑" panose="020B0509000000000000" pitchFamily="49" charset="-120"/>
              </a:rPr>
              <a:t>The best Christmas meal we can give ourselves is not a sumptuous Xmas buffet, but </a:t>
            </a:r>
            <a:r>
              <a:rPr lang="en-US" altLang="zh-TW" sz="3400" spc="-100" dirty="0">
                <a:highlight>
                  <a:srgbClr val="FFFF00"/>
                </a:highlight>
                <a:ea typeface="華康儷中黑" panose="020B0509000000000000" pitchFamily="49" charset="-120"/>
              </a:rPr>
              <a:t>a symphony of simple Christian joy</a:t>
            </a:r>
            <a:r>
              <a:rPr lang="en-US" altLang="zh-TW" sz="3400" spc="-100" dirty="0">
                <a:ea typeface="華康儷中黑" panose="020B0509000000000000" pitchFamily="49" charset="-120"/>
              </a:rPr>
              <a:t>: make a harmonious home, do one’s best, have a guilt free conscience, enjoy the food on the table, do not be extravagant, do not waste, </a:t>
            </a:r>
            <a:r>
              <a:rPr lang="en-US" altLang="zh-TW" sz="3400" spc="-100" dirty="0">
                <a:solidFill>
                  <a:srgbClr val="FF0000"/>
                </a:solidFill>
                <a:ea typeface="華康儷中黑" panose="020B0509000000000000" pitchFamily="49" charset="-120"/>
              </a:rPr>
              <a:t>spread the good news </a:t>
            </a:r>
            <a:r>
              <a:rPr lang="en-US" altLang="zh-TW" sz="3400" spc="-100" dirty="0">
                <a:ea typeface="華康儷中黑" panose="020B0509000000000000" pitchFamily="49" charset="-120"/>
              </a:rPr>
              <a:t>of Christ’s birth and, </a:t>
            </a:r>
            <a:r>
              <a:rPr lang="en-US" altLang="zh-TW" sz="2400" i="1" spc="-100" dirty="0">
                <a:ea typeface="華康儷中黑" panose="020B0509000000000000" pitchFamily="49" charset="-120"/>
              </a:rPr>
              <a:t>(cheeky smile) </a:t>
            </a:r>
            <a:r>
              <a:rPr lang="en-US" altLang="zh-TW" sz="3400" spc="-100" dirty="0">
                <a:ea typeface="華康儷中黑" panose="020B0509000000000000" pitchFamily="49" charset="-120"/>
              </a:rPr>
              <a:t>recommend </a:t>
            </a:r>
            <a:br>
              <a:rPr lang="en-US" altLang="zh-TW" sz="3400" spc="-100" dirty="0">
                <a:ea typeface="華康儷中黑" panose="020B0509000000000000" pitchFamily="49" charset="-120"/>
              </a:rPr>
            </a:br>
            <a:r>
              <a:rPr lang="en-US" altLang="zh-TW" sz="3400" spc="-100" dirty="0">
                <a:ea typeface="華康儷中黑" panose="020B0509000000000000" pitchFamily="49" charset="-120"/>
              </a:rPr>
              <a:t>my videos to friends and relatives.</a:t>
            </a:r>
          </a:p>
        </p:txBody>
      </p:sp>
    </p:spTree>
    <p:extLst>
      <p:ext uri="{BB962C8B-B14F-4D97-AF65-F5344CB8AC3E}">
        <p14:creationId xmlns:p14="http://schemas.microsoft.com/office/powerpoint/2010/main" val="2818211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EF28B883-7C6D-4DDD-A0BC-506474C224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96" y="260648"/>
            <a:ext cx="9108504" cy="659735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zh-TW" altLang="en-US" sz="4400" dirty="0">
                <a:ea typeface="華康儷中黑" panose="020B0509000000000000" pitchFamily="49" charset="-120"/>
              </a:rPr>
              <a:t>請謹記教父聖依肋內的勸勉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Gloria Dei, homo </a:t>
            </a:r>
            <a:r>
              <a:rPr lang="en-US" altLang="zh-TW" sz="4400" dirty="0" err="1">
                <a:solidFill>
                  <a:srgbClr val="FF0000"/>
                </a:solidFill>
                <a:ea typeface="華康儷中黑" panose="020B0509000000000000" pitchFamily="49" charset="-120"/>
              </a:rPr>
              <a:t>vivens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我們要用自己快樂健康的生命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br>
              <a:rPr lang="en-US" altLang="zh-TW" sz="4400" dirty="0">
                <a:ea typeface="華康儷中黑" panose="020B0509000000000000" pitchFamily="49" charset="-120"/>
              </a:rPr>
            </a:br>
            <a:r>
              <a:rPr lang="zh-TW" altLang="en-US" sz="4400" dirty="0">
                <a:ea typeface="華康儷中黑" panose="020B0509000000000000" pitchFamily="49" charset="-120"/>
              </a:rPr>
              <a:t>和一個更清潔的地球</a:t>
            </a:r>
            <a:r>
              <a:rPr lang="en-US" altLang="zh-TW" sz="4400" dirty="0">
                <a:ea typeface="華康儷中黑" panose="020B0509000000000000" pitchFamily="49" charset="-120"/>
              </a:rPr>
              <a:t>,</a:t>
            </a:r>
            <a:r>
              <a:rPr lang="zh-TW" altLang="en-US" sz="4400" dirty="0">
                <a:ea typeface="華康儷中黑" panose="020B0509000000000000" pitchFamily="49" charset="-120"/>
              </a:rPr>
              <a:t>去光榮天主</a:t>
            </a:r>
            <a:r>
              <a:rPr lang="en-US" altLang="zh-TW" sz="4400" dirty="0">
                <a:ea typeface="華康儷中黑" panose="020B0509000000000000" pitchFamily="49" charset="-120"/>
              </a:rPr>
              <a:t>. </a:t>
            </a:r>
          </a:p>
          <a:p>
            <a:pPr>
              <a:lnSpc>
                <a:spcPts val="5000"/>
              </a:lnSpc>
            </a:pPr>
            <a:r>
              <a:rPr lang="en-US" altLang="zh-TW" sz="4400" dirty="0">
                <a:ea typeface="華康儷中黑" panose="020B0509000000000000" pitchFamily="49" charset="-120"/>
              </a:rPr>
              <a:t>Lastly, please remember the teachings of St. Irenaeus: Gloria Dei, homo </a:t>
            </a:r>
            <a:r>
              <a:rPr lang="en-US" altLang="zh-TW" sz="4400" dirty="0" err="1">
                <a:ea typeface="華康儷中黑" panose="020B0509000000000000" pitchFamily="49" charset="-120"/>
              </a:rPr>
              <a:t>vivens</a:t>
            </a:r>
            <a:r>
              <a:rPr lang="en-US" altLang="zh-TW" sz="4400" dirty="0">
                <a:ea typeface="華康儷中黑" panose="020B0509000000000000" pitchFamily="49" charset="-120"/>
              </a:rPr>
              <a:t>. We must glorify the Lord with a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joyful and healthy life</a:t>
            </a:r>
            <a:r>
              <a:rPr lang="en-US" altLang="zh-TW" sz="4400" dirty="0">
                <a:ea typeface="華康儷中黑" panose="020B0509000000000000" pitchFamily="49" charset="-120"/>
              </a:rPr>
              <a:t> and, with a </a:t>
            </a:r>
            <a:r>
              <a:rPr lang="en-US" altLang="zh-TW" sz="4400" dirty="0">
                <a:solidFill>
                  <a:srgbClr val="FF0000"/>
                </a:solidFill>
                <a:ea typeface="華康儷中黑" panose="020B0509000000000000" pitchFamily="49" charset="-120"/>
              </a:rPr>
              <a:t>cleaner earth</a:t>
            </a:r>
            <a:r>
              <a:rPr lang="en-US" altLang="zh-TW" sz="4400" dirty="0">
                <a:ea typeface="華康儷中黑" panose="020B0509000000000000" pitchFamily="49" charset="-12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2485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副標題 2">
            <a:extLst>
              <a:ext uri="{FF2B5EF4-FFF2-40B4-BE49-F238E27FC236}">
                <a16:creationId xmlns:a16="http://schemas.microsoft.com/office/drawing/2014/main" id="{08DAD3D2-A263-4C7A-97F3-D26790A362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rgbClr val="FFCCFF"/>
          </a:solidFill>
        </p:spPr>
        <p:txBody>
          <a:bodyPr/>
          <a:lstStyle/>
          <a:p>
            <a:pPr>
              <a:spcBef>
                <a:spcPts val="1200"/>
              </a:spcBef>
            </a:pPr>
            <a:endParaRPr lang="en-US" altLang="zh-TW" sz="2000" b="1">
              <a:solidFill>
                <a:srgbClr val="FF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altLang="zh-TW" sz="4400" b="1">
                <a:solidFill>
                  <a:srgbClr val="FF0000"/>
                </a:solidFill>
              </a:rPr>
              <a:t>We wish you a Merry Christmas</a:t>
            </a:r>
          </a:p>
          <a:p>
            <a:pPr>
              <a:spcBef>
                <a:spcPts val="600"/>
              </a:spcBef>
            </a:pPr>
            <a:r>
              <a:rPr lang="en-US" altLang="zh-TW" sz="4000" b="1">
                <a:solidFill>
                  <a:srgbClr val="0000FF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We wish you a Merry Christmas</a:t>
            </a:r>
            <a:endParaRPr lang="zh-TW" altLang="en-US" sz="4000" b="1">
              <a:solidFill>
                <a:srgbClr val="0000FF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</a:pPr>
            <a:r>
              <a:rPr lang="en-US" altLang="zh-TW" sz="4000" b="1">
                <a:solidFill>
                  <a:srgbClr val="006600"/>
                </a:solidFill>
                <a:latin typeface="Book Antiqua" panose="02040602050305030304" pitchFamily="18" charset="0"/>
              </a:rPr>
              <a:t>We wish you a Merry Christmas</a:t>
            </a:r>
          </a:p>
          <a:p>
            <a:pPr>
              <a:spcBef>
                <a:spcPts val="600"/>
              </a:spcBef>
            </a:pPr>
            <a:r>
              <a:rPr lang="en-US" altLang="zh-TW" sz="4000" b="1">
                <a:solidFill>
                  <a:srgbClr val="C00000"/>
                </a:solidFill>
                <a:latin typeface="Segoe Script" panose="030B0504020000000003" pitchFamily="66" charset="0"/>
              </a:rPr>
              <a:t>And a Happy New Year</a:t>
            </a:r>
          </a:p>
          <a:p>
            <a:pPr>
              <a:spcBef>
                <a:spcPts val="600"/>
              </a:spcBef>
            </a:pPr>
            <a:r>
              <a:rPr lang="en-US" altLang="zh-TW" sz="4800" b="1">
                <a:solidFill>
                  <a:srgbClr val="7030A0"/>
                </a:solidFill>
              </a:rPr>
              <a:t>Good tidings we bring</a:t>
            </a:r>
          </a:p>
          <a:p>
            <a:pPr>
              <a:spcBef>
                <a:spcPts val="600"/>
              </a:spcBef>
            </a:pPr>
            <a:r>
              <a:rPr lang="en-US" altLang="zh-TW" sz="4400" b="1">
                <a:solidFill>
                  <a:srgbClr val="FF0000"/>
                </a:solidFill>
                <a:latin typeface="Constantia" panose="02030602050306030303" pitchFamily="18" charset="0"/>
              </a:rPr>
              <a:t>To you and your kin</a:t>
            </a:r>
          </a:p>
          <a:p>
            <a:pPr>
              <a:spcBef>
                <a:spcPts val="600"/>
              </a:spcBef>
            </a:pPr>
            <a:r>
              <a:rPr lang="en-US" altLang="zh-TW" b="1">
                <a:solidFill>
                  <a:srgbClr val="660066"/>
                </a:solidFill>
                <a:latin typeface="Broadway BT" panose="04040905080B02020502" pitchFamily="82" charset="0"/>
              </a:rPr>
              <a:t>We wish you a Merry Christmas </a:t>
            </a:r>
          </a:p>
          <a:p>
            <a:pPr>
              <a:spcBef>
                <a:spcPts val="600"/>
              </a:spcBef>
            </a:pPr>
            <a:r>
              <a:rPr lang="en-US" altLang="zh-TW" sz="4800" b="1">
                <a:solidFill>
                  <a:srgbClr val="0000FF"/>
                </a:solidFill>
                <a:latin typeface="Georgia" panose="02040502050405020303" pitchFamily="18" charset="0"/>
              </a:rPr>
              <a:t>And a Happy New Year!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</a:t>
            </a: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7E96190-9B2E-4EF1-B4EE-83AC1F82D3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83344"/>
            <a:ext cx="9144000" cy="6514008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都要被焚毀，作為火燄的燃料。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因為有一嬰孩為我們誕生了，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有一個兒子賜給了我們。他肩上擔負著王權；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他的名字要稱為神奇的謀士、強有力的天主、永遠之父、和平之王。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他的王權是偉大的；達味的御座和他王國的平安，是無限的。他將以正義與公平，鞏固與保持他的王國，從今時直到永遠：萬軍上主的熱誠必要完成這事。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60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95A327D-0D15-4D8E-B64C-92FC58F9E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50B63E6-0DFB-4115-833D-2E4D25C00CDD}"/>
              </a:ext>
            </a:extLst>
          </p:cNvPr>
          <p:cNvSpPr txBox="1"/>
          <p:nvPr/>
        </p:nvSpPr>
        <p:spPr>
          <a:xfrm>
            <a:off x="7228470" y="6236433"/>
            <a:ext cx="1384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</a:rPr>
              <a:t>2/2</a:t>
            </a:r>
            <a:endParaRPr lang="zh-HK" alt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2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0445"/>
            <a:ext cx="9144000" cy="6600923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恭讀聖保祿宗徒致弟鐸書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2:11-14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親愛的：</a:t>
            </a: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天主拯救眾人的恩寵已經出現，教導我們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棄絕不虔敬的生活，和世俗的貪慾；而要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有節制地、公正地、虔敬地在今世生活，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期待所希望的幸福，和我們偉大的天主及救主耶穌基督光榮的顯現。他為我們捨棄了自己，</a:t>
            </a: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380312" y="6165304"/>
            <a:ext cx="17097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endSnd/>
        </p:sndAc>
      </p:transition>
    </mc:Choice>
    <mc:Fallback xmlns="">
      <p:transition spd="slow">
        <p:sndAc>
          <p:endSnd/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14C178F4-1127-4E08-92FC-A421CFD5E9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16645"/>
            <a:ext cx="9144000" cy="6524723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是為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救贖我們脫離一切罪惡，並洗淨我們，使我們能成為他的選民，叫我們熱心行善。</a:t>
            </a:r>
            <a:r>
              <a:rPr lang="en-US" altLang="zh-TW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sz="3000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 </a:t>
            </a:r>
            <a:endParaRPr lang="en-US" altLang="zh-TW" sz="3000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400"/>
              </a:lnSpc>
              <a:spcBef>
                <a:spcPts val="600"/>
              </a:spcBef>
              <a:buFontTx/>
              <a:buNone/>
            </a:pP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sz="30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24764B74-752B-43C0-8697-F016F5A6E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635152-5A84-43A7-B1BB-99E184F9A2D0}"/>
              </a:ext>
            </a:extLst>
          </p:cNvPr>
          <p:cNvSpPr txBox="1"/>
          <p:nvPr/>
        </p:nvSpPr>
        <p:spPr>
          <a:xfrm>
            <a:off x="7742431" y="6021288"/>
            <a:ext cx="936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5955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2008"/>
            <a:ext cx="9144000" cy="681337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2:1-14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那時凱撒奧古斯都，出了一道上諭，叫天下的人都要登記：這是季黎諾作敘利亞總督時，初次行的登記。於是，眾人各去本城登記。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若瑟因為是達味家族的人，也從加里肋亞納匝肋城，上猶大名叫白冷的達味城去，好同自己已懷孕的聘妻瑪利亞去登記。</a:t>
            </a: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336" y="6191190"/>
            <a:ext cx="12968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1/3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813376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他們在那裡的時候，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瑪利亞分娩的日期滿了，便生了她的頭胎男兒，用襁褓裹起，放在馬槽裡，因為在客棧中，為他們沒有地方。</a:t>
            </a:r>
          </a:p>
          <a:p>
            <a:pPr marL="0" indent="0" algn="just" eaLnBrk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在那地區，有些牧羊人露宿守夜，看守羊群。有上主的一位天使，站在他們身邊；上主的榮光，照射著他們；他們便非常害怕。天使向他們說：「不要害怕！看！我給你們報告一個為全民族的大喜訊：</a:t>
            </a:r>
            <a:endParaRPr lang="zh-TW" altLang="en-US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2/3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858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C3CB8A57-1065-469C-829E-9A64931FE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44016"/>
            <a:ext cx="9144000" cy="6597352"/>
          </a:xfrm>
        </p:spPr>
        <p:txBody>
          <a:bodyPr/>
          <a:lstStyle/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今天在達味城中，為你們誕生了一位救世者；他是主默西亞。這是給你們的記號：你們將要看見一個嬰兒，裹著襁褓，躺在馬槽裡。」忽然有一大隊天軍，同那天使一起，讚頌天主說：</a:t>
            </a:r>
          </a:p>
          <a:p>
            <a:pPr marL="0" indent="0" algn="just" eaLnBrk="1"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「天主在天受光榮，主愛的人在世享平安！」</a:t>
            </a: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60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76DD139C-5608-4376-838D-38252E2E2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BB501010-FE37-4B04-8653-71A647F7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6237288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3/3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54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586"/>
            <a:ext cx="9144000" cy="6381750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耶穌聖誕節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(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子夜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)</a:t>
            </a:r>
            <a:endParaRPr lang="zh-TW" altLang="en-US" sz="36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12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24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0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1800"/>
              </a:spcAft>
              <a:buFontTx/>
              <a:buNone/>
            </a:pPr>
            <a:r>
              <a:rPr lang="zh-TW" altLang="en-US" sz="6600" dirty="0">
                <a:solidFill>
                  <a:schemeClr val="bg1"/>
                </a:solidFill>
                <a:ea typeface="華康儷中黑" pitchFamily="49" charset="-120"/>
              </a:rPr>
              <a:t>環保的聖誕</a:t>
            </a:r>
            <a:endParaRPr lang="en-US" altLang="zh-TW" sz="66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依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9:1-6;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弟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2:11-14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; </a:t>
            </a:r>
            <a:r>
              <a:rPr lang="zh-HK" altLang="en-US" dirty="0">
                <a:solidFill>
                  <a:schemeClr val="bg1"/>
                </a:solidFill>
                <a:ea typeface="華康儷中黑" pitchFamily="49" charset="-120"/>
              </a:rPr>
              <a:t>路</a:t>
            </a:r>
            <a:r>
              <a:rPr lang="en-US" altLang="zh-HK" dirty="0">
                <a:solidFill>
                  <a:schemeClr val="bg1"/>
                </a:solidFill>
                <a:ea typeface="華康儷中黑" pitchFamily="49" charset="-120"/>
              </a:rPr>
              <a:t>2:1-14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指導人類的生命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是為天主的話作證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證明這話是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10148</TotalTime>
  <Words>2220</Words>
  <Application>Microsoft Office PowerPoint</Application>
  <PresentationFormat>如螢幕大小 (4:3)</PresentationFormat>
  <Paragraphs>100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26</vt:i4>
      </vt:variant>
    </vt:vector>
  </HeadingPairs>
  <TitlesOfParts>
    <vt:vector size="44" baseType="lpstr">
      <vt:lpstr>華康中黑體</vt:lpstr>
      <vt:lpstr>華康中黑體(P)</vt:lpstr>
      <vt:lpstr>華康正顏楷體W7</vt:lpstr>
      <vt:lpstr>華康粗黑體</vt:lpstr>
      <vt:lpstr>華康儷中黑</vt:lpstr>
      <vt:lpstr>新細明體</vt:lpstr>
      <vt:lpstr>標楷體</vt:lpstr>
      <vt:lpstr>Arial</vt:lpstr>
      <vt:lpstr>Book Antiqua</vt:lpstr>
      <vt:lpstr>Broadway BT</vt:lpstr>
      <vt:lpstr>Constantia</vt:lpstr>
      <vt:lpstr>Georgia</vt:lpstr>
      <vt:lpstr>Segoe Script</vt:lpstr>
      <vt:lpstr>Tahoma</vt:lpstr>
      <vt:lpstr>Wingdings</vt:lpstr>
      <vt:lpstr>預設簡報設計</vt:lpstr>
      <vt:lpstr>2_預設簡報設計</vt:lpstr>
      <vt:lpstr>14_預設簡報設計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755</cp:revision>
  <dcterms:created xsi:type="dcterms:W3CDTF">2006-09-26T01:05:23Z</dcterms:created>
  <dcterms:modified xsi:type="dcterms:W3CDTF">2021-12-23T07:04:48Z</dcterms:modified>
</cp:coreProperties>
</file>