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Lst>
  <p:notesMasterIdLst>
    <p:notesMasterId r:id="rId33"/>
  </p:notesMasterIdLst>
  <p:handoutMasterIdLst>
    <p:handoutMasterId r:id="rId34"/>
  </p:handoutMasterIdLst>
  <p:sldIdLst>
    <p:sldId id="2128" r:id="rId4"/>
    <p:sldId id="1610" r:id="rId5"/>
    <p:sldId id="2136" r:id="rId6"/>
    <p:sldId id="1802" r:id="rId7"/>
    <p:sldId id="2122" r:id="rId8"/>
    <p:sldId id="2137" r:id="rId9"/>
    <p:sldId id="1612" r:id="rId10"/>
    <p:sldId id="1803" r:id="rId11"/>
    <p:sldId id="1739" r:id="rId12"/>
    <p:sldId id="2189" r:id="rId13"/>
    <p:sldId id="2096" r:id="rId14"/>
    <p:sldId id="2173" r:id="rId15"/>
    <p:sldId id="2172" r:id="rId16"/>
    <p:sldId id="2171" r:id="rId17"/>
    <p:sldId id="2175" r:id="rId18"/>
    <p:sldId id="2177" r:id="rId19"/>
    <p:sldId id="2178" r:id="rId20"/>
    <p:sldId id="2179" r:id="rId21"/>
    <p:sldId id="2180" r:id="rId22"/>
    <p:sldId id="2181" r:id="rId23"/>
    <p:sldId id="2182" r:id="rId24"/>
    <p:sldId id="2183" r:id="rId25"/>
    <p:sldId id="2184" r:id="rId26"/>
    <p:sldId id="2185" r:id="rId27"/>
    <p:sldId id="2188" r:id="rId28"/>
    <p:sldId id="2186" r:id="rId29"/>
    <p:sldId id="2187" r:id="rId30"/>
    <p:sldId id="2190" r:id="rId31"/>
    <p:sldId id="2167" r:id="rId32"/>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FF99FF"/>
    <a:srgbClr val="FF00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928" autoAdjust="0"/>
    <p:restoredTop sz="93315" autoAdjust="0"/>
  </p:normalViewPr>
  <p:slideViewPr>
    <p:cSldViewPr>
      <p:cViewPr>
        <p:scale>
          <a:sx n="50" d="100"/>
          <a:sy n="50" d="100"/>
        </p:scale>
        <p:origin x="1504"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214057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770730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920519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5162783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16566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742451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8062110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417643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272841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6967221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18/12/2023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75157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FAC3-E849-4CF9-A42A-E098B4C536A8}" type="datetimeFigureOut">
              <a:rPr lang="zh-HK" altLang="en-US" smtClean="0"/>
              <a:t>18/12/2023</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560432160"/>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耶穌聖誕節（子夜）</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2000" dirty="0">
              <a:solidFill>
                <a:srgbClr val="00FF00"/>
              </a:solidFill>
              <a:ea typeface="華康粗黑體" panose="020B0709000000000000" pitchFamily="49" charset="-120"/>
            </a:endParaRPr>
          </a:p>
          <a:p>
            <a:pPr algn="ctr" eaLnBrk="1" hangingPunct="1">
              <a:spcBef>
                <a:spcPct val="0"/>
              </a:spcBef>
              <a:buNone/>
            </a:pPr>
            <a:r>
              <a:rPr lang="zh-TW" altLang="en-US" sz="8000" dirty="0">
                <a:solidFill>
                  <a:srgbClr val="00FF00"/>
                </a:solidFill>
                <a:latin typeface="華康正顏楷體W7(P)" panose="03000700000000000000" pitchFamily="66" charset="-120"/>
                <a:ea typeface="華康正顏楷體W7(P)" panose="03000700000000000000" pitchFamily="66" charset="-120"/>
              </a:rPr>
              <a:t>良人受享太平於地</a:t>
            </a:r>
            <a:endParaRPr lang="en-US" altLang="zh-TW" sz="8000" dirty="0">
              <a:solidFill>
                <a:srgbClr val="00FF00"/>
              </a:solidFill>
              <a:latin typeface="華康正顏楷體W7(P)" panose="03000700000000000000" pitchFamily="66" charset="-120"/>
              <a:ea typeface="華康正顏楷體W7(P)" panose="03000700000000000000" pitchFamily="66" charset="-120"/>
            </a:endParaRPr>
          </a:p>
          <a:p>
            <a:pPr algn="ctr" eaLnBrk="1" hangingPunct="1">
              <a:spcBef>
                <a:spcPct val="0"/>
              </a:spcBef>
              <a:spcAft>
                <a:spcPts val="1800"/>
              </a:spcAft>
              <a:buFontTx/>
              <a:buNone/>
            </a:pPr>
            <a:r>
              <a:rPr lang="zh-TW" altLang="en-US" sz="6000" dirty="0">
                <a:solidFill>
                  <a:srgbClr val="FFFF00"/>
                </a:solidFill>
                <a:ea typeface="華康粗黑體" panose="020B0709000000000000" pitchFamily="49" charset="-120"/>
              </a:rPr>
              <a:t>主愛的人在世享平安</a:t>
            </a:r>
            <a:endParaRPr lang="en-US" altLang="zh-TW" sz="6000" dirty="0">
              <a:solidFill>
                <a:srgbClr val="FFFF00"/>
              </a:solidFill>
              <a:ea typeface="華康粗黑體" panose="020B0709000000000000" pitchFamily="49" charset="-120"/>
            </a:endParaRPr>
          </a:p>
          <a:p>
            <a:pPr algn="ctr" eaLnBrk="1" hangingPunct="1">
              <a:spcBef>
                <a:spcPct val="0"/>
              </a:spcBef>
              <a:buFontTx/>
              <a:buNone/>
            </a:pP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Et in terra pax </a:t>
            </a:r>
            <a:r>
              <a:rPr lang="en-US" altLang="zh-TW" sz="3600" dirty="0" err="1">
                <a:solidFill>
                  <a:schemeClr val="bg1"/>
                </a:solidFill>
                <a:latin typeface="Arial" panose="020B0604020202020204" pitchFamily="34" charset="0"/>
                <a:ea typeface="華康正顏楷體W7(P)" panose="03000700000000000000" pitchFamily="66" charset="-120"/>
                <a:cs typeface="Arial" panose="020B0604020202020204" pitchFamily="34" charset="0"/>
              </a:rPr>
              <a:t>hominibus</a:t>
            </a: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 </a:t>
            </a:r>
            <a:r>
              <a:rPr lang="en-US" altLang="zh-TW" sz="3600" dirty="0" err="1">
                <a:solidFill>
                  <a:schemeClr val="bg1"/>
                </a:solidFill>
                <a:latin typeface="Arial" panose="020B0604020202020204" pitchFamily="34" charset="0"/>
                <a:ea typeface="華康正顏楷體W7(P)" panose="03000700000000000000" pitchFamily="66" charset="-120"/>
                <a:cs typeface="Arial" panose="020B0604020202020204" pitchFamily="34" charset="0"/>
              </a:rPr>
              <a:t>bonae</a:t>
            </a: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 </a:t>
            </a:r>
            <a:r>
              <a:rPr lang="en-US" altLang="zh-TW" sz="3600" dirty="0" err="1">
                <a:solidFill>
                  <a:schemeClr val="bg1"/>
                </a:solidFill>
                <a:latin typeface="Arial" panose="020B0604020202020204" pitchFamily="34" charset="0"/>
                <a:ea typeface="華康正顏楷體W7(P)" panose="03000700000000000000" pitchFamily="66" charset="-120"/>
                <a:cs typeface="Arial" panose="020B0604020202020204" pitchFamily="34" charset="0"/>
              </a:rPr>
              <a:t>voluntatis</a:t>
            </a:r>
            <a:endPar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endParaRPr>
          </a:p>
        </p:txBody>
      </p:sp>
    </p:spTree>
    <p:extLst>
      <p:ext uri="{BB962C8B-B14F-4D97-AF65-F5344CB8AC3E}">
        <p14:creationId xmlns:p14="http://schemas.microsoft.com/office/powerpoint/2010/main" val="300805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耶穌聖誕節（子夜）</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2000" dirty="0">
              <a:solidFill>
                <a:srgbClr val="00FF00"/>
              </a:solidFill>
              <a:ea typeface="華康粗黑體" panose="020B0709000000000000" pitchFamily="49" charset="-120"/>
            </a:endParaRPr>
          </a:p>
          <a:p>
            <a:pPr algn="ctr" eaLnBrk="1" hangingPunct="1">
              <a:spcBef>
                <a:spcPct val="0"/>
              </a:spcBef>
              <a:buNone/>
            </a:pPr>
            <a:r>
              <a:rPr lang="zh-TW" altLang="en-US" sz="8000" dirty="0">
                <a:solidFill>
                  <a:srgbClr val="00FF00"/>
                </a:solidFill>
                <a:latin typeface="華康正顏楷體W7(P)" panose="03000700000000000000" pitchFamily="66" charset="-120"/>
                <a:ea typeface="華康正顏楷體W7(P)" panose="03000700000000000000" pitchFamily="66" charset="-120"/>
              </a:rPr>
              <a:t>良人受享太平於地</a:t>
            </a:r>
            <a:endParaRPr lang="en-US" altLang="zh-TW" sz="8000" dirty="0">
              <a:solidFill>
                <a:srgbClr val="00FF00"/>
              </a:solidFill>
              <a:latin typeface="華康正顏楷體W7(P)" panose="03000700000000000000" pitchFamily="66" charset="-120"/>
              <a:ea typeface="華康正顏楷體W7(P)" panose="03000700000000000000" pitchFamily="66" charset="-120"/>
            </a:endParaRPr>
          </a:p>
          <a:p>
            <a:pPr algn="ctr" eaLnBrk="1" hangingPunct="1">
              <a:spcBef>
                <a:spcPct val="0"/>
              </a:spcBef>
              <a:spcAft>
                <a:spcPts val="1800"/>
              </a:spcAft>
              <a:buFontTx/>
              <a:buNone/>
            </a:pPr>
            <a:r>
              <a:rPr lang="zh-TW" altLang="en-US" sz="6000" dirty="0">
                <a:solidFill>
                  <a:srgbClr val="FFFF00"/>
                </a:solidFill>
                <a:ea typeface="華康粗黑體" panose="020B0709000000000000" pitchFamily="49" charset="-120"/>
              </a:rPr>
              <a:t>主愛的人在世享平安</a:t>
            </a:r>
            <a:endParaRPr lang="en-US" altLang="zh-TW" sz="6000" dirty="0">
              <a:solidFill>
                <a:srgbClr val="FFFF00"/>
              </a:solidFill>
              <a:ea typeface="華康粗黑體" panose="020B0709000000000000" pitchFamily="49" charset="-120"/>
            </a:endParaRPr>
          </a:p>
          <a:p>
            <a:pPr algn="ctr" eaLnBrk="1" hangingPunct="1">
              <a:spcBef>
                <a:spcPct val="0"/>
              </a:spcBef>
              <a:buFontTx/>
              <a:buNone/>
            </a:pP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Et in terra pax </a:t>
            </a:r>
            <a:r>
              <a:rPr lang="en-US" altLang="zh-TW" sz="3600" dirty="0" err="1">
                <a:solidFill>
                  <a:schemeClr val="bg1"/>
                </a:solidFill>
                <a:latin typeface="Arial" panose="020B0604020202020204" pitchFamily="34" charset="0"/>
                <a:ea typeface="華康正顏楷體W7(P)" panose="03000700000000000000" pitchFamily="66" charset="-120"/>
                <a:cs typeface="Arial" panose="020B0604020202020204" pitchFamily="34" charset="0"/>
              </a:rPr>
              <a:t>hominibus</a:t>
            </a: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 </a:t>
            </a:r>
            <a:r>
              <a:rPr lang="en-US" altLang="zh-TW" sz="3600" dirty="0" err="1">
                <a:solidFill>
                  <a:schemeClr val="bg1"/>
                </a:solidFill>
                <a:latin typeface="Arial" panose="020B0604020202020204" pitchFamily="34" charset="0"/>
                <a:ea typeface="華康正顏楷體W7(P)" panose="03000700000000000000" pitchFamily="66" charset="-120"/>
                <a:cs typeface="Arial" panose="020B0604020202020204" pitchFamily="34" charset="0"/>
              </a:rPr>
              <a:t>bonae</a:t>
            </a: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 </a:t>
            </a:r>
            <a:r>
              <a:rPr lang="en-US" altLang="zh-TW" sz="3600" dirty="0" err="1">
                <a:solidFill>
                  <a:schemeClr val="bg1"/>
                </a:solidFill>
                <a:latin typeface="Arial" panose="020B0604020202020204" pitchFamily="34" charset="0"/>
                <a:ea typeface="華康正顏楷體W7(P)" panose="03000700000000000000" pitchFamily="66" charset="-120"/>
                <a:cs typeface="Arial" panose="020B0604020202020204" pitchFamily="34" charset="0"/>
              </a:rPr>
              <a:t>voluntatis</a:t>
            </a:r>
            <a:endPar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endParaRPr>
          </a:p>
        </p:txBody>
      </p:sp>
    </p:spTree>
    <p:extLst>
      <p:ext uri="{BB962C8B-B14F-4D97-AF65-F5344CB8AC3E}">
        <p14:creationId xmlns:p14="http://schemas.microsoft.com/office/powerpoint/2010/main" val="473547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16632"/>
            <a:ext cx="9144000" cy="6691313"/>
          </a:xfrm>
        </p:spPr>
        <p:txBody>
          <a:bodyPr/>
          <a:lstStyle/>
          <a:p>
            <a:pPr lvl="0" eaLnBrk="1" hangingPunct="1">
              <a:spcBef>
                <a:spcPct val="0"/>
              </a:spcBef>
              <a:spcAft>
                <a:spcPts val="1800"/>
              </a:spcAft>
              <a:buNone/>
            </a:pPr>
            <a:r>
              <a:rPr lang="zh-TW" altLang="en-US" sz="4000" dirty="0">
                <a:ea typeface="華康儷中黑" panose="020B0509000000000000" pitchFamily="49" charset="-120"/>
              </a:rPr>
              <a:t>因為有一嬰孩為我們誕生了</a:t>
            </a:r>
            <a:r>
              <a:rPr lang="en-US" altLang="zh-TW" sz="4000" dirty="0">
                <a:ea typeface="華康儷中黑" panose="020B0509000000000000" pitchFamily="49" charset="-120"/>
              </a:rPr>
              <a:t>;</a:t>
            </a:r>
            <a:r>
              <a:rPr lang="zh-TW" altLang="en-US" sz="4000" dirty="0">
                <a:ea typeface="華康儷中黑" panose="020B0509000000000000" pitchFamily="49" charset="-120"/>
              </a:rPr>
              <a:t>他肩上擔負著王權</a:t>
            </a:r>
            <a:r>
              <a:rPr lang="en-US" altLang="zh-TW" sz="4000" dirty="0">
                <a:ea typeface="華康儷中黑" panose="020B0509000000000000" pitchFamily="49" charset="-120"/>
              </a:rPr>
              <a:t>,</a:t>
            </a:r>
            <a:r>
              <a:rPr lang="zh-TW" altLang="en-US" sz="4000" dirty="0">
                <a:ea typeface="華康儷中黑" panose="020B0509000000000000" pitchFamily="49" charset="-120"/>
              </a:rPr>
              <a:t>他的名字要稱為神奇的</a:t>
            </a:r>
            <a:r>
              <a:rPr lang="zh-TW" altLang="en-US" sz="4000" dirty="0">
                <a:solidFill>
                  <a:srgbClr val="FF0000"/>
                </a:solidFill>
                <a:ea typeface="華康儷中黑" panose="020B0509000000000000" pitchFamily="49" charset="-120"/>
              </a:rPr>
              <a:t>謀士</a:t>
            </a:r>
            <a:r>
              <a:rPr lang="en-US" altLang="zh-TW" sz="4000" dirty="0">
                <a:ea typeface="華康儷中黑" panose="020B0509000000000000" pitchFamily="49" charset="-120"/>
              </a:rPr>
              <a:t>,</a:t>
            </a:r>
            <a:r>
              <a:rPr lang="zh-TW" altLang="en-US" sz="4000" dirty="0">
                <a:ea typeface="華康儷中黑" panose="020B0509000000000000" pitchFamily="49" charset="-120"/>
              </a:rPr>
              <a:t>強有力的</a:t>
            </a:r>
            <a:r>
              <a:rPr lang="zh-TW" altLang="en-US" sz="4000" dirty="0">
                <a:solidFill>
                  <a:srgbClr val="FF0000"/>
                </a:solidFill>
                <a:ea typeface="華康儷中黑" panose="020B0509000000000000" pitchFamily="49" charset="-120"/>
              </a:rPr>
              <a:t>天主</a:t>
            </a:r>
            <a:r>
              <a:rPr lang="en-US" altLang="zh-TW" sz="4000" dirty="0">
                <a:ea typeface="華康儷中黑" panose="020B0509000000000000" pitchFamily="49" charset="-120"/>
              </a:rPr>
              <a:t>,</a:t>
            </a:r>
            <a:r>
              <a:rPr lang="zh-TW" altLang="en-US" sz="4000" dirty="0">
                <a:ea typeface="華康儷中黑" panose="020B0509000000000000" pitchFamily="49" charset="-120"/>
              </a:rPr>
              <a:t>永遠之</a:t>
            </a:r>
            <a:r>
              <a:rPr lang="zh-TW" altLang="en-US" sz="4000" dirty="0">
                <a:solidFill>
                  <a:srgbClr val="FF0000"/>
                </a:solidFill>
                <a:ea typeface="華康儷中黑" panose="020B0509000000000000" pitchFamily="49" charset="-120"/>
              </a:rPr>
              <a:t>父</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和平</a:t>
            </a:r>
            <a:r>
              <a:rPr lang="zh-TW" altLang="en-US" sz="4000" dirty="0">
                <a:ea typeface="華康儷中黑" panose="020B0509000000000000" pitchFamily="49" charset="-120"/>
              </a:rPr>
              <a:t>之王</a:t>
            </a:r>
            <a:r>
              <a:rPr lang="en-US" altLang="zh-TW" sz="4000" dirty="0">
                <a:ea typeface="華康儷中黑" panose="020B0509000000000000" pitchFamily="49" charset="-120"/>
              </a:rPr>
              <a:t>.</a:t>
            </a:r>
          </a:p>
          <a:p>
            <a:pPr lvl="0" eaLnBrk="1" hangingPunct="1">
              <a:spcBef>
                <a:spcPct val="0"/>
              </a:spcBef>
              <a:spcAft>
                <a:spcPts val="1800"/>
              </a:spcAft>
              <a:buNone/>
            </a:pPr>
            <a:r>
              <a:rPr lang="zh-TW" altLang="en-US" sz="4000" dirty="0">
                <a:ea typeface="華康粗黑體" panose="020B0709000000000000" pitchFamily="49" charset="-120"/>
              </a:rPr>
              <a:t>天主拯救眾人的恩寵已經出現</a:t>
            </a:r>
            <a:r>
              <a:rPr lang="en-US" altLang="zh-TW" sz="4000" dirty="0">
                <a:ea typeface="華康粗黑體" panose="020B0709000000000000" pitchFamily="49" charset="-120"/>
              </a:rPr>
              <a:t>,</a:t>
            </a:r>
            <a:r>
              <a:rPr lang="zh-TW" altLang="en-US" sz="4000" dirty="0">
                <a:ea typeface="華康粗黑體" panose="020B0709000000000000" pitchFamily="49" charset="-120"/>
              </a:rPr>
              <a:t>教導我們</a:t>
            </a:r>
            <a:r>
              <a:rPr lang="zh-TW" altLang="en-US" sz="4000" dirty="0">
                <a:solidFill>
                  <a:srgbClr val="FF0000"/>
                </a:solidFill>
                <a:ea typeface="華康粗黑體" panose="020B0709000000000000" pitchFamily="49" charset="-120"/>
              </a:rPr>
              <a:t>棄絕不虔敬</a:t>
            </a:r>
            <a:r>
              <a:rPr lang="zh-TW" altLang="en-US" sz="4000" dirty="0">
                <a:ea typeface="華康粗黑體" panose="020B0709000000000000" pitchFamily="49" charset="-120"/>
              </a:rPr>
              <a:t>的生活</a:t>
            </a:r>
            <a:r>
              <a:rPr lang="en-US" altLang="zh-TW" sz="4000" dirty="0">
                <a:ea typeface="華康粗黑體" panose="020B0709000000000000" pitchFamily="49" charset="-120"/>
              </a:rPr>
              <a:t>,</a:t>
            </a:r>
            <a:r>
              <a:rPr lang="zh-TW" altLang="en-US" sz="4000" dirty="0">
                <a:ea typeface="華康粗黑體" panose="020B0709000000000000" pitchFamily="49" charset="-120"/>
              </a:rPr>
              <a:t>和世俗的貪慾</a:t>
            </a:r>
            <a:r>
              <a:rPr lang="en-US" altLang="zh-TW" sz="4000" dirty="0">
                <a:ea typeface="華康粗黑體" panose="020B0709000000000000" pitchFamily="49" charset="-120"/>
              </a:rPr>
              <a:t>;</a:t>
            </a:r>
            <a:r>
              <a:rPr lang="zh-TW" altLang="en-US" sz="4000" dirty="0">
                <a:ea typeface="華康粗黑體" panose="020B0709000000000000" pitchFamily="49" charset="-120"/>
              </a:rPr>
              <a:t>而要</a:t>
            </a:r>
            <a:r>
              <a:rPr lang="zh-TW" altLang="en-US" sz="4000" dirty="0">
                <a:solidFill>
                  <a:srgbClr val="FF0000"/>
                </a:solidFill>
                <a:ea typeface="華康粗黑體" panose="020B0709000000000000" pitchFamily="49" charset="-120"/>
              </a:rPr>
              <a:t>有節制地</a:t>
            </a:r>
            <a:r>
              <a:rPr lang="en-US" altLang="zh-TW" sz="4000" dirty="0">
                <a:ea typeface="華康粗黑體" panose="020B0709000000000000" pitchFamily="49" charset="-120"/>
              </a:rPr>
              <a:t>,</a:t>
            </a:r>
            <a:r>
              <a:rPr lang="zh-TW" altLang="en-US" sz="4000" dirty="0">
                <a:ea typeface="華康粗黑體" panose="020B0709000000000000" pitchFamily="49" charset="-120"/>
              </a:rPr>
              <a:t>公正地</a:t>
            </a:r>
            <a:r>
              <a:rPr lang="en-US" altLang="zh-TW" sz="4000" dirty="0">
                <a:ea typeface="華康粗黑體" panose="020B0709000000000000" pitchFamily="49" charset="-120"/>
              </a:rPr>
              <a:t>,</a:t>
            </a:r>
            <a:r>
              <a:rPr lang="zh-TW" altLang="en-US" sz="4000" dirty="0">
                <a:ea typeface="華康粗黑體" panose="020B0709000000000000" pitchFamily="49" charset="-120"/>
              </a:rPr>
              <a:t>虔敬地在今世生活</a:t>
            </a:r>
            <a:r>
              <a:rPr lang="en-US" altLang="zh-TW" sz="4000" dirty="0">
                <a:ea typeface="華康粗黑體" panose="020B0709000000000000" pitchFamily="49" charset="-120"/>
              </a:rPr>
              <a:t>.</a:t>
            </a:r>
          </a:p>
          <a:p>
            <a:pPr lvl="0" eaLnBrk="1" hangingPunct="1">
              <a:spcBef>
                <a:spcPct val="0"/>
              </a:spcBef>
              <a:spcAft>
                <a:spcPts val="1800"/>
              </a:spcAft>
              <a:buNone/>
            </a:pPr>
            <a:r>
              <a:rPr lang="zh-TW" altLang="en-US" sz="4000" dirty="0">
                <a:ea typeface="華康粗黑體" panose="020B0709000000000000" pitchFamily="49" charset="-120"/>
              </a:rPr>
              <a:t>因為在客棧中</a:t>
            </a:r>
            <a:r>
              <a:rPr lang="en-US" altLang="zh-TW" sz="4000" dirty="0">
                <a:ea typeface="華康粗黑體" panose="020B0709000000000000" pitchFamily="49" charset="-120"/>
              </a:rPr>
              <a:t>,</a:t>
            </a:r>
            <a:r>
              <a:rPr lang="zh-TW" altLang="en-US" sz="4000" dirty="0">
                <a:ea typeface="華康粗黑體" panose="020B0709000000000000" pitchFamily="49" charset="-120"/>
              </a:rPr>
              <a:t>為他們</a:t>
            </a:r>
            <a:r>
              <a:rPr lang="zh-TW" altLang="en-US" sz="4000" dirty="0">
                <a:solidFill>
                  <a:srgbClr val="FF0000"/>
                </a:solidFill>
                <a:ea typeface="華康粗黑體" panose="020B0709000000000000" pitchFamily="49" charset="-120"/>
              </a:rPr>
              <a:t>沒有地方</a:t>
            </a:r>
            <a:r>
              <a:rPr lang="zh-TW" altLang="en-US" sz="4000" dirty="0">
                <a:ea typeface="華康粗黑體" panose="020B0709000000000000" pitchFamily="49" charset="-120"/>
              </a:rPr>
              <a:t>；我給你們報告一個為</a:t>
            </a:r>
            <a:r>
              <a:rPr lang="zh-TW" altLang="en-US" sz="4000" dirty="0">
                <a:solidFill>
                  <a:srgbClr val="FF0000"/>
                </a:solidFill>
                <a:ea typeface="華康粗黑體" panose="020B0709000000000000" pitchFamily="49" charset="-120"/>
              </a:rPr>
              <a:t>全民族</a:t>
            </a:r>
            <a:r>
              <a:rPr lang="zh-TW" altLang="en-US" sz="4000" dirty="0">
                <a:ea typeface="華康粗黑體" panose="020B0709000000000000" pitchFamily="49" charset="-120"/>
              </a:rPr>
              <a:t>的大喜訊；</a:t>
            </a:r>
            <a:r>
              <a:rPr lang="zh-TW" altLang="en-US" sz="4000" dirty="0">
                <a:solidFill>
                  <a:srgbClr val="FFFF00"/>
                </a:solidFill>
                <a:highlight>
                  <a:srgbClr val="FF0000"/>
                </a:highlight>
                <a:ea typeface="華康粗黑體" panose="020B0709000000000000" pitchFamily="49" charset="-120"/>
              </a:rPr>
              <a:t>天主受享榮福於天</a:t>
            </a:r>
            <a:r>
              <a:rPr lang="en-US" altLang="zh-TW" sz="4000" dirty="0">
                <a:ea typeface="華康粗黑體" panose="020B0709000000000000" pitchFamily="49" charset="-120"/>
              </a:rPr>
              <a:t>,</a:t>
            </a:r>
            <a:r>
              <a:rPr lang="zh-TW" altLang="en-US" sz="4000" dirty="0">
                <a:solidFill>
                  <a:srgbClr val="FF0000"/>
                </a:solidFill>
                <a:highlight>
                  <a:srgbClr val="FFFF00"/>
                </a:highlight>
                <a:ea typeface="華康粗黑體" panose="020B0709000000000000" pitchFamily="49" charset="-120"/>
              </a:rPr>
              <a:t>良人受享太平於地</a:t>
            </a:r>
          </a:p>
        </p:txBody>
      </p:sp>
    </p:spTree>
    <p:extLst>
      <p:ext uri="{BB962C8B-B14F-4D97-AF65-F5344CB8AC3E}">
        <p14:creationId xmlns:p14="http://schemas.microsoft.com/office/powerpoint/2010/main" val="359628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332656"/>
            <a:ext cx="9144000" cy="6475289"/>
          </a:xfrm>
        </p:spPr>
        <p:txBody>
          <a:bodyPr/>
          <a:lstStyle/>
          <a:p>
            <a:pPr lvl="0" eaLnBrk="1" hangingPunct="1">
              <a:lnSpc>
                <a:spcPts val="4100"/>
              </a:lnSpc>
              <a:spcBef>
                <a:spcPct val="0"/>
              </a:spcBef>
              <a:spcAft>
                <a:spcPts val="1200"/>
              </a:spcAft>
              <a:buNone/>
            </a:pPr>
            <a:r>
              <a:rPr lang="zh-TW" altLang="en-US" sz="4000" dirty="0">
                <a:latin typeface="Arial" panose="020B0604020202020204" pitchFamily="34" charset="0"/>
                <a:ea typeface="華康正顏楷體W7(P)" panose="03000700000000000000" pitchFamily="66" charset="-120"/>
                <a:cs typeface="Arial" panose="020B0604020202020204" pitchFamily="34" charset="0"/>
              </a:rPr>
              <a:t>因為有一嬰孩為我們誕生了</a:t>
            </a:r>
            <a:r>
              <a:rPr lang="en-US" altLang="zh-TW" sz="4000" dirty="0">
                <a:latin typeface="Arial" panose="020B0604020202020204" pitchFamily="34" charset="0"/>
                <a:ea typeface="華康正顏楷體W7(P)" panose="03000700000000000000" pitchFamily="66" charset="-120"/>
                <a:cs typeface="Arial" panose="020B0604020202020204" pitchFamily="34" charset="0"/>
              </a:rPr>
              <a:t>;</a:t>
            </a:r>
            <a:r>
              <a:rPr lang="zh-TW" altLang="en-US" sz="4000" dirty="0">
                <a:latin typeface="Arial" panose="020B0604020202020204" pitchFamily="34" charset="0"/>
                <a:ea typeface="華康正顏楷體W7(P)" panose="03000700000000000000" pitchFamily="66" charset="-120"/>
                <a:cs typeface="Arial" panose="020B0604020202020204" pitchFamily="34" charset="0"/>
              </a:rPr>
              <a:t>他肩上擔負著王權</a:t>
            </a:r>
            <a:r>
              <a:rPr lang="en-US" altLang="zh-TW" sz="4000" dirty="0">
                <a:latin typeface="Arial" panose="020B0604020202020204" pitchFamily="34" charset="0"/>
                <a:ea typeface="華康正顏楷體W7(P)" panose="03000700000000000000" pitchFamily="66" charset="-120"/>
                <a:cs typeface="Arial" panose="020B0604020202020204" pitchFamily="34" charset="0"/>
              </a:rPr>
              <a:t>,</a:t>
            </a:r>
            <a:r>
              <a:rPr lang="zh-TW" altLang="en-US" sz="4000" dirty="0">
                <a:latin typeface="Arial" panose="020B0604020202020204" pitchFamily="34" charset="0"/>
                <a:ea typeface="華康正顏楷體W7(P)" panose="03000700000000000000" pitchFamily="66" charset="-120"/>
                <a:cs typeface="Arial" panose="020B0604020202020204" pitchFamily="34" charset="0"/>
              </a:rPr>
              <a:t>他的名字要稱為神奇的</a:t>
            </a:r>
            <a:r>
              <a:rPr lang="zh-TW" altLang="en-US" sz="4000" dirty="0">
                <a:solidFill>
                  <a:srgbClr val="FF0000"/>
                </a:solidFill>
                <a:latin typeface="Arial" panose="020B0604020202020204" pitchFamily="34" charset="0"/>
                <a:ea typeface="華康正顏楷體W7(P)" panose="03000700000000000000" pitchFamily="66" charset="-120"/>
                <a:cs typeface="Arial" panose="020B0604020202020204" pitchFamily="34" charset="0"/>
              </a:rPr>
              <a:t>謀士</a:t>
            </a:r>
            <a:r>
              <a:rPr lang="en-US" altLang="zh-TW" sz="4000" dirty="0">
                <a:latin typeface="Arial" panose="020B0604020202020204" pitchFamily="34" charset="0"/>
                <a:ea typeface="華康正顏楷體W7(P)" panose="03000700000000000000" pitchFamily="66" charset="-120"/>
                <a:cs typeface="Arial" panose="020B0604020202020204" pitchFamily="34" charset="0"/>
              </a:rPr>
              <a:t>,</a:t>
            </a:r>
            <a:r>
              <a:rPr lang="zh-TW" altLang="en-US" sz="4000" dirty="0">
                <a:latin typeface="Arial" panose="020B0604020202020204" pitchFamily="34" charset="0"/>
                <a:ea typeface="華康正顏楷體W7(P)" panose="03000700000000000000" pitchFamily="66" charset="-120"/>
                <a:cs typeface="Arial" panose="020B0604020202020204" pitchFamily="34" charset="0"/>
              </a:rPr>
              <a:t>強有力的</a:t>
            </a:r>
            <a:r>
              <a:rPr lang="zh-TW" altLang="en-US" sz="4000" dirty="0">
                <a:solidFill>
                  <a:srgbClr val="FF0000"/>
                </a:solidFill>
                <a:latin typeface="Arial" panose="020B0604020202020204" pitchFamily="34" charset="0"/>
                <a:ea typeface="華康正顏楷體W7(P)" panose="03000700000000000000" pitchFamily="66" charset="-120"/>
                <a:cs typeface="Arial" panose="020B0604020202020204" pitchFamily="34" charset="0"/>
              </a:rPr>
              <a:t>天主</a:t>
            </a:r>
            <a:r>
              <a:rPr lang="en-US" altLang="zh-TW" sz="4000" dirty="0">
                <a:latin typeface="Arial" panose="020B0604020202020204" pitchFamily="34" charset="0"/>
                <a:ea typeface="華康正顏楷體W7(P)" panose="03000700000000000000" pitchFamily="66" charset="-120"/>
                <a:cs typeface="Arial" panose="020B0604020202020204" pitchFamily="34" charset="0"/>
              </a:rPr>
              <a:t>,</a:t>
            </a:r>
            <a:r>
              <a:rPr lang="zh-TW" altLang="en-US" sz="4000" dirty="0">
                <a:latin typeface="Arial" panose="020B0604020202020204" pitchFamily="34" charset="0"/>
                <a:ea typeface="華康正顏楷體W7(P)" panose="03000700000000000000" pitchFamily="66" charset="-120"/>
                <a:cs typeface="Arial" panose="020B0604020202020204" pitchFamily="34" charset="0"/>
              </a:rPr>
              <a:t>永遠之父</a:t>
            </a:r>
            <a:r>
              <a:rPr lang="en-US" altLang="zh-TW" sz="4000" dirty="0">
                <a:latin typeface="Arial" panose="020B0604020202020204" pitchFamily="34" charset="0"/>
                <a:ea typeface="華康正顏楷體W7(P)" panose="03000700000000000000" pitchFamily="66" charset="-120"/>
                <a:cs typeface="Arial" panose="020B0604020202020204" pitchFamily="34" charset="0"/>
              </a:rPr>
              <a:t>,</a:t>
            </a:r>
            <a:r>
              <a:rPr lang="zh-TW" altLang="en-US" sz="4000" dirty="0">
                <a:solidFill>
                  <a:srgbClr val="FF0000"/>
                </a:solidFill>
                <a:latin typeface="Arial" panose="020B0604020202020204" pitchFamily="34" charset="0"/>
                <a:ea typeface="華康正顏楷體W7(P)" panose="03000700000000000000" pitchFamily="66" charset="-120"/>
                <a:cs typeface="Arial" panose="020B0604020202020204" pitchFamily="34" charset="0"/>
              </a:rPr>
              <a:t>和平</a:t>
            </a:r>
            <a:r>
              <a:rPr lang="zh-TW" altLang="en-US" sz="4000" dirty="0">
                <a:latin typeface="Arial" panose="020B0604020202020204" pitchFamily="34" charset="0"/>
                <a:ea typeface="華康正顏楷體W7(P)" panose="03000700000000000000" pitchFamily="66" charset="-120"/>
                <a:cs typeface="Arial" panose="020B0604020202020204" pitchFamily="34" charset="0"/>
              </a:rPr>
              <a:t>之王</a:t>
            </a:r>
            <a:r>
              <a:rPr lang="en-US" altLang="zh-TW" sz="4000" dirty="0">
                <a:latin typeface="Arial" panose="020B0604020202020204" pitchFamily="34" charset="0"/>
                <a:ea typeface="華康正顏楷體W7(P)" panose="03000700000000000000" pitchFamily="66" charset="-120"/>
                <a:cs typeface="Arial" panose="020B0604020202020204" pitchFamily="34" charset="0"/>
              </a:rPr>
              <a:t>.</a:t>
            </a:r>
          </a:p>
          <a:p>
            <a:pPr lvl="0" eaLnBrk="1" hangingPunct="1">
              <a:spcBef>
                <a:spcPct val="0"/>
              </a:spcBef>
              <a:spcAft>
                <a:spcPts val="600"/>
              </a:spcAft>
              <a:buNone/>
            </a:pP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神奇的謀士</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進入他的聖心</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找到生命的</a:t>
            </a:r>
            <a:r>
              <a:rPr lang="zh-TW" altLang="en-US" sz="3800" dirty="0">
                <a:solidFill>
                  <a:srgbClr val="0000FF"/>
                </a:solidFill>
                <a:latin typeface="Arial" panose="020B0604020202020204" pitchFamily="34" charset="0"/>
                <a:ea typeface="華康儷中黑" panose="020B0509000000000000" pitchFamily="49" charset="-120"/>
                <a:cs typeface="Arial" panose="020B0604020202020204" pitchFamily="34" charset="0"/>
              </a:rPr>
              <a:t>深</a:t>
            </a:r>
            <a:r>
              <a:rPr lang="en-US" altLang="zh-TW" sz="3800" dirty="0">
                <a:solidFill>
                  <a:srgbClr val="0000FF"/>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0000FF"/>
                </a:solidFill>
                <a:latin typeface="Arial" panose="020B0604020202020204" pitchFamily="34" charset="0"/>
                <a:ea typeface="華康儷中黑" panose="020B0509000000000000" pitchFamily="49" charset="-120"/>
                <a:cs typeface="Arial" panose="020B0604020202020204" pitchFamily="34" charset="0"/>
              </a:rPr>
              <a:t>通</a:t>
            </a:r>
            <a:r>
              <a:rPr lang="en-US" altLang="zh-TW" sz="3800" dirty="0">
                <a:solidFill>
                  <a:srgbClr val="0000FF"/>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0000FF"/>
                </a:solidFill>
                <a:latin typeface="Arial" panose="020B0604020202020204" pitchFamily="34" charset="0"/>
                <a:ea typeface="華康儷中黑" panose="020B0509000000000000" pitchFamily="49" charset="-120"/>
                <a:cs typeface="Arial" panose="020B0604020202020204" pitchFamily="34" charset="0"/>
              </a:rPr>
              <a:t>廣</a:t>
            </a:r>
            <a:r>
              <a:rPr lang="en-US" altLang="zh-TW" sz="3800" dirty="0">
                <a:solidFill>
                  <a:srgbClr val="0000FF"/>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0000FF"/>
                </a:solidFill>
                <a:latin typeface="Arial" panose="020B0604020202020204" pitchFamily="34" charset="0"/>
                <a:ea typeface="華康儷中黑" panose="020B0509000000000000" pitchFamily="49" charset="-120"/>
                <a:cs typeface="Arial" panose="020B0604020202020204" pitchFamily="34" charset="0"/>
              </a:rPr>
              <a:t>遠</a:t>
            </a:r>
            <a:r>
              <a:rPr lang="en-US" altLang="zh-TW" sz="3800" dirty="0">
                <a:solidFill>
                  <a:srgbClr val="0000FF"/>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0000FF"/>
                </a:solidFill>
                <a:latin typeface="Arial" panose="020B0604020202020204" pitchFamily="34" charset="0"/>
                <a:ea typeface="華康儷中黑" panose="020B0509000000000000" pitchFamily="49" charset="-120"/>
                <a:cs typeface="Arial" panose="020B0604020202020204" pitchFamily="34" charset="0"/>
              </a:rPr>
              <a:t>透</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全面而深入的智慧</a:t>
            </a:r>
            <a:endParaRPr lang="en-US" altLang="zh-TW" sz="3800" dirty="0">
              <a:latin typeface="Arial" panose="020B0604020202020204" pitchFamily="34" charset="0"/>
              <a:ea typeface="華康儷中黑" panose="020B0509000000000000" pitchFamily="49" charset="-120"/>
              <a:cs typeface="Arial" panose="020B0604020202020204" pitchFamily="34" charset="0"/>
            </a:endParaRPr>
          </a:p>
          <a:p>
            <a:pPr lvl="0" eaLnBrk="1" hangingPunct="1">
              <a:spcBef>
                <a:spcPct val="0"/>
              </a:spcBef>
              <a:spcAft>
                <a:spcPts val="600"/>
              </a:spcAft>
              <a:buNone/>
            </a:pP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強有力的天主</a:t>
            </a:r>
            <a:r>
              <a:rPr lang="en-US" altLang="zh-TW"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highlight>
                  <a:srgbClr val="FFFF00"/>
                </a:highlight>
                <a:latin typeface="Arial" panose="020B0604020202020204" pitchFamily="34" charset="0"/>
                <a:ea typeface="華康儷中黑" panose="020B0509000000000000" pitchFamily="49" charset="-120"/>
                <a:cs typeface="Arial" panose="020B0604020202020204" pitchFamily="34" charset="0"/>
              </a:rPr>
              <a:t>必能</a:t>
            </a:r>
            <a:r>
              <a:rPr lang="zh-TW" altLang="en-US" sz="3800" dirty="0">
                <a:latin typeface="Arial" panose="020B0604020202020204" pitchFamily="34" charset="0"/>
                <a:ea typeface="華康儷中黑" panose="020B0509000000000000" pitchFamily="49" charset="-120"/>
                <a:cs typeface="Arial" panose="020B0604020202020204" pitchFamily="34" charset="0"/>
              </a:rPr>
              <a:t>完成計劃</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只要我們和他</a:t>
            </a:r>
            <a:r>
              <a:rPr lang="zh-TW" altLang="en-US" sz="3800" dirty="0">
                <a:highlight>
                  <a:srgbClr val="FFFF00"/>
                </a:highlight>
                <a:latin typeface="Arial" panose="020B0604020202020204" pitchFamily="34" charset="0"/>
                <a:ea typeface="華康儷中黑" panose="020B0509000000000000" pitchFamily="49" charset="-120"/>
                <a:cs typeface="Arial" panose="020B0604020202020204" pitchFamily="34" charset="0"/>
              </a:rPr>
              <a:t>合作</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他不單獨行事</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不獨顯奇蹟</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en-US" altLang="zh-TW" sz="38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50:50</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p>
          <a:p>
            <a:pPr lvl="0" eaLnBrk="1" hangingPunct="1">
              <a:spcBef>
                <a:spcPct val="0"/>
              </a:spcBef>
              <a:spcAft>
                <a:spcPts val="600"/>
              </a:spcAft>
              <a:buNone/>
            </a:pP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永遠之父</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世人全部都永遠是</a:t>
            </a:r>
            <a:r>
              <a:rPr lang="zh-TW" altLang="en-US" sz="3800" dirty="0">
                <a:highlight>
                  <a:srgbClr val="FFFF00"/>
                </a:highlight>
                <a:latin typeface="Arial" panose="020B0604020202020204" pitchFamily="34" charset="0"/>
                <a:ea typeface="華康儷中黑" panose="020B0509000000000000" pitchFamily="49" charset="-120"/>
                <a:cs typeface="Arial" panose="020B0604020202020204" pitchFamily="34" charset="0"/>
              </a:rPr>
              <a:t>他的孩子</a:t>
            </a:r>
            <a:endParaRPr lang="en-US" altLang="zh-TW" sz="3800" dirty="0">
              <a:highlight>
                <a:srgbClr val="FFFF00"/>
              </a:highlight>
              <a:latin typeface="Arial" panose="020B0604020202020204" pitchFamily="34" charset="0"/>
              <a:ea typeface="華康儷中黑" panose="020B0509000000000000" pitchFamily="49" charset="-120"/>
              <a:cs typeface="Arial" panose="020B0604020202020204" pitchFamily="34" charset="0"/>
            </a:endParaRPr>
          </a:p>
          <a:p>
            <a:pPr lvl="0" eaLnBrk="1" hangingPunct="1">
              <a:spcBef>
                <a:spcPct val="0"/>
              </a:spcBef>
              <a:spcAft>
                <a:spcPts val="600"/>
              </a:spcAft>
              <a:buNone/>
            </a:pP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和平之王</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八十億人不要和平</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只要你一人愛上和平</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和平就有</a:t>
            </a:r>
            <a:r>
              <a:rPr lang="zh-TW" altLang="en-US"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八十億分之一的希望</a:t>
            </a:r>
            <a:endParaRPr lang="en-US" altLang="zh-TW"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endParaRPr>
          </a:p>
        </p:txBody>
      </p:sp>
    </p:spTree>
    <p:extLst>
      <p:ext uri="{BB962C8B-B14F-4D97-AF65-F5344CB8AC3E}">
        <p14:creationId xmlns:p14="http://schemas.microsoft.com/office/powerpoint/2010/main" val="298182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2770">
                                            <p:txEl>
                                              <p:pRg st="4" end="4"/>
                                            </p:txEl>
                                          </p:spTgt>
                                        </p:tgtEl>
                                        <p:attrNameLst>
                                          <p:attrName>style.visibility</p:attrName>
                                        </p:attrNameLst>
                                      </p:cBhvr>
                                      <p:to>
                                        <p:strVal val="visible"/>
                                      </p:to>
                                    </p:set>
                                    <p:animEffect transition="in" filter="fade">
                                      <p:cBhvr>
                                        <p:cTn id="28" dur="1000"/>
                                        <p:tgtEl>
                                          <p:spTgt spid="32770">
                                            <p:txEl>
                                              <p:pRg st="4" end="4"/>
                                            </p:txEl>
                                          </p:spTgt>
                                        </p:tgtEl>
                                      </p:cBhvr>
                                    </p:animEffect>
                                    <p:anim calcmode="lin" valueType="num">
                                      <p:cBhvr>
                                        <p:cTn id="29"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19305"/>
          </a:xfrm>
        </p:spPr>
        <p:txBody>
          <a:bodyPr/>
          <a:lstStyle/>
          <a:p>
            <a:pPr lvl="0" eaLnBrk="1" hangingPunct="1">
              <a:lnSpc>
                <a:spcPts val="4100"/>
              </a:lnSpc>
              <a:spcBef>
                <a:spcPct val="0"/>
              </a:spcBef>
              <a:spcAft>
                <a:spcPts val="1200"/>
              </a:spcAft>
              <a:buNone/>
            </a:pPr>
            <a:r>
              <a:rPr lang="zh-TW" altLang="en-US" sz="4000" dirty="0">
                <a:ea typeface="華康正顏楷體W7(P)" panose="03000700000000000000" pitchFamily="66" charset="-120"/>
              </a:rPr>
              <a:t>天主拯救眾人的恩寵已經出現</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教導我們</a:t>
            </a:r>
            <a:r>
              <a:rPr lang="zh-TW" altLang="en-US" sz="4000" dirty="0">
                <a:solidFill>
                  <a:srgbClr val="FF0000"/>
                </a:solidFill>
                <a:ea typeface="華康正顏楷體W7(P)" panose="03000700000000000000" pitchFamily="66" charset="-120"/>
              </a:rPr>
              <a:t>棄絕不虔敬</a:t>
            </a:r>
            <a:r>
              <a:rPr lang="zh-TW" altLang="en-US" sz="4000" dirty="0">
                <a:ea typeface="華康正顏楷體W7(P)" panose="03000700000000000000" pitchFamily="66" charset="-120"/>
              </a:rPr>
              <a:t>的生活</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和世俗的貪慾</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而要</a:t>
            </a:r>
            <a:r>
              <a:rPr lang="zh-TW" altLang="en-US" sz="4000" dirty="0">
                <a:solidFill>
                  <a:srgbClr val="FF0000"/>
                </a:solidFill>
                <a:ea typeface="華康正顏楷體W7(P)" panose="03000700000000000000" pitchFamily="66" charset="-120"/>
              </a:rPr>
              <a:t>有節制地</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公正地</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虔敬地在今世生活</a:t>
            </a:r>
            <a:r>
              <a:rPr lang="en-US" altLang="zh-TW" sz="4000" dirty="0">
                <a:ea typeface="華康正顏楷體W7(P)" panose="03000700000000000000" pitchFamily="66" charset="-120"/>
              </a:rPr>
              <a:t>.</a:t>
            </a:r>
          </a:p>
          <a:p>
            <a:pPr lvl="0" eaLnBrk="1" hangingPunct="1">
              <a:lnSpc>
                <a:spcPts val="4100"/>
              </a:lnSpc>
              <a:spcBef>
                <a:spcPct val="0"/>
              </a:spcBef>
              <a:spcAft>
                <a:spcPts val="1200"/>
              </a:spcAft>
              <a:buNone/>
            </a:pPr>
            <a:r>
              <a:rPr lang="zh-TW" altLang="en-US" sz="4000" dirty="0">
                <a:solidFill>
                  <a:srgbClr val="FF0000"/>
                </a:solidFill>
                <a:ea typeface="華康儷中黑" panose="020B0509000000000000" pitchFamily="49" charset="-120"/>
              </a:rPr>
              <a:t>棄絕不虔敬</a:t>
            </a:r>
            <a:r>
              <a:rPr lang="en-US" altLang="zh-TW" sz="4000" dirty="0">
                <a:ea typeface="華康儷中黑" panose="020B0509000000000000" pitchFamily="49" charset="-120"/>
              </a:rPr>
              <a:t>:</a:t>
            </a:r>
            <a:r>
              <a:rPr lang="zh-TW" altLang="en-US" sz="4000" dirty="0">
                <a:ea typeface="華康儷中黑" panose="020B0509000000000000" pitchFamily="49" charset="-120"/>
              </a:rPr>
              <a:t>肅然起敬</a:t>
            </a:r>
            <a:r>
              <a:rPr lang="en-US" altLang="zh-TW" sz="4000" dirty="0">
                <a:ea typeface="華康儷中黑" panose="020B0509000000000000" pitchFamily="49" charset="-120"/>
              </a:rPr>
              <a:t>,</a:t>
            </a:r>
            <a:r>
              <a:rPr lang="zh-TW" altLang="en-US" sz="4000" dirty="0">
                <a:ea typeface="華康儷中黑" panose="020B0509000000000000" pitchFamily="49" charset="-120"/>
              </a:rPr>
              <a:t>敬畏天主</a:t>
            </a:r>
            <a:r>
              <a:rPr lang="en-US" altLang="zh-TW" sz="4000" dirty="0">
                <a:ea typeface="華康儷中黑" panose="020B0509000000000000" pitchFamily="49" charset="-120"/>
              </a:rPr>
              <a:t>,</a:t>
            </a:r>
            <a:r>
              <a:rPr lang="zh-TW" altLang="en-US" sz="4000" dirty="0">
                <a:ea typeface="華康儷中黑" panose="020B0509000000000000" pitchFamily="49" charset="-120"/>
              </a:rPr>
              <a:t>謹小慎微</a:t>
            </a:r>
            <a:r>
              <a:rPr lang="en-US" altLang="zh-TW" sz="4000" dirty="0">
                <a:ea typeface="華康儷中黑" panose="020B0509000000000000" pitchFamily="49" charset="-120"/>
              </a:rPr>
              <a:t>.</a:t>
            </a:r>
            <a:r>
              <a:rPr lang="zh-TW" altLang="en-US" sz="4000" dirty="0">
                <a:ea typeface="華康儷中黑" panose="020B0509000000000000" pitchFamily="49" charset="-120"/>
              </a:rPr>
              <a:t>君子有三畏</a:t>
            </a:r>
            <a:r>
              <a:rPr lang="en-US" altLang="zh-TW" sz="4000" dirty="0">
                <a:ea typeface="華康儷中黑" panose="020B0509000000000000" pitchFamily="49" charset="-120"/>
              </a:rPr>
              <a:t>:</a:t>
            </a:r>
            <a:r>
              <a:rPr lang="zh-TW" altLang="en-US" sz="4000" dirty="0">
                <a:ea typeface="華康儷中黑" panose="020B0509000000000000" pitchFamily="49" charset="-120"/>
              </a:rPr>
              <a:t>畏天命</a:t>
            </a:r>
            <a:r>
              <a:rPr lang="en-US" altLang="zh-TW" sz="4000" dirty="0">
                <a:ea typeface="華康儷中黑" panose="020B0509000000000000" pitchFamily="49" charset="-120"/>
              </a:rPr>
              <a:t>/</a:t>
            </a:r>
            <a:r>
              <a:rPr lang="zh-TW" altLang="en-US" sz="4000" dirty="0">
                <a:ea typeface="華康儷中黑" panose="020B0509000000000000" pitchFamily="49" charset="-120"/>
              </a:rPr>
              <a:t>大人</a:t>
            </a:r>
            <a:r>
              <a:rPr lang="en-US" altLang="zh-TW" sz="4000" dirty="0">
                <a:ea typeface="華康儷中黑" panose="020B0509000000000000" pitchFamily="49" charset="-120"/>
              </a:rPr>
              <a:t>/</a:t>
            </a:r>
            <a:r>
              <a:rPr lang="zh-TW" altLang="en-US" sz="4000" dirty="0">
                <a:ea typeface="華康儷中黑" panose="020B0509000000000000" pitchFamily="49" charset="-120"/>
              </a:rPr>
              <a:t>聖人之言 </a:t>
            </a:r>
            <a:br>
              <a:rPr lang="en-US" altLang="zh-TW" sz="4000" dirty="0">
                <a:ea typeface="華康儷中黑" panose="020B0509000000000000" pitchFamily="49" charset="-120"/>
              </a:rPr>
            </a:b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大人者</a:t>
            </a: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與天地合其德</a:t>
            </a: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為天地立心</a:t>
            </a: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生民立命</a:t>
            </a: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為往聖繼絕學</a:t>
            </a: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為萬世開太平</a:t>
            </a: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不敢目中無人</a:t>
            </a: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無天主</a:t>
            </a:r>
            <a:r>
              <a:rPr lang="en-US" altLang="zh-TW" dirty="0">
                <a:solidFill>
                  <a:srgbClr val="0000FF"/>
                </a:solidFill>
                <a:ea typeface="華康儷中黑" panose="020B0509000000000000" pitchFamily="49" charset="-120"/>
              </a:rPr>
              <a:t>)</a:t>
            </a:r>
          </a:p>
          <a:p>
            <a:pPr lvl="0" eaLnBrk="1" hangingPunct="1">
              <a:lnSpc>
                <a:spcPts val="4100"/>
              </a:lnSpc>
              <a:spcBef>
                <a:spcPct val="0"/>
              </a:spcBef>
              <a:spcAft>
                <a:spcPts val="1200"/>
              </a:spcAft>
              <a:buNone/>
            </a:pPr>
            <a:r>
              <a:rPr lang="zh-TW" altLang="en-US" sz="4000" dirty="0">
                <a:solidFill>
                  <a:srgbClr val="FF0000"/>
                </a:solidFill>
                <a:ea typeface="華康儷中黑" panose="020B0509000000000000" pitchFamily="49" charset="-120"/>
              </a:rPr>
              <a:t>棄絕世俗的貪慾</a:t>
            </a:r>
            <a:r>
              <a:rPr lang="en-US" altLang="zh-TW" sz="4000" dirty="0">
                <a:ea typeface="華康儷中黑" panose="020B0509000000000000" pitchFamily="49" charset="-120"/>
              </a:rPr>
              <a:t>:</a:t>
            </a:r>
            <a:r>
              <a:rPr lang="zh-TW" altLang="en-US" sz="3600" dirty="0">
                <a:ea typeface="華康儷中黑" panose="020B0509000000000000" pitchFamily="49" charset="-120"/>
              </a:rPr>
              <a:t>富貴到頭皆夢幻</a:t>
            </a:r>
            <a:r>
              <a:rPr lang="en-US" altLang="zh-TW" sz="3600" dirty="0">
                <a:ea typeface="華康儷中黑" panose="020B0509000000000000" pitchFamily="49" charset="-120"/>
              </a:rPr>
              <a:t>;</a:t>
            </a:r>
            <a:r>
              <a:rPr lang="zh-TW" altLang="en-US" sz="3600" dirty="0">
                <a:ea typeface="華康儷中黑" panose="020B0509000000000000" pitchFamily="49" charset="-120"/>
              </a:rPr>
              <a:t>不義而富且貴</a:t>
            </a:r>
            <a:r>
              <a:rPr lang="en-US" altLang="zh-TW" sz="3600" dirty="0">
                <a:ea typeface="華康儷中黑" panose="020B0509000000000000" pitchFamily="49" charset="-120"/>
              </a:rPr>
              <a:t>,</a:t>
            </a:r>
            <a:r>
              <a:rPr lang="zh-TW" altLang="en-US" sz="3600" dirty="0">
                <a:ea typeface="華康儷中黑" panose="020B0509000000000000" pitchFamily="49" charset="-120"/>
              </a:rPr>
              <a:t>於我如浮雲</a:t>
            </a: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庭前天上看花雲</a:t>
            </a:r>
            <a:r>
              <a:rPr lang="en-US" altLang="zh-TW" dirty="0">
                <a:solidFill>
                  <a:srgbClr val="0000FF"/>
                </a:solidFill>
                <a:ea typeface="華康儷中黑" panose="020B0509000000000000" pitchFamily="49" charset="-120"/>
              </a:rPr>
              <a:t>:</a:t>
            </a:r>
            <a:r>
              <a:rPr lang="zh-TW" altLang="en-US" dirty="0">
                <a:solidFill>
                  <a:srgbClr val="0000FF"/>
                </a:solidFill>
                <a:ea typeface="華康儷中黑" panose="020B0509000000000000" pitchFamily="49" charset="-120"/>
              </a:rPr>
              <a:t>曾經擁有</a:t>
            </a:r>
            <a:r>
              <a:rPr lang="en-US" altLang="zh-TW" dirty="0">
                <a:solidFill>
                  <a:srgbClr val="0000FF"/>
                </a:solidFill>
                <a:ea typeface="華康儷中黑" panose="020B0509000000000000" pitchFamily="49" charset="-120"/>
              </a:rPr>
              <a:t>)</a:t>
            </a:r>
          </a:p>
          <a:p>
            <a:pPr lvl="0" eaLnBrk="1" hangingPunct="1">
              <a:lnSpc>
                <a:spcPts val="4100"/>
              </a:lnSpc>
              <a:spcBef>
                <a:spcPct val="0"/>
              </a:spcBef>
              <a:spcAft>
                <a:spcPts val="1200"/>
              </a:spcAft>
              <a:buNone/>
            </a:pPr>
            <a:r>
              <a:rPr lang="zh-TW" altLang="en-US" sz="4000" dirty="0">
                <a:solidFill>
                  <a:srgbClr val="FF0000"/>
                </a:solidFill>
                <a:ea typeface="華康儷中黑" panose="020B0509000000000000" pitchFamily="49" charset="-120"/>
              </a:rPr>
              <a:t>有節制</a:t>
            </a:r>
            <a:r>
              <a:rPr lang="en-US" altLang="zh-TW" sz="4000" dirty="0">
                <a:ea typeface="華康儷中黑" panose="020B0509000000000000" pitchFamily="49" charset="-120"/>
              </a:rPr>
              <a:t>:</a:t>
            </a:r>
            <a:r>
              <a:rPr lang="zh-TW" altLang="en-US" sz="4000" dirty="0">
                <a:ea typeface="華康儷中黑" panose="020B0509000000000000" pitchFamily="49" charset="-120"/>
              </a:rPr>
              <a:t>節制是快樂的泉源</a:t>
            </a:r>
            <a:r>
              <a:rPr lang="en-US" altLang="zh-TW" sz="4000" dirty="0">
                <a:ea typeface="華康儷中黑" panose="020B0509000000000000" pitchFamily="49" charset="-120"/>
              </a:rPr>
              <a:t>;</a:t>
            </a:r>
            <a:r>
              <a:rPr lang="zh-TW" altLang="en-US" sz="4000" dirty="0">
                <a:ea typeface="華康儷中黑" panose="020B0509000000000000" pitchFamily="49" charset="-120"/>
              </a:rPr>
              <a:t>也是健康與和諧之本</a:t>
            </a:r>
            <a:r>
              <a:rPr lang="en-US" altLang="zh-TW" sz="4000" dirty="0">
                <a:ea typeface="華康儷中黑" panose="020B0509000000000000" pitchFamily="49" charset="-120"/>
              </a:rPr>
              <a:t>;</a:t>
            </a:r>
            <a:r>
              <a:rPr lang="zh-TW" altLang="en-US" sz="4000" dirty="0">
                <a:ea typeface="華康儷中黑" panose="020B0509000000000000" pitchFamily="49" charset="-120"/>
              </a:rPr>
              <a:t>能食淡飯者</a:t>
            </a:r>
            <a:r>
              <a:rPr lang="en-US" altLang="zh-TW" sz="4000" dirty="0">
                <a:ea typeface="華康儷中黑" panose="020B0509000000000000" pitchFamily="49" charset="-120"/>
              </a:rPr>
              <a:t>,</a:t>
            </a:r>
            <a:r>
              <a:rPr lang="zh-TW" altLang="en-US" sz="4000" dirty="0">
                <a:ea typeface="華康儷中黑" panose="020B0509000000000000" pitchFamily="49" charset="-120"/>
              </a:rPr>
              <a:t>方能嚐甘味</a:t>
            </a:r>
            <a:endParaRPr lang="en-US" altLang="zh-TW" sz="4000" dirty="0">
              <a:ea typeface="華康儷中黑" panose="020B0509000000000000" pitchFamily="49" charset="-120"/>
            </a:endParaRPr>
          </a:p>
          <a:p>
            <a:pPr lvl="0" eaLnBrk="1" hangingPunct="1">
              <a:spcBef>
                <a:spcPct val="0"/>
              </a:spcBef>
              <a:spcAft>
                <a:spcPts val="1800"/>
              </a:spcAft>
              <a:buNone/>
            </a:pPr>
            <a:endParaRPr lang="en-US" altLang="zh-TW" sz="4000" dirty="0">
              <a:ea typeface="華康粗黑體" panose="020B0709000000000000" pitchFamily="49" charset="-120"/>
            </a:endParaRPr>
          </a:p>
        </p:txBody>
      </p:sp>
    </p:spTree>
    <p:extLst>
      <p:ext uri="{BB962C8B-B14F-4D97-AF65-F5344CB8AC3E}">
        <p14:creationId xmlns:p14="http://schemas.microsoft.com/office/powerpoint/2010/main" val="328335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16632"/>
            <a:ext cx="9144000" cy="6691313"/>
          </a:xfrm>
        </p:spPr>
        <p:txBody>
          <a:bodyPr/>
          <a:lstStyle/>
          <a:p>
            <a:pPr lvl="0" eaLnBrk="1" hangingPunct="1">
              <a:spcBef>
                <a:spcPct val="0"/>
              </a:spcBef>
              <a:spcAft>
                <a:spcPts val="600"/>
              </a:spcAft>
              <a:buNone/>
            </a:pPr>
            <a:r>
              <a:rPr lang="zh-TW" altLang="en-US" sz="4000" dirty="0">
                <a:latin typeface="Arial" panose="020B0604020202020204" pitchFamily="34" charset="0"/>
                <a:ea typeface="華康粗黑體" panose="020B0709000000000000" pitchFamily="49" charset="-120"/>
                <a:cs typeface="Arial" panose="020B0604020202020204" pitchFamily="34" charset="0"/>
              </a:rPr>
              <a:t>因為在客棧中</a:t>
            </a:r>
            <a:r>
              <a:rPr lang="en-US" altLang="zh-TW" sz="4000" dirty="0">
                <a:latin typeface="Arial" panose="020B0604020202020204" pitchFamily="34" charset="0"/>
                <a:ea typeface="華康粗黑體" panose="020B0709000000000000" pitchFamily="49" charset="-120"/>
                <a:cs typeface="Arial" panose="020B0604020202020204" pitchFamily="34" charset="0"/>
              </a:rPr>
              <a:t>,</a:t>
            </a:r>
            <a:r>
              <a:rPr lang="zh-TW" altLang="en-US" sz="4000" dirty="0">
                <a:latin typeface="Arial" panose="020B0604020202020204" pitchFamily="34" charset="0"/>
                <a:ea typeface="華康粗黑體" panose="020B0709000000000000" pitchFamily="49" charset="-120"/>
                <a:cs typeface="Arial" panose="020B0604020202020204" pitchFamily="34" charset="0"/>
              </a:rPr>
              <a:t>為他們</a:t>
            </a:r>
            <a:r>
              <a:rPr lang="zh-TW" altLang="en-US" sz="4000" dirty="0">
                <a:solidFill>
                  <a:srgbClr val="FF0000"/>
                </a:solidFill>
                <a:latin typeface="Arial" panose="020B0604020202020204" pitchFamily="34" charset="0"/>
                <a:ea typeface="華康粗黑體" panose="020B0709000000000000" pitchFamily="49" charset="-120"/>
                <a:cs typeface="Arial" panose="020B0604020202020204" pitchFamily="34" charset="0"/>
              </a:rPr>
              <a:t>沒有地方</a:t>
            </a:r>
            <a:r>
              <a:rPr lang="zh-TW" altLang="en-US" sz="4000" dirty="0">
                <a:latin typeface="Arial" panose="020B0604020202020204" pitchFamily="34" charset="0"/>
                <a:ea typeface="華康粗黑體" panose="020B0709000000000000" pitchFamily="49" charset="-120"/>
                <a:cs typeface="Arial" panose="020B0604020202020204" pitchFamily="34" charset="0"/>
              </a:rPr>
              <a:t>；我給你們報告一個為</a:t>
            </a:r>
            <a:r>
              <a:rPr lang="zh-TW" altLang="en-US" sz="4000" dirty="0">
                <a:solidFill>
                  <a:srgbClr val="FF0000"/>
                </a:solidFill>
                <a:latin typeface="Arial" panose="020B0604020202020204" pitchFamily="34" charset="0"/>
                <a:ea typeface="華康粗黑體" panose="020B0709000000000000" pitchFamily="49" charset="-120"/>
                <a:cs typeface="Arial" panose="020B0604020202020204" pitchFamily="34" charset="0"/>
              </a:rPr>
              <a:t>全民族</a:t>
            </a:r>
            <a:r>
              <a:rPr lang="zh-TW" altLang="en-US" sz="4000" dirty="0">
                <a:latin typeface="Arial" panose="020B0604020202020204" pitchFamily="34" charset="0"/>
                <a:ea typeface="華康粗黑體" panose="020B0709000000000000" pitchFamily="49" charset="-120"/>
                <a:cs typeface="Arial" panose="020B0604020202020204" pitchFamily="34" charset="0"/>
              </a:rPr>
              <a:t>的大喜訊；天主在天受光榮</a:t>
            </a:r>
            <a:r>
              <a:rPr lang="en-US" altLang="zh-TW" sz="4000" dirty="0">
                <a:latin typeface="Arial" panose="020B0604020202020204" pitchFamily="34" charset="0"/>
                <a:ea typeface="華康粗黑體" panose="020B0709000000000000" pitchFamily="49" charset="-120"/>
                <a:cs typeface="Arial" panose="020B0604020202020204" pitchFamily="34" charset="0"/>
              </a:rPr>
              <a:t>,</a:t>
            </a:r>
            <a:r>
              <a:rPr lang="zh-TW" altLang="en-US" sz="4000" dirty="0">
                <a:solidFill>
                  <a:srgbClr val="FF0000"/>
                </a:solidFill>
                <a:highlight>
                  <a:srgbClr val="FFFF00"/>
                </a:highlight>
                <a:latin typeface="Arial" panose="020B0604020202020204" pitchFamily="34" charset="0"/>
                <a:ea typeface="華康粗黑體" panose="020B0709000000000000" pitchFamily="49" charset="-120"/>
                <a:cs typeface="Arial" panose="020B0604020202020204" pitchFamily="34" charset="0"/>
              </a:rPr>
              <a:t>主愛的人在世享平安</a:t>
            </a:r>
            <a:r>
              <a:rPr lang="en-US" altLang="zh-TW" sz="4000" dirty="0">
                <a:solidFill>
                  <a:srgbClr val="FF0000"/>
                </a:solidFill>
                <a:highlight>
                  <a:srgbClr val="FFFF00"/>
                </a:highlight>
                <a:latin typeface="Arial" panose="020B0604020202020204" pitchFamily="34" charset="0"/>
                <a:ea typeface="華康粗黑體" panose="020B0709000000000000" pitchFamily="49" charset="-120"/>
                <a:cs typeface="Arial" panose="020B0604020202020204" pitchFamily="34" charset="0"/>
              </a:rPr>
              <a:t>!</a:t>
            </a:r>
          </a:p>
          <a:p>
            <a:pPr lvl="0" eaLnBrk="1" hangingPunct="1">
              <a:spcBef>
                <a:spcPct val="0"/>
              </a:spcBef>
              <a:spcAft>
                <a:spcPts val="600"/>
              </a:spcAft>
              <a:buNone/>
            </a:pPr>
            <a:r>
              <a:rPr lang="zh-TW" altLang="en-US" sz="4000" dirty="0">
                <a:solidFill>
                  <a:srgbClr val="FF0000"/>
                </a:solidFill>
                <a:latin typeface="Arial" panose="020B0604020202020204" pitchFamily="34" charset="0"/>
                <a:ea typeface="華康粗黑體" panose="020B0709000000000000" pitchFamily="49" charset="-120"/>
                <a:cs typeface="Arial" panose="020B0604020202020204" pitchFamily="34" charset="0"/>
              </a:rPr>
              <a:t>沒有地方</a:t>
            </a:r>
            <a:r>
              <a:rPr lang="en-US" altLang="zh-TW" sz="4000" dirty="0">
                <a:latin typeface="Arial" panose="020B0604020202020204" pitchFamily="34" charset="0"/>
                <a:ea typeface="華康粗黑體" panose="020B0709000000000000" pitchFamily="49" charset="-120"/>
                <a:cs typeface="Arial" panose="020B0604020202020204" pitchFamily="34" charset="0"/>
              </a:rPr>
              <a:t>:</a:t>
            </a:r>
            <a:r>
              <a:rPr lang="zh-TW" altLang="en-US" sz="3900" dirty="0">
                <a:latin typeface="Arial" panose="020B0604020202020204" pitchFamily="34" charset="0"/>
                <a:ea typeface="華康粗黑體" panose="020B0709000000000000" pitchFamily="49" charset="-120"/>
                <a:cs typeface="Arial" panose="020B0604020202020204" pitchFamily="34" charset="0"/>
              </a:rPr>
              <a:t>給天主空間</a:t>
            </a:r>
            <a:r>
              <a:rPr lang="en-US" altLang="zh-TW" sz="3900" dirty="0">
                <a:latin typeface="Arial" panose="020B0604020202020204" pitchFamily="34" charset="0"/>
                <a:ea typeface="華康粗黑體" panose="020B0709000000000000" pitchFamily="49" charset="-120"/>
                <a:cs typeface="Arial" panose="020B0604020202020204" pitchFamily="34" charset="0"/>
              </a:rPr>
              <a:t>;</a:t>
            </a:r>
            <a:r>
              <a:rPr lang="zh-TW" altLang="en-US" sz="3900" dirty="0">
                <a:solidFill>
                  <a:srgbClr val="FF0000"/>
                </a:solidFill>
                <a:highlight>
                  <a:srgbClr val="FFFF00"/>
                </a:highlight>
                <a:latin typeface="Arial" panose="020B0604020202020204" pitchFamily="34" charset="0"/>
                <a:ea typeface="華康粗黑體" panose="020B0709000000000000" pitchFamily="49" charset="-120"/>
                <a:cs typeface="Arial" panose="020B0604020202020204" pitchFamily="34" charset="0"/>
              </a:rPr>
              <a:t>唯道集虛</a:t>
            </a:r>
            <a:r>
              <a:rPr lang="en-US" altLang="zh-TW" sz="3900" dirty="0">
                <a:latin typeface="Arial" panose="020B0604020202020204" pitchFamily="34" charset="0"/>
                <a:ea typeface="華康粗黑體" panose="020B0709000000000000" pitchFamily="49" charset="-120"/>
                <a:cs typeface="Arial" panose="020B0604020202020204" pitchFamily="34" charset="0"/>
              </a:rPr>
              <a:t>,</a:t>
            </a:r>
            <a:r>
              <a:rPr lang="zh-TW" altLang="en-US" sz="3900" dirty="0">
                <a:solidFill>
                  <a:srgbClr val="FFFF00"/>
                </a:solidFill>
                <a:highlight>
                  <a:srgbClr val="FF0000"/>
                </a:highlight>
                <a:latin typeface="Arial" panose="020B0604020202020204" pitchFamily="34" charset="0"/>
                <a:ea typeface="華康粗黑體" panose="020B0709000000000000" pitchFamily="49" charset="-120"/>
                <a:cs typeface="Arial" panose="020B0604020202020204" pitchFamily="34" charset="0"/>
              </a:rPr>
              <a:t>以虛集道</a:t>
            </a:r>
            <a:endParaRPr lang="en-US" altLang="zh-TW" sz="3900" dirty="0">
              <a:solidFill>
                <a:srgbClr val="FFFF00"/>
              </a:solidFill>
              <a:highlight>
                <a:srgbClr val="FF0000"/>
              </a:highlight>
              <a:latin typeface="Arial" panose="020B0604020202020204" pitchFamily="34" charset="0"/>
              <a:ea typeface="華康粗黑體" panose="020B0709000000000000" pitchFamily="49" charset="-120"/>
              <a:cs typeface="Arial" panose="020B0604020202020204" pitchFamily="34" charset="0"/>
            </a:endParaRPr>
          </a:p>
          <a:p>
            <a:pPr lvl="0" eaLnBrk="1" hangingPunct="1">
              <a:spcBef>
                <a:spcPct val="0"/>
              </a:spcBef>
              <a:spcAft>
                <a:spcPts val="600"/>
              </a:spcAft>
              <a:buNone/>
            </a:pPr>
            <a:r>
              <a:rPr lang="zh-TW" altLang="en-US" sz="4000" dirty="0">
                <a:solidFill>
                  <a:srgbClr val="FF0000"/>
                </a:solidFill>
                <a:latin typeface="Arial" panose="020B0604020202020204" pitchFamily="34" charset="0"/>
                <a:ea typeface="華康粗黑體" panose="020B0709000000000000" pitchFamily="49" charset="-120"/>
                <a:cs typeface="Arial" panose="020B0604020202020204" pitchFamily="34" charset="0"/>
              </a:rPr>
              <a:t>全民族的大喜訊</a:t>
            </a:r>
            <a:r>
              <a:rPr lang="en-US" altLang="zh-TW" sz="4000" dirty="0">
                <a:latin typeface="Arial" panose="020B0604020202020204" pitchFamily="34" charset="0"/>
                <a:ea typeface="華康粗黑體" panose="020B0709000000000000" pitchFamily="49" charset="-120"/>
                <a:cs typeface="Arial" panose="020B0604020202020204" pitchFamily="34" charset="0"/>
              </a:rPr>
              <a:t>(</a:t>
            </a:r>
            <a:r>
              <a:rPr lang="zh-TW" altLang="en-US" sz="4000" dirty="0">
                <a:latin typeface="Arial" panose="020B0604020202020204" pitchFamily="34" charset="0"/>
                <a:ea typeface="華康粗黑體" panose="020B0709000000000000" pitchFamily="49" charset="-120"/>
                <a:cs typeface="Arial" panose="020B0604020202020204" pitchFamily="34" charset="0"/>
              </a:rPr>
              <a:t>為什麼猶太人到今天仍不信來自他們民族的耶穌</a:t>
            </a:r>
            <a:r>
              <a:rPr lang="en-US" altLang="zh-TW" sz="4000" dirty="0">
                <a:latin typeface="Arial" panose="020B0604020202020204" pitchFamily="34" charset="0"/>
                <a:ea typeface="華康粗黑體" panose="020B0709000000000000" pitchFamily="49" charset="-120"/>
                <a:cs typeface="Arial" panose="020B0604020202020204" pitchFamily="34" charset="0"/>
              </a:rPr>
              <a:t>?)</a:t>
            </a:r>
          </a:p>
          <a:p>
            <a:pPr lvl="0" eaLnBrk="1" hangingPunct="1">
              <a:spcBef>
                <a:spcPct val="0"/>
              </a:spcBef>
              <a:spcAft>
                <a:spcPts val="0"/>
              </a:spcAft>
              <a:buNone/>
            </a:pPr>
            <a:r>
              <a:rPr lang="zh-TW" altLang="en-US" sz="4000" dirty="0">
                <a:solidFill>
                  <a:srgbClr val="FFFF00"/>
                </a:solidFill>
                <a:highlight>
                  <a:srgbClr val="FF0000"/>
                </a:highlight>
                <a:latin typeface="Arial" panose="020B0604020202020204" pitchFamily="34" charset="0"/>
                <a:ea typeface="華康粗黑體" panose="020B0709000000000000" pitchFamily="49" charset="-120"/>
                <a:cs typeface="Arial" panose="020B0604020202020204" pitchFamily="34" charset="0"/>
              </a:rPr>
              <a:t>天主受享榮福於天</a:t>
            </a:r>
            <a:r>
              <a:rPr lang="en-US" altLang="zh-TW" sz="4000" dirty="0">
                <a:solidFill>
                  <a:srgbClr val="FFFF00"/>
                </a:solidFill>
                <a:highlight>
                  <a:srgbClr val="FF0000"/>
                </a:highlight>
                <a:latin typeface="Arial" panose="020B0604020202020204" pitchFamily="34" charset="0"/>
                <a:ea typeface="華康粗黑體" panose="020B0709000000000000" pitchFamily="49" charset="-120"/>
                <a:cs typeface="Arial" panose="020B0604020202020204" pitchFamily="34" charset="0"/>
              </a:rPr>
              <a:t>,</a:t>
            </a:r>
            <a:r>
              <a:rPr lang="zh-TW" altLang="en-US" sz="4000" dirty="0">
                <a:solidFill>
                  <a:srgbClr val="FFFF00"/>
                </a:solidFill>
                <a:highlight>
                  <a:srgbClr val="FF0000"/>
                </a:highlight>
                <a:latin typeface="Arial" panose="020B0604020202020204" pitchFamily="34" charset="0"/>
                <a:ea typeface="華康粗黑體" panose="020B0709000000000000" pitchFamily="49" charset="-120"/>
                <a:cs typeface="Arial" panose="020B0604020202020204" pitchFamily="34" charset="0"/>
              </a:rPr>
              <a:t>良人受享太平於地</a:t>
            </a:r>
            <a:endParaRPr lang="en-US" altLang="zh-TW" sz="4000" dirty="0">
              <a:latin typeface="Arial" panose="020B0604020202020204" pitchFamily="34" charset="0"/>
              <a:ea typeface="華康粗黑體" panose="020B0709000000000000" pitchFamily="49" charset="-120"/>
              <a:cs typeface="Arial" panose="020B0604020202020204" pitchFamily="34" charset="0"/>
            </a:endParaRPr>
          </a:p>
          <a:p>
            <a:pPr lvl="0" eaLnBrk="1" hangingPunct="1">
              <a:spcBef>
                <a:spcPct val="0"/>
              </a:spcBef>
              <a:spcAft>
                <a:spcPts val="600"/>
              </a:spcAft>
              <a:buNone/>
            </a:pPr>
            <a:r>
              <a:rPr lang="en-US" altLang="zh-TW" sz="2700" spc="-120" dirty="0">
                <a:latin typeface="Arial" panose="020B0604020202020204" pitchFamily="34" charset="0"/>
                <a:ea typeface="華康粗黑體" panose="020B0709000000000000" pitchFamily="49" charset="-120"/>
                <a:cs typeface="Arial" panose="020B0604020202020204" pitchFamily="34" charset="0"/>
              </a:rPr>
              <a:t>Gloria in excelsis Deo, et in terra pax </a:t>
            </a:r>
            <a:r>
              <a:rPr lang="en-US" altLang="zh-TW" sz="2700" spc="-120" dirty="0" err="1">
                <a:latin typeface="Arial" panose="020B0604020202020204" pitchFamily="34" charset="0"/>
                <a:ea typeface="華康粗黑體" panose="020B0709000000000000" pitchFamily="49" charset="-120"/>
                <a:cs typeface="Arial" panose="020B0604020202020204" pitchFamily="34" charset="0"/>
              </a:rPr>
              <a:t>hominibus</a:t>
            </a:r>
            <a:r>
              <a:rPr lang="en-US" altLang="zh-TW" sz="2700" spc="-120" dirty="0">
                <a:latin typeface="Arial" panose="020B0604020202020204" pitchFamily="34" charset="0"/>
                <a:ea typeface="華康粗黑體" panose="020B0709000000000000" pitchFamily="49" charset="-120"/>
                <a:cs typeface="Arial" panose="020B0604020202020204" pitchFamily="34" charset="0"/>
              </a:rPr>
              <a:t> </a:t>
            </a:r>
            <a:r>
              <a:rPr lang="en-US" altLang="zh-TW" sz="2700" spc="-120" dirty="0" err="1">
                <a:latin typeface="Arial" panose="020B0604020202020204" pitchFamily="34" charset="0"/>
                <a:ea typeface="華康粗黑體" panose="020B0709000000000000" pitchFamily="49" charset="-120"/>
                <a:cs typeface="Arial" panose="020B0604020202020204" pitchFamily="34" charset="0"/>
              </a:rPr>
              <a:t>bonae</a:t>
            </a:r>
            <a:r>
              <a:rPr lang="en-US" altLang="zh-TW" sz="2700" spc="-120" dirty="0">
                <a:latin typeface="Arial" panose="020B0604020202020204" pitchFamily="34" charset="0"/>
                <a:ea typeface="華康粗黑體" panose="020B0709000000000000" pitchFamily="49" charset="-120"/>
                <a:cs typeface="Arial" panose="020B0604020202020204" pitchFamily="34" charset="0"/>
              </a:rPr>
              <a:t> </a:t>
            </a:r>
            <a:r>
              <a:rPr lang="en-US" altLang="zh-TW" sz="2700" spc="-120" dirty="0" err="1">
                <a:latin typeface="Arial" panose="020B0604020202020204" pitchFamily="34" charset="0"/>
                <a:ea typeface="華康粗黑體" panose="020B0709000000000000" pitchFamily="49" charset="-120"/>
                <a:cs typeface="Arial" panose="020B0604020202020204" pitchFamily="34" charset="0"/>
              </a:rPr>
              <a:t>voluntatis</a:t>
            </a:r>
            <a:br>
              <a:rPr lang="en-US" altLang="zh-TW" sz="4000" dirty="0">
                <a:latin typeface="Arial" panose="020B0604020202020204" pitchFamily="34" charset="0"/>
                <a:ea typeface="華康粗黑體" panose="020B0709000000000000" pitchFamily="49" charset="-120"/>
                <a:cs typeface="Arial" panose="020B0604020202020204" pitchFamily="34" charset="0"/>
              </a:rPr>
            </a:br>
            <a:r>
              <a:rPr lang="en-US" altLang="zh-TW" sz="4000" spc="-150" dirty="0">
                <a:solidFill>
                  <a:srgbClr val="0000FF"/>
                </a:solidFill>
                <a:highlight>
                  <a:srgbClr val="FFFF00"/>
                </a:highlight>
                <a:latin typeface="Arial" panose="020B0604020202020204" pitchFamily="34" charset="0"/>
                <a:ea typeface="華康粗黑體" panose="020B0709000000000000" pitchFamily="49" charset="-120"/>
                <a:cs typeface="Arial" panose="020B0604020202020204" pitchFamily="34" charset="0"/>
              </a:rPr>
              <a:t>Gloria Dei</a:t>
            </a:r>
            <a:r>
              <a:rPr lang="en-US" altLang="zh-TW" sz="4000" dirty="0">
                <a:latin typeface="Arial" panose="020B0604020202020204" pitchFamily="34" charset="0"/>
                <a:ea typeface="華康粗黑體" panose="020B0709000000000000" pitchFamily="49" charset="-120"/>
                <a:cs typeface="Arial" panose="020B0604020202020204" pitchFamily="34" charset="0"/>
              </a:rPr>
              <a:t>:</a:t>
            </a:r>
            <a:r>
              <a:rPr lang="zh-TW" altLang="en-US" sz="4000" dirty="0">
                <a:latin typeface="Arial" panose="020B0604020202020204" pitchFamily="34" charset="0"/>
                <a:ea typeface="華康粗黑體" panose="020B0709000000000000" pitchFamily="49" charset="-120"/>
                <a:cs typeface="Arial" panose="020B0604020202020204" pitchFamily="34" charset="0"/>
              </a:rPr>
              <a:t>子女成才是父母的光榮</a:t>
            </a:r>
            <a:r>
              <a:rPr lang="en-US" altLang="zh-TW" sz="4000" dirty="0">
                <a:latin typeface="Arial" panose="020B0604020202020204" pitchFamily="34" charset="0"/>
                <a:ea typeface="華康粗黑體" panose="020B0709000000000000" pitchFamily="49" charset="-120"/>
                <a:cs typeface="Arial" panose="020B0604020202020204" pitchFamily="34" charset="0"/>
              </a:rPr>
              <a:t> </a:t>
            </a:r>
            <a:br>
              <a:rPr lang="en-US" altLang="zh-TW" sz="4000" dirty="0">
                <a:latin typeface="Arial" panose="020B0604020202020204" pitchFamily="34" charset="0"/>
                <a:ea typeface="華康粗黑體" panose="020B0709000000000000" pitchFamily="49" charset="-120"/>
                <a:cs typeface="Arial" panose="020B0604020202020204" pitchFamily="34" charset="0"/>
              </a:rPr>
            </a:br>
            <a:r>
              <a:rPr lang="en-US" altLang="zh-TW" sz="4000" spc="-150" dirty="0">
                <a:solidFill>
                  <a:srgbClr val="0000FF"/>
                </a:solidFill>
                <a:highlight>
                  <a:srgbClr val="FFFF00"/>
                </a:highlight>
                <a:latin typeface="Arial" panose="020B0604020202020204" pitchFamily="34" charset="0"/>
                <a:ea typeface="華康粗黑體" panose="020B0709000000000000" pitchFamily="49" charset="-120"/>
                <a:cs typeface="Arial" panose="020B0604020202020204" pitchFamily="34" charset="0"/>
              </a:rPr>
              <a:t>homo </a:t>
            </a:r>
            <a:r>
              <a:rPr lang="en-US" altLang="zh-TW" sz="4000" spc="-150" dirty="0" err="1">
                <a:solidFill>
                  <a:srgbClr val="0000FF"/>
                </a:solidFill>
                <a:highlight>
                  <a:srgbClr val="FFFF00"/>
                </a:highlight>
                <a:latin typeface="Arial" panose="020B0604020202020204" pitchFamily="34" charset="0"/>
                <a:ea typeface="華康粗黑體" panose="020B0709000000000000" pitchFamily="49" charset="-120"/>
                <a:cs typeface="Arial" panose="020B0604020202020204" pitchFamily="34" charset="0"/>
              </a:rPr>
              <a:t>vivens</a:t>
            </a:r>
            <a:r>
              <a:rPr lang="en-US" altLang="zh-TW" sz="4000" dirty="0">
                <a:latin typeface="Arial" panose="020B0604020202020204" pitchFamily="34" charset="0"/>
                <a:ea typeface="華康粗黑體" panose="020B0709000000000000" pitchFamily="49" charset="-120"/>
                <a:cs typeface="Arial" panose="020B0604020202020204" pitchFamily="34" charset="0"/>
              </a:rPr>
              <a:t>:</a:t>
            </a:r>
            <a:r>
              <a:rPr lang="zh-TW" altLang="en-US" sz="4000" dirty="0">
                <a:latin typeface="Arial" panose="020B0604020202020204" pitchFamily="34" charset="0"/>
                <a:ea typeface="華康粗黑體" panose="020B0709000000000000" pitchFamily="49" charset="-120"/>
                <a:cs typeface="Arial" panose="020B0604020202020204" pitchFamily="34" charset="0"/>
              </a:rPr>
              <a:t>成才</a:t>
            </a:r>
            <a:r>
              <a:rPr lang="en-US" altLang="zh-TW" sz="4000" dirty="0">
                <a:latin typeface="Arial" panose="020B0604020202020204" pitchFamily="34" charset="0"/>
                <a:ea typeface="華康粗黑體" panose="020B0709000000000000" pitchFamily="49" charset="-120"/>
                <a:cs typeface="Arial" panose="020B0604020202020204" pitchFamily="34" charset="0"/>
              </a:rPr>
              <a:t>,</a:t>
            </a:r>
            <a:r>
              <a:rPr lang="zh-TW" altLang="en-US" sz="3400" dirty="0">
                <a:latin typeface="Arial" panose="020B0604020202020204" pitchFamily="34" charset="0"/>
                <a:ea typeface="華康粗黑體" panose="020B0709000000000000" pitchFamily="49" charset="-120"/>
                <a:cs typeface="Arial" panose="020B0604020202020204" pitchFamily="34" charset="0"/>
              </a:rPr>
              <a:t>充滿生機</a:t>
            </a:r>
            <a:r>
              <a:rPr lang="en-US" altLang="zh-TW" sz="3400" dirty="0">
                <a:latin typeface="Arial" panose="020B0604020202020204" pitchFamily="34" charset="0"/>
                <a:ea typeface="華康粗黑體" panose="020B0709000000000000" pitchFamily="49" charset="-120"/>
                <a:cs typeface="Arial" panose="020B0604020202020204" pitchFamily="34" charset="0"/>
              </a:rPr>
              <a:t>,</a:t>
            </a:r>
            <a:r>
              <a:rPr lang="zh-TW" altLang="en-US" sz="3500" dirty="0">
                <a:solidFill>
                  <a:srgbClr val="FF0000"/>
                </a:solidFill>
                <a:highlight>
                  <a:srgbClr val="FFFF00"/>
                </a:highlight>
                <a:latin typeface="Arial" panose="020B0604020202020204" pitchFamily="34" charset="0"/>
                <a:ea typeface="華康粗黑體" panose="020B0709000000000000" pitchFamily="49" charset="-120"/>
                <a:cs typeface="Arial" panose="020B0604020202020204" pitchFamily="34" charset="0"/>
              </a:rPr>
              <a:t>本身就是福樂</a:t>
            </a:r>
          </a:p>
        </p:txBody>
      </p:sp>
    </p:spTree>
    <p:extLst>
      <p:ext uri="{BB962C8B-B14F-4D97-AF65-F5344CB8AC3E}">
        <p14:creationId xmlns:p14="http://schemas.microsoft.com/office/powerpoint/2010/main" val="98324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2770">
                                            <p:txEl>
                                              <p:pRg st="4" end="4"/>
                                            </p:txEl>
                                          </p:spTgt>
                                        </p:tgtEl>
                                        <p:attrNameLst>
                                          <p:attrName>style.visibility</p:attrName>
                                        </p:attrNameLst>
                                      </p:cBhvr>
                                      <p:to>
                                        <p:strVal val="visible"/>
                                      </p:to>
                                    </p:set>
                                    <p:animEffect transition="in" filter="fade">
                                      <p:cBhvr>
                                        <p:cTn id="28" dur="1000"/>
                                        <p:tgtEl>
                                          <p:spTgt spid="32770">
                                            <p:txEl>
                                              <p:pRg st="4" end="4"/>
                                            </p:txEl>
                                          </p:spTgt>
                                        </p:tgtEl>
                                      </p:cBhvr>
                                    </p:animEffect>
                                    <p:anim calcmode="lin" valueType="num">
                                      <p:cBhvr>
                                        <p:cTn id="29"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退省神師 </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Rev. Alberto </a:t>
            </a:r>
            <a:r>
              <a:rPr lang="en-US" altLang="zh-TW" sz="4000" spc="-100" dirty="0" err="1">
                <a:solidFill>
                  <a:schemeClr val="tx1"/>
                </a:solidFill>
                <a:latin typeface="Arial" panose="020B0604020202020204" pitchFamily="34" charset="0"/>
                <a:ea typeface="華康儷中黑" panose="020B0509000000000000" pitchFamily="49" charset="-120"/>
                <a:cs typeface="Arial" panose="020B0604020202020204" pitchFamily="34" charset="0"/>
              </a:rPr>
              <a:t>Caccaro</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en-US" altLang="zh-TW" sz="36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PIME</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b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嘉神父</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用 </a:t>
            </a:r>
            <a:r>
              <a:rPr lang="en-US" altLang="zh-TW" sz="40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Reciprocity</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這字來形容</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聖言成了血肉</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使降生神學更有</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立體感</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Rev. Alberto </a:t>
            </a:r>
            <a:r>
              <a:rPr lang="en-US" altLang="zh-TW" sz="4000" dirty="0" err="1">
                <a:solidFill>
                  <a:schemeClr val="tx1"/>
                </a:solidFill>
                <a:latin typeface="Arial" panose="020B0604020202020204" pitchFamily="34" charset="0"/>
                <a:ea typeface="華康儷中黑" panose="020B0509000000000000" pitchFamily="49" charset="-120"/>
                <a:cs typeface="Arial" panose="020B0604020202020204" pitchFamily="34" charset="0"/>
              </a:rPr>
              <a:t>Caccaro</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PIME</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the spiritual director at a recent retreat, uses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Reciprocity</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to describe “The Word became flesh” thus giving a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three-dimensional</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or multi-faceted </a:t>
            </a:r>
            <a:r>
              <a:rPr lang="en-US" altLang="zh-TW" sz="4000" spc="-90" dirty="0">
                <a:solidFill>
                  <a:schemeClr val="tx1"/>
                </a:solidFill>
                <a:latin typeface="Arial" panose="020B0604020202020204" pitchFamily="34" charset="0"/>
                <a:ea typeface="華康儷中黑" panose="020B0509000000000000" pitchFamily="49" charset="-120"/>
                <a:cs typeface="Arial" panose="020B0604020202020204" pitchFamily="34" charset="0"/>
              </a:rPr>
              <a:t>perspective to the Incarnation Theology</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959424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669360"/>
          </a:xfrm>
        </p:spPr>
        <p:txBody>
          <a:bodyPr>
            <a:noAutofit/>
          </a:bodyPr>
          <a:lstStyle/>
          <a:p>
            <a:pPr>
              <a:spcBef>
                <a:spcPts val="0"/>
              </a:spcBef>
            </a:pP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Reciprocity </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意義很豐富</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除了</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互惠</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外</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還隱含互動</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相向</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互補</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交流</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基督奧體</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葡萄樹與枝條的生命互通等等</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The word “reciprocity” has a rich meaning. Besides the normal meaning of reciprocation or mutual benefits, it also implies an interaction which is </a:t>
            </a:r>
            <a:r>
              <a:rPr lang="en-US" altLang="zh-TW" sz="40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bilateral</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 and complementary, a mutual exchange, the </a:t>
            </a:r>
            <a:r>
              <a:rPr lang="en-US" altLang="zh-TW" sz="40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mystical Body of Christ</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 the interconnectedness and interdependence of life between the </a:t>
            </a:r>
            <a:r>
              <a:rPr lang="en-US" altLang="zh-TW" sz="40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vine and its branches</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1143710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嘉神父認為「</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聖言成了血肉</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也可以反過來說是「</a:t>
            </a:r>
            <a:r>
              <a:rPr lang="zh-TW" altLang="en-US" sz="40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血肉成了聖言</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是雙向的</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而非單向的</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Rev. </a:t>
            </a:r>
            <a:r>
              <a:rPr lang="en-US" altLang="zh-TW" sz="4000" dirty="0" err="1">
                <a:solidFill>
                  <a:schemeClr val="tx1"/>
                </a:solidFill>
                <a:latin typeface="Arial" panose="020B0604020202020204" pitchFamily="34" charset="0"/>
                <a:ea typeface="華康儷中黑" panose="020B0509000000000000" pitchFamily="49" charset="-120"/>
                <a:cs typeface="Arial" panose="020B0604020202020204" pitchFamily="34" charset="0"/>
              </a:rPr>
              <a:t>Caccaro</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considers that the “Word became flesh” can also be reversed to become: “</a:t>
            </a:r>
            <a:r>
              <a:rPr lang="en-US" altLang="zh-TW" sz="40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the flesh became the Word</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they are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bi-directional</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not unidirectional. </a:t>
            </a:r>
          </a:p>
        </p:txBody>
      </p:sp>
    </p:spTree>
    <p:extLst>
      <p:ext uri="{BB962C8B-B14F-4D97-AF65-F5344CB8AC3E}">
        <p14:creationId xmlns:p14="http://schemas.microsoft.com/office/powerpoint/2010/main" val="1406473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有人以為</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中國文化</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是單向的文化</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二十四孝只求子女</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孝順父母</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不提父母如何茹苦含辛</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養育子女</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Some consider Chinese culture as a unidirectional culture, that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The 24 Filial Piety Stories</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all expects children to be filial to their parents, but overlooks the hardship parents go through </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in raising their children.</a:t>
            </a:r>
          </a:p>
        </p:txBody>
      </p:sp>
    </p:spTree>
    <p:extLst>
      <p:ext uri="{BB962C8B-B14F-4D97-AF65-F5344CB8AC3E}">
        <p14:creationId xmlns:p14="http://schemas.microsoft.com/office/powerpoint/2010/main" val="2304237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或者子女一定要</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服從父母</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之命</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忘了子女也要</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諫諍父母</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在父母有過時</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要勇於</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以正致諫</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以免父母陷於不義</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Or that children must obey their parents, forgetting that children may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dissent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even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admonish</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their parents, or to </a:t>
            </a:r>
            <a:r>
              <a:rPr lang="en-US" altLang="zh-TW" sz="4000" dirty="0">
                <a:solidFill>
                  <a:srgbClr val="0000FF"/>
                </a:solidFill>
                <a:latin typeface="Arial" panose="020B0604020202020204" pitchFamily="34" charset="0"/>
                <a:ea typeface="華康儷中黑" panose="020B0509000000000000" pitchFamily="49" charset="-120"/>
                <a:cs typeface="Arial" panose="020B0604020202020204" pitchFamily="34" charset="0"/>
              </a:rPr>
              <a:t>remonstrate with their parents when they are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in the wrong</a:t>
            </a:r>
            <a:r>
              <a:rPr lang="en-US" altLang="zh-TW" sz="4000" dirty="0">
                <a:solidFill>
                  <a:srgbClr val="0000FF"/>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3192490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77432"/>
            <a:ext cx="9108504" cy="6635944"/>
          </a:xfrm>
        </p:spPr>
        <p:txBody>
          <a:bodyPr/>
          <a:lstStyle/>
          <a:p>
            <a:pPr marL="0" indent="0" eaLnBrk="1">
              <a:lnSpc>
                <a:spcPts val="4500"/>
              </a:lnSpc>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恭讀依撒意亞先知書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9:1-6</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黑暗中行走的百姓，看見了一道皓光；那寄居於漆黑之地的人，已有光輝照射在他們身上。你加強了他們的快樂，增加了他們的喜悅；他們在你面前歡樂，有如人收割時的歡樂，又如分贓時的愉快；因為你折斷了他們所負的重軛，和他們肩上的橫木，以及壓迫他們者的短棍，有如在米德楊那天一樣；</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543565" y="6187760"/>
            <a:ext cx="1546460"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1/3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43464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有些人對保祿在厄弗所書</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5:23 </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說的</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妻子要服從丈夫</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」很反感</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忘了保祿也要求丈夫要「</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為妻子而捨棄自己</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Some react negatively to what Paul said in Ephesians 5:22: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wives must be subordinate to their husbands</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forgetting that husbands were required to place their wives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before themselves.</a:t>
            </a:r>
          </a:p>
        </p:txBody>
      </p:sp>
    </p:spTree>
    <p:extLst>
      <p:ext uri="{BB962C8B-B14F-4D97-AF65-F5344CB8AC3E}">
        <p14:creationId xmlns:p14="http://schemas.microsoft.com/office/powerpoint/2010/main" val="2745027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Autofit/>
          </a:bodyPr>
          <a:lstStyle/>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這種</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reciprocity</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讓我想起今次的主題</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良人受享太平於地</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其實應與前一句的「</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天主受享榮福於天</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」一起看</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兩者互惠</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互動</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成為美麗的信仰合體</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This “Reciprocity” has prompted me to couple the current theme of: “</a:t>
            </a:r>
            <a:r>
              <a:rPr lang="en-US" altLang="zh-TW" sz="40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Peace among men of good will</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 with the preceding line: “</a:t>
            </a:r>
            <a:r>
              <a:rPr lang="en-US" altLang="zh-TW" sz="4000" spc="-1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Glory to God in the highest</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 Because, together those two lines express the beauty of reciprocation and interaction into one integral body. </a:t>
            </a:r>
            <a:endParaRPr lang="zh-TW" altLang="en-US"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p:txBody>
      </p:sp>
    </p:spTree>
    <p:extLst>
      <p:ext uri="{BB962C8B-B14F-4D97-AF65-F5344CB8AC3E}">
        <p14:creationId xmlns:p14="http://schemas.microsoft.com/office/powerpoint/2010/main" val="2272711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當第二世紀初的聖依肋內說</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Gloria Dei, homo </a:t>
            </a:r>
            <a:r>
              <a:rPr lang="en-US" altLang="zh-TW" sz="4000" dirty="0" err="1">
                <a:solidFill>
                  <a:schemeClr val="tx1"/>
                </a:solidFill>
                <a:latin typeface="Arial" panose="020B0604020202020204" pitchFamily="34" charset="0"/>
                <a:ea typeface="華康儷中黑" panose="020B0509000000000000" pitchFamily="49" charset="-120"/>
                <a:cs typeface="Arial" panose="020B0604020202020204" pitchFamily="34" charset="0"/>
              </a:rPr>
              <a:t>vivens</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一個快樂活潑的人就是天主的光榮</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時</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我看到天人的合一</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和愛的奧妙與偉大</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5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When St Ignatius in the Second Century said: “Gloria Dei, homo </a:t>
            </a:r>
            <a:r>
              <a:rPr lang="en-US" altLang="zh-TW" sz="4000" dirty="0" err="1">
                <a:solidFill>
                  <a:schemeClr val="tx1"/>
                </a:solidFill>
                <a:latin typeface="Arial" panose="020B0604020202020204" pitchFamily="34" charset="0"/>
                <a:ea typeface="華康儷中黑" panose="020B0509000000000000" pitchFamily="49" charset="-120"/>
                <a:cs typeface="Arial" panose="020B0604020202020204" pitchFamily="34" charset="0"/>
              </a:rPr>
              <a:t>vivens</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 happy and spirited man is the glory of God</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I can see a union of heaven and earth, and the mystery and greatness of love.</a:t>
            </a:r>
          </a:p>
        </p:txBody>
      </p:sp>
    </p:spTree>
    <p:extLst>
      <p:ext uri="{BB962C8B-B14F-4D97-AF65-F5344CB8AC3E}">
        <p14:creationId xmlns:p14="http://schemas.microsoft.com/office/powerpoint/2010/main" val="1431126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良人</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就是好人</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善意的人</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man of good will,</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是善良</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慈悲</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溫柔</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體貼等等的混合體</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是天主在人間最偉大的創作</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這種人本身就是天主的光榮</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Men of goodwill </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are good people with righteous intentions. He is borne of kindness, compassion, tenderness and selflessness.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He is the wonder of creation.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He embodies the glory of God. </a:t>
            </a:r>
          </a:p>
        </p:txBody>
      </p:sp>
    </p:spTree>
    <p:extLst>
      <p:ext uri="{BB962C8B-B14F-4D97-AF65-F5344CB8AC3E}">
        <p14:creationId xmlns:p14="http://schemas.microsoft.com/office/powerpoint/2010/main" val="2994608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pPr>
            <a:endPar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a:p>
            <a:pPr>
              <a:spcBef>
                <a:spcPts val="0"/>
              </a:spcBef>
            </a:pPr>
            <a:endPar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a:p>
            <a:pPr>
              <a:spcBef>
                <a:spcPts val="0"/>
              </a:spcBef>
            </a:pPr>
            <a:endPar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a:p>
            <a:pPr>
              <a:spcBef>
                <a:spcPts val="0"/>
              </a:spcBef>
            </a:pPr>
            <a:endPar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a:p>
            <a:pPr>
              <a:spcBef>
                <a:spcPts val="0"/>
              </a:spcBef>
            </a:pPr>
            <a:endPar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當天主創造了我時</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他是在炫耀</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他的傑作</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When God created me, </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he is showing off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his masterpiece</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endPar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p:txBody>
      </p:sp>
      <p:pic>
        <p:nvPicPr>
          <p:cNvPr id="4" name="Picture 1">
            <a:extLst>
              <a:ext uri="{FF2B5EF4-FFF2-40B4-BE49-F238E27FC236}">
                <a16:creationId xmlns:a16="http://schemas.microsoft.com/office/drawing/2014/main" id="{F342145E-69B7-4138-988F-44175246D183}"/>
              </a:ext>
            </a:extLst>
          </p:cNvPr>
          <p:cNvPicPr>
            <a:picLocks noChangeAspect="1"/>
          </p:cNvPicPr>
          <p:nvPr/>
        </p:nvPicPr>
        <p:blipFill>
          <a:blip r:embed="rId2"/>
          <a:stretch>
            <a:fillRect/>
          </a:stretch>
        </p:blipFill>
        <p:spPr>
          <a:xfrm>
            <a:off x="2576096" y="332656"/>
            <a:ext cx="3645945" cy="2754473"/>
          </a:xfrm>
          <a:prstGeom prst="rect">
            <a:avLst/>
          </a:prstGeom>
        </p:spPr>
      </p:pic>
    </p:spTree>
    <p:extLst>
      <p:ext uri="{BB962C8B-B14F-4D97-AF65-F5344CB8AC3E}">
        <p14:creationId xmlns:p14="http://schemas.microsoft.com/office/powerpoint/2010/main" val="2780615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而這些「</a:t>
            </a:r>
            <a:r>
              <a:rPr lang="zh-TW" altLang="en-US" sz="44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良人</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心內一定很</a:t>
            </a:r>
            <a:r>
              <a:rPr lang="zh-TW" altLang="en-US"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平安</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生命一定很</a:t>
            </a:r>
            <a:r>
              <a:rPr lang="zh-TW" altLang="en-US"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快樂</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超越一切的逆境與困難</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endPar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a:p>
            <a:pPr>
              <a:spcBef>
                <a:spcPts val="0"/>
              </a:spcBef>
            </a:pP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These “</a:t>
            </a:r>
            <a:r>
              <a:rPr lang="en-US" altLang="zh-TW" sz="44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people of good will</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 certainly have peace in their hearts, and they certainly have </a:t>
            </a:r>
            <a:r>
              <a:rPr lang="en-US" altLang="zh-TW"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great happiness </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in their lives, that transcend </a:t>
            </a:r>
            <a:b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all difficult situations and hardships. </a:t>
            </a:r>
          </a:p>
        </p:txBody>
      </p:sp>
    </p:spTree>
    <p:extLst>
      <p:ext uri="{BB962C8B-B14F-4D97-AF65-F5344CB8AC3E}">
        <p14:creationId xmlns:p14="http://schemas.microsoft.com/office/powerpoint/2010/main" val="3973796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他們「</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在世享平安</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受享太平於地</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連吃什麼東西都開心</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因為不是要吃好的</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而是</a:t>
            </a:r>
            <a:r>
              <a:rPr lang="zh-TW" altLang="en-US" sz="40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好好地吃</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They “enjoy peace in this life” and “peace on earth”. Even on food, they are gratified not by sumptuousness but by the act of enjoying what they have, because what they seek is how to eat properly </a:t>
            </a:r>
            <a:b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en-US" altLang="zh-TW" sz="40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instead of just eating good food</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3637590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C1897EF-302B-4A5F-BE5C-FF82A2F4243A}"/>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吃善盡本分</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吃良心無罪</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吃家庭和睦</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吃世界和平</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這是天主給良人</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今生在地的百倍賞報</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Hence, they eat after fulfilling their duty, they eat with a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guiltless conscience</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they savor </a:t>
            </a:r>
            <a:r>
              <a:rPr lang="en-US" altLang="zh-TW"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family harmony</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and they participate to create peace on earth. Such is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the hundred-fold reward </a:t>
            </a:r>
            <a:b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b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God gives people of good will in this life.</a:t>
            </a:r>
          </a:p>
        </p:txBody>
      </p:sp>
    </p:spTree>
    <p:extLst>
      <p:ext uri="{BB962C8B-B14F-4D97-AF65-F5344CB8AC3E}">
        <p14:creationId xmlns:p14="http://schemas.microsoft.com/office/powerpoint/2010/main" val="3167175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260648"/>
            <a:ext cx="9107488" cy="6264696"/>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耶穌聖誕節 </a:t>
            </a:r>
            <a:r>
              <a:rPr lang="en-US" altLang="zh-TW" sz="2800" dirty="0">
                <a:solidFill>
                  <a:srgbClr val="FFFF00"/>
                </a:solidFill>
                <a:ea typeface="華康儷中黑" panose="020B0509000000000000" pitchFamily="49" charset="-120"/>
              </a:rPr>
              <a:t>(</a:t>
            </a:r>
            <a:r>
              <a:rPr lang="zh-TW" altLang="en-US" sz="2800" dirty="0">
                <a:solidFill>
                  <a:srgbClr val="FFFF00"/>
                </a:solidFill>
                <a:ea typeface="華康儷中黑" panose="020B0509000000000000" pitchFamily="49" charset="-120"/>
              </a:rPr>
              <a:t>子夜</a:t>
            </a:r>
            <a:r>
              <a:rPr lang="en-US" altLang="zh-TW" sz="2800" dirty="0">
                <a:solidFill>
                  <a:srgbClr val="FFFF00"/>
                </a:solidFill>
                <a:ea typeface="華康儷中黑" panose="020B0509000000000000" pitchFamily="49" charset="-120"/>
              </a:rPr>
              <a:t>)</a:t>
            </a:r>
          </a:p>
          <a:p>
            <a:pPr algn="ctr" eaLnBrk="1" hangingPunct="1">
              <a:spcBef>
                <a:spcPct val="0"/>
              </a:spcBef>
              <a:buFontTx/>
              <a:buNone/>
            </a:pPr>
            <a:endParaRPr lang="en-US" altLang="zh-TW" sz="2000" dirty="0">
              <a:solidFill>
                <a:schemeClr val="bg1"/>
              </a:solidFill>
              <a:latin typeface="Arial" panose="020B0604020202020204" pitchFamily="34" charset="0"/>
              <a:ea typeface="華康正顏楷體W7(P)" panose="03000700000000000000" pitchFamily="66" charset="-120"/>
              <a:cs typeface="Arial" panose="020B0604020202020204" pitchFamily="34" charset="0"/>
            </a:endParaRPr>
          </a:p>
          <a:p>
            <a:pPr algn="ctr" eaLnBrk="1" hangingPunct="1">
              <a:spcBef>
                <a:spcPct val="0"/>
              </a:spcBef>
              <a:buFontTx/>
              <a:buNone/>
            </a:pP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Gloria in excelsis Deo </a:t>
            </a:r>
            <a:r>
              <a:rPr lang="zh-TW" altLang="en-US" sz="3600" dirty="0">
                <a:solidFill>
                  <a:srgbClr val="00FF00"/>
                </a:solidFill>
                <a:latin typeface="Arial" panose="020B0604020202020204" pitchFamily="34" charset="0"/>
                <a:ea typeface="華康正顏楷體W7(P)" panose="03000700000000000000" pitchFamily="66" charset="-120"/>
                <a:cs typeface="Arial" panose="020B0604020202020204" pitchFamily="34" charset="0"/>
              </a:rPr>
              <a:t>天主受享榮福於天</a:t>
            </a:r>
            <a:endParaRPr lang="en-US" altLang="zh-TW" sz="3600" dirty="0">
              <a:solidFill>
                <a:srgbClr val="00FF00"/>
              </a:solidFill>
              <a:latin typeface="Arial" panose="020B0604020202020204" pitchFamily="34" charset="0"/>
              <a:ea typeface="華康正顏楷體W7(P)" panose="03000700000000000000" pitchFamily="66" charset="-120"/>
              <a:cs typeface="Arial" panose="020B0604020202020204" pitchFamily="34" charset="0"/>
            </a:endParaRPr>
          </a:p>
          <a:p>
            <a:pPr algn="ctr" eaLnBrk="1" hangingPunct="1">
              <a:spcBef>
                <a:spcPct val="0"/>
              </a:spcBef>
              <a:spcAft>
                <a:spcPts val="1800"/>
              </a:spcAft>
              <a:buFontTx/>
              <a:buNone/>
            </a:pPr>
            <a:r>
              <a:rPr lang="zh-TW" altLang="en-US" sz="3600" dirty="0">
                <a:solidFill>
                  <a:srgbClr val="FF0000"/>
                </a:solidFill>
                <a:highlight>
                  <a:srgbClr val="FFFF00"/>
                </a:highlight>
                <a:latin typeface="Arial" panose="020B0604020202020204" pitchFamily="34" charset="0"/>
                <a:ea typeface="華康正顏楷體W7(P)" panose="03000700000000000000" pitchFamily="66" charset="-120"/>
                <a:cs typeface="Arial" panose="020B0604020202020204" pitchFamily="34" charset="0"/>
              </a:rPr>
              <a:t>光榮屬於天主</a:t>
            </a: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sym typeface="Wingdings" panose="05000000000000000000" pitchFamily="2" charset="2"/>
              </a:rPr>
              <a:t></a:t>
            </a:r>
            <a:r>
              <a:rPr lang="zh-TW" altLang="en-US" sz="3600" dirty="0">
                <a:solidFill>
                  <a:schemeClr val="bg1"/>
                </a:solidFill>
                <a:highlight>
                  <a:srgbClr val="FF0000"/>
                </a:highlight>
                <a:latin typeface="Arial" panose="020B0604020202020204" pitchFamily="34" charset="0"/>
                <a:ea typeface="華康正顏楷體W7(P)" panose="03000700000000000000" pitchFamily="66" charset="-120"/>
                <a:cs typeface="Arial" panose="020B0604020202020204" pitchFamily="34" charset="0"/>
              </a:rPr>
              <a:t>人和大地是天主的光榮</a:t>
            </a:r>
            <a:endParaRPr lang="en-US" altLang="zh-TW" sz="3600" dirty="0">
              <a:solidFill>
                <a:schemeClr val="bg1"/>
              </a:solidFill>
              <a:highlight>
                <a:srgbClr val="FF0000"/>
              </a:highlight>
              <a:latin typeface="Arial" panose="020B0604020202020204" pitchFamily="34" charset="0"/>
              <a:ea typeface="華康正顏楷體W7(P)" panose="03000700000000000000" pitchFamily="66" charset="-120"/>
              <a:cs typeface="Arial" panose="020B0604020202020204" pitchFamily="34" charset="0"/>
            </a:endParaRPr>
          </a:p>
          <a:p>
            <a:pPr algn="ctr" eaLnBrk="1" hangingPunct="1">
              <a:spcBef>
                <a:spcPct val="0"/>
              </a:spcBef>
              <a:buNone/>
            </a:pPr>
            <a:r>
              <a:rPr lang="zh-TW" altLang="en-US" sz="8000" dirty="0">
                <a:solidFill>
                  <a:srgbClr val="00FF00"/>
                </a:solidFill>
                <a:latin typeface="華康正顏楷體W7(P)" panose="03000700000000000000" pitchFamily="66" charset="-120"/>
                <a:ea typeface="華康正顏楷體W7(P)" panose="03000700000000000000" pitchFamily="66" charset="-120"/>
              </a:rPr>
              <a:t>良人受享太平於地</a:t>
            </a:r>
            <a:endParaRPr lang="en-US" altLang="zh-TW" sz="8000" dirty="0">
              <a:solidFill>
                <a:srgbClr val="00FF00"/>
              </a:solidFill>
              <a:latin typeface="華康正顏楷體W7(P)" panose="03000700000000000000" pitchFamily="66" charset="-120"/>
              <a:ea typeface="華康正顏楷體W7(P)" panose="03000700000000000000" pitchFamily="66" charset="-120"/>
            </a:endParaRPr>
          </a:p>
          <a:p>
            <a:pPr algn="ctr" eaLnBrk="1" hangingPunct="1">
              <a:lnSpc>
                <a:spcPts val="4700"/>
              </a:lnSpc>
              <a:spcBef>
                <a:spcPct val="0"/>
              </a:spcBef>
              <a:spcAft>
                <a:spcPts val="3600"/>
              </a:spcAft>
              <a:buFontTx/>
              <a:buNone/>
            </a:pPr>
            <a:r>
              <a:rPr lang="en-US" altLang="zh-TW" sz="4800" dirty="0">
                <a:solidFill>
                  <a:srgbClr val="FFFF00"/>
                </a:solidFill>
                <a:ea typeface="華康粗黑體" panose="020B0709000000000000" pitchFamily="49" charset="-120"/>
              </a:rPr>
              <a:t>(</a:t>
            </a:r>
            <a:r>
              <a:rPr lang="zh-TW" altLang="en-US" sz="4800" dirty="0">
                <a:solidFill>
                  <a:srgbClr val="FFFF00"/>
                </a:solidFill>
                <a:ea typeface="華康粗黑體" panose="020B0709000000000000" pitchFamily="49" charset="-120"/>
              </a:rPr>
              <a:t>主愛的人在世享平安</a:t>
            </a:r>
            <a:r>
              <a:rPr lang="en-US" altLang="zh-TW" sz="4800" dirty="0">
                <a:solidFill>
                  <a:srgbClr val="FFFF00"/>
                </a:solidFill>
                <a:ea typeface="華康粗黑體" panose="020B0709000000000000" pitchFamily="49" charset="-120"/>
              </a:rPr>
              <a:t>)</a:t>
            </a:r>
          </a:p>
          <a:p>
            <a:pPr algn="ctr" eaLnBrk="1" hangingPunct="1">
              <a:spcBef>
                <a:spcPct val="0"/>
              </a:spcBef>
              <a:buFontTx/>
              <a:buNone/>
            </a:pP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Et in terra pax </a:t>
            </a:r>
            <a:r>
              <a:rPr lang="en-US" altLang="zh-TW" sz="3600" dirty="0" err="1">
                <a:solidFill>
                  <a:schemeClr val="bg1"/>
                </a:solidFill>
                <a:latin typeface="Arial" panose="020B0604020202020204" pitchFamily="34" charset="0"/>
                <a:ea typeface="華康正顏楷體W7(P)" panose="03000700000000000000" pitchFamily="66" charset="-120"/>
                <a:cs typeface="Arial" panose="020B0604020202020204" pitchFamily="34" charset="0"/>
              </a:rPr>
              <a:t>hominibus</a:t>
            </a: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 </a:t>
            </a:r>
            <a:r>
              <a:rPr lang="en-US" altLang="zh-TW" sz="3600" dirty="0" err="1">
                <a:solidFill>
                  <a:schemeClr val="bg1"/>
                </a:solidFill>
                <a:latin typeface="Arial" panose="020B0604020202020204" pitchFamily="34" charset="0"/>
                <a:ea typeface="華康正顏楷體W7(P)" panose="03000700000000000000" pitchFamily="66" charset="-120"/>
                <a:cs typeface="Arial" panose="020B0604020202020204" pitchFamily="34" charset="0"/>
              </a:rPr>
              <a:t>bonae</a:t>
            </a:r>
            <a:r>
              <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rPr>
              <a:t> </a:t>
            </a:r>
            <a:r>
              <a:rPr lang="en-US" altLang="zh-TW" sz="3600" dirty="0" err="1">
                <a:solidFill>
                  <a:schemeClr val="bg1"/>
                </a:solidFill>
                <a:latin typeface="Arial" panose="020B0604020202020204" pitchFamily="34" charset="0"/>
                <a:ea typeface="華康正顏楷體W7(P)" panose="03000700000000000000" pitchFamily="66" charset="-120"/>
                <a:cs typeface="Arial" panose="020B0604020202020204" pitchFamily="34" charset="0"/>
              </a:rPr>
              <a:t>voluntatis</a:t>
            </a:r>
            <a:endParaRPr lang="en-US" altLang="zh-TW" sz="3600" dirty="0">
              <a:solidFill>
                <a:schemeClr val="bg1"/>
              </a:solidFill>
              <a:latin typeface="Arial" panose="020B0604020202020204" pitchFamily="34" charset="0"/>
              <a:ea typeface="華康正顏楷體W7(P)" panose="03000700000000000000" pitchFamily="66" charset="-120"/>
              <a:cs typeface="Arial" panose="020B0604020202020204" pitchFamily="34" charset="0"/>
            </a:endParaRPr>
          </a:p>
          <a:p>
            <a:pPr algn="ctr" eaLnBrk="1" hangingPunct="1">
              <a:spcBef>
                <a:spcPct val="0"/>
              </a:spcBef>
              <a:buFontTx/>
              <a:buNone/>
            </a:pPr>
            <a:r>
              <a:rPr lang="zh-TW" altLang="en-US" sz="3600" spc="-300" dirty="0">
                <a:solidFill>
                  <a:srgbClr val="FF0000"/>
                </a:solidFill>
                <a:highlight>
                  <a:srgbClr val="FFFF00"/>
                </a:highlight>
                <a:latin typeface="Arial" panose="020B0604020202020204" pitchFamily="34" charset="0"/>
                <a:ea typeface="華康正顏楷體W7(P)" panose="03000700000000000000" pitchFamily="66" charset="-120"/>
                <a:cs typeface="Arial" panose="020B0604020202020204" pitchFamily="34" charset="0"/>
              </a:rPr>
              <a:t>太平屬於良人</a:t>
            </a:r>
            <a:r>
              <a:rPr lang="en-US" altLang="zh-TW" sz="3600" spc="-300" dirty="0">
                <a:solidFill>
                  <a:schemeClr val="bg1"/>
                </a:solidFill>
                <a:latin typeface="Arial" panose="020B0604020202020204" pitchFamily="34" charset="0"/>
                <a:ea typeface="華康正顏楷體W7(P)" panose="03000700000000000000" pitchFamily="66" charset="-120"/>
                <a:cs typeface="Arial" panose="020B0604020202020204" pitchFamily="34" charset="0"/>
                <a:sym typeface="Wingdings" panose="05000000000000000000" pitchFamily="2" charset="2"/>
              </a:rPr>
              <a:t></a:t>
            </a:r>
            <a:r>
              <a:rPr lang="zh-TW" altLang="en-US" sz="3600" spc="-300" dirty="0">
                <a:solidFill>
                  <a:schemeClr val="bg1"/>
                </a:solidFill>
                <a:highlight>
                  <a:srgbClr val="FF0000"/>
                </a:highlight>
                <a:latin typeface="Arial" panose="020B0604020202020204" pitchFamily="34" charset="0"/>
                <a:ea typeface="華康正顏楷體W7(P)" panose="03000700000000000000" pitchFamily="66" charset="-120"/>
                <a:cs typeface="Arial" panose="020B0604020202020204" pitchFamily="34" charset="0"/>
                <a:sym typeface="Wingdings" panose="05000000000000000000" pitchFamily="2" charset="2"/>
              </a:rPr>
              <a:t>天主和美好的世界是良人的賞報</a:t>
            </a:r>
            <a:endParaRPr lang="en-US" altLang="zh-TW" sz="3600" spc="-300" dirty="0">
              <a:solidFill>
                <a:schemeClr val="bg1"/>
              </a:solidFill>
              <a:highlight>
                <a:srgbClr val="FF0000"/>
              </a:highlight>
              <a:latin typeface="Arial" panose="020B0604020202020204" pitchFamily="34" charset="0"/>
              <a:ea typeface="華康正顏楷體W7(P)" panose="03000700000000000000" pitchFamily="66" charset="-120"/>
              <a:cs typeface="Arial" panose="020B0604020202020204" pitchFamily="34" charset="0"/>
            </a:endParaRPr>
          </a:p>
        </p:txBody>
      </p:sp>
      <p:sp>
        <p:nvSpPr>
          <p:cNvPr id="4" name="文字方塊 3">
            <a:extLst>
              <a:ext uri="{FF2B5EF4-FFF2-40B4-BE49-F238E27FC236}">
                <a16:creationId xmlns:a16="http://schemas.microsoft.com/office/drawing/2014/main" id="{52B375CA-DC4A-442B-9292-B0F773BA7DF5}"/>
              </a:ext>
            </a:extLst>
          </p:cNvPr>
          <p:cNvSpPr txBox="1"/>
          <p:nvPr/>
        </p:nvSpPr>
        <p:spPr>
          <a:xfrm>
            <a:off x="5724128" y="6093296"/>
            <a:ext cx="3240360" cy="400110"/>
          </a:xfrm>
          <a:prstGeom prst="rect">
            <a:avLst/>
          </a:prstGeom>
          <a:solidFill>
            <a:schemeClr val="bg1"/>
          </a:solidFill>
          <a:ln w="19050">
            <a:noFill/>
          </a:ln>
        </p:spPr>
        <p:txBody>
          <a:bodyPr wrap="square" rtlCol="0">
            <a:spAutoFit/>
          </a:bodyPr>
          <a:lstStyle/>
          <a:p>
            <a:pPr algn="ctr">
              <a:spcBef>
                <a:spcPts val="600"/>
              </a:spcBef>
              <a:spcAft>
                <a:spcPts val="0"/>
              </a:spcAft>
              <a:defRPr/>
            </a:pPr>
            <a:r>
              <a:rPr lang="en-US" altLang="zh-TW" sz="2000" dirty="0">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latin typeface="Calibri" panose="020F0502020204030204" pitchFamily="34" charset="0"/>
                <a:ea typeface="華康儷中黑" panose="020B0509000000000000" pitchFamily="49" charset="-120"/>
                <a:cs typeface="Calibri" panose="020F0502020204030204" pitchFamily="34" charset="0"/>
              </a:rPr>
              <a:t>為</a:t>
            </a:r>
            <a:r>
              <a:rPr lang="zh-TW" altLang="en-US" sz="2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福傳</a:t>
            </a:r>
            <a:r>
              <a:rPr lang="en-US" altLang="zh-TW" sz="2000" dirty="0">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latin typeface="Calibri" panose="020F0502020204030204" pitchFamily="34" charset="0"/>
                <a:ea typeface="華康儷中黑" panose="020B0509000000000000" pitchFamily="49" charset="-120"/>
                <a:cs typeface="Calibri" panose="020F0502020204030204" pitchFamily="34" charset="0"/>
              </a:rPr>
              <a:t>請點讚</a:t>
            </a:r>
            <a:r>
              <a:rPr lang="en-US" altLang="zh-TW" sz="2000" dirty="0">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latin typeface="Calibri" panose="020F0502020204030204" pitchFamily="34" charset="0"/>
                <a:ea typeface="華康儷中黑" panose="020B0509000000000000" pitchFamily="49" charset="-120"/>
                <a:cs typeface="Calibri" panose="020F0502020204030204" pitchFamily="34" charset="0"/>
              </a:rPr>
              <a:t>留言</a:t>
            </a:r>
            <a:r>
              <a:rPr lang="en-US" altLang="zh-TW" sz="2000" dirty="0">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轉發</a:t>
            </a:r>
            <a:r>
              <a:rPr lang="en-US" altLang="zh-TW" sz="2000" dirty="0">
                <a:latin typeface="Calibri" panose="020F0502020204030204" pitchFamily="34" charset="0"/>
                <a:ea typeface="華康儷中黑" panose="020B0509000000000000" pitchFamily="49" charset="-120"/>
                <a:cs typeface="Calibri" panose="020F0502020204030204" pitchFamily="34" charset="0"/>
              </a:rPr>
              <a:t>)</a:t>
            </a:r>
            <a:endParaRPr lang="en-US" altLang="zh-HK" sz="2000" dirty="0">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157004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body" idx="1"/>
          </p:nvPr>
        </p:nvSpPr>
        <p:spPr>
          <a:xfrm>
            <a:off x="0" y="188640"/>
            <a:ext cx="9144000" cy="6048375"/>
          </a:xfrm>
        </p:spPr>
        <p:txBody>
          <a:bodyPr/>
          <a:lstStyle/>
          <a:p>
            <a:pPr algn="ctr" eaLnBrk="1" hangingPunct="1">
              <a:lnSpc>
                <a:spcPts val="7000"/>
              </a:lnSpc>
              <a:spcBef>
                <a:spcPct val="0"/>
              </a:spcBef>
              <a:buFontTx/>
              <a:buNone/>
              <a:defRPr/>
            </a:pPr>
            <a:r>
              <a:rPr lang="zh-TW" altLang="en-US" sz="44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願</a:t>
            </a:r>
            <a:r>
              <a:rPr lang="zh-TW" altLang="en-US" sz="2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 </a:t>
            </a:r>
            <a:r>
              <a:rPr lang="zh-TW" altLang="en-US" sz="44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新</a:t>
            </a:r>
            <a:r>
              <a:rPr lang="zh-TW" altLang="en-US" sz="2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 </a:t>
            </a:r>
            <a:r>
              <a:rPr lang="zh-TW" altLang="en-US" sz="44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生</a:t>
            </a:r>
            <a:r>
              <a:rPr lang="zh-TW" altLang="en-US" sz="2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 </a:t>
            </a:r>
            <a:r>
              <a:rPr lang="zh-TW" altLang="en-US" sz="44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的</a:t>
            </a:r>
            <a:r>
              <a:rPr lang="zh-TW" altLang="en-US" sz="2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 </a:t>
            </a:r>
            <a:r>
              <a:rPr lang="zh-TW" altLang="en-US" sz="44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聖</a:t>
            </a:r>
            <a:r>
              <a:rPr lang="zh-TW" altLang="en-US" sz="2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 </a:t>
            </a:r>
            <a:r>
              <a:rPr lang="zh-TW" altLang="en-US" sz="44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P)" pitchFamily="34" charset="-120"/>
              </a:rPr>
              <a:t>嬰</a:t>
            </a: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en-US" altLang="zh-TW" sz="2400" spc="600" dirty="0">
                <a:solidFill>
                  <a:srgbClr val="FF0000"/>
                </a:solidFill>
                <a:highlight>
                  <a:srgbClr val="FF0000"/>
                </a:highlight>
                <a:latin typeface="華康儷中黑" panose="020B0509000000000000" pitchFamily="49" charset="-120"/>
                <a:ea typeface="華康儷中黑" panose="020B0509000000000000" pitchFamily="49" charset="-120"/>
              </a:rPr>
              <a:t>!</a:t>
            </a:r>
            <a:r>
              <a:rPr lang="zh-TW" altLang="en-US" sz="5400" spc="600" dirty="0">
                <a:solidFill>
                  <a:srgbClr val="FFFF00"/>
                </a:solidFill>
                <a:highlight>
                  <a:srgbClr val="FF0000"/>
                </a:highlight>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highlight>
                  <a:srgbClr val="FF0000"/>
                </a:highlight>
                <a:latin typeface="華康儷中黑" panose="020B0509000000000000" pitchFamily="49" charset="-120"/>
                <a:ea typeface="華康儷中黑" panose="020B0509000000000000" pitchFamily="49" charset="-120"/>
              </a:rPr>
              <a:t> </a:t>
            </a:r>
            <a:r>
              <a:rPr lang="zh-TW" altLang="en-US" sz="5400" spc="600" dirty="0">
                <a:solidFill>
                  <a:srgbClr val="FFFF00"/>
                </a:solidFill>
                <a:highlight>
                  <a:srgbClr val="FF0000"/>
                </a:highlight>
                <a:latin typeface="華康儷中黑" panose="020B0509000000000000" pitchFamily="49" charset="-120"/>
                <a:ea typeface="華康儷中黑" panose="020B0509000000000000" pitchFamily="49" charset="-120"/>
              </a:rPr>
              <a:t>聖誕快樂</a:t>
            </a:r>
            <a:r>
              <a:rPr lang="zh-TW" altLang="en-US" sz="4400" spc="600" dirty="0">
                <a:solidFill>
                  <a:srgbClr val="FFFF00"/>
                </a:solidFill>
                <a:highlight>
                  <a:srgbClr val="FF0000"/>
                </a:highlight>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77432"/>
            <a:ext cx="9108504" cy="6635944"/>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因為戰士所穿發響的軍靴，和染滿血跡的戰袍，都要被焚毀，作為火燄的燃料。</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因為有一嬰孩為我們誕生了，有一個兒子賜給了我們。他肩上擔負著王權；他的名字要稱為神奇的謀士、強有力的天主、永遠之父、和平之王。</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他的王權是偉大的；達味的御座和他王國的平安，是無限的。</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527378" y="6171718"/>
            <a:ext cx="1546460"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2</a:t>
            </a: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29490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60648"/>
            <a:ext cx="9108504" cy="6350459"/>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他將以正義與公平，鞏固與保持他的王國，從今時直到永遠：萬軍上主的熱誠必要完成這事。</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lnSpc>
                <a:spcPts val="4600"/>
              </a:lnSpc>
              <a:spcBef>
                <a:spcPts val="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668344" y="6210997"/>
            <a:ext cx="1259880"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3/3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641534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恭讀聖保祿宗徒致弟鐸書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2:11-14</a:t>
            </a: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親愛的：</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天主拯救眾人的恩寵已經出現，教導我們棄絕不虔敬的生活，和世俗的貪慾；而要有節制地、公正地、虔敬地在今世生活，</a:t>
            </a: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期待所希望的幸福，和我們偉大的天主及救主耶穌基督光榮的顯現。他為我們捨棄了自己，是為救贖我們脫離一切罪惡，</a:t>
            </a:r>
            <a:endPar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10894220-9643-49A2-91DA-732ACCD0A42D}"/>
              </a:ext>
            </a:extLst>
          </p:cNvPr>
          <p:cNvSpPr txBox="1"/>
          <p:nvPr/>
        </p:nvSpPr>
        <p:spPr>
          <a:xfrm>
            <a:off x="7740352" y="6093296"/>
            <a:ext cx="1004865"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1/2</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55266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66700"/>
            <a:ext cx="9108504" cy="6330652"/>
          </a:xfrm>
        </p:spPr>
        <p:txBody>
          <a:bodyPr/>
          <a:lstStyle/>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並洗淨我們，使我們能成為他的選民，叫我們熱心行善。</a:t>
            </a:r>
            <a:r>
              <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3B02F9DC-B7D2-4552-A8B0-976817DB0708}"/>
              </a:ext>
            </a:extLst>
          </p:cNvPr>
          <p:cNvSpPr txBox="1"/>
          <p:nvPr/>
        </p:nvSpPr>
        <p:spPr>
          <a:xfrm>
            <a:off x="7740352" y="6093296"/>
            <a:ext cx="1004865"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2</a:t>
            </a: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/2</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692815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0"/>
            <a:ext cx="9107488" cy="6813376"/>
          </a:xfrm>
        </p:spPr>
        <p:txBody>
          <a:bodyPr/>
          <a:lstStyle/>
          <a:p>
            <a:pPr marL="0" indent="0" algn="just" eaLnBrk="1">
              <a:lnSpc>
                <a:spcPts val="1000"/>
              </a:lnSpc>
              <a:spcBef>
                <a:spcPts val="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2:1-14</a:t>
            </a: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那時凱撒奧古斯都，出了一道上諭，叫天下的人都要登記：這是季黎諾作敘利亞總督時，初次行的登記。於是，眾人各去本城登記。</a:t>
            </a: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若瑟因為是達味家族的人，也從加里肋亞納匝肋城，上猶大名叫白冷的達味城去，好同自己已懷孕的聘妻瑪利亞去登記。</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914849" y="6046553"/>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1/3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54072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0"/>
            <a:ext cx="9144000" cy="6858000"/>
          </a:xfrm>
        </p:spPr>
        <p:txBody>
          <a:bodyPr/>
          <a:lstStyle/>
          <a:p>
            <a:pPr marL="0" indent="0" algn="just" eaLnBrk="1">
              <a:lnSpc>
                <a:spcPts val="10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他們在那裡的時候，瑪利亞分娩的日期滿了，便生了她的頭胎男兒，用襁褓裹起，放在馬槽裡，</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因為在客棧中，為他們沒有地方。</a:t>
            </a: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在那地區，有些牧羊人露宿守夜，看守羊群。有上主的一位天使，站在他們身邊；上主的榮光，照射著他們；他們便非常害怕。天使向他們說：「不要害怕！</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812087" y="6191048"/>
            <a:ext cx="1655763" cy="4000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2/3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3727741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44000" cy="6741368"/>
          </a:xfrm>
        </p:spPr>
        <p:txBody>
          <a:bodyPr/>
          <a:lstStyle/>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我給你們報告一個為全民族的大喜訊：</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今天在達味城中，為你們誕生了一位救世者；他是主默西亞。這是給你們的記號：你們將要看見一個嬰兒，裹著襁褓，躺在馬槽裡。」忽然有一大隊天軍，同那天使一起，讚頌天主說：</a:t>
            </a: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天主在天受光榮，主愛的人在世享平安！</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p>
          <a:p>
            <a:pPr marL="0" indent="0" eaLnBrk="1">
              <a:lnSpc>
                <a:spcPts val="4600"/>
              </a:lnSpc>
              <a:spcBef>
                <a:spcPts val="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884318" y="6223705"/>
            <a:ext cx="1655763" cy="4000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3</a:t>
            </a: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998701867"/>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33641</TotalTime>
  <Words>2301</Words>
  <Application>Microsoft Office PowerPoint</Application>
  <PresentationFormat>如螢幕大小 (4:3)</PresentationFormat>
  <Paragraphs>117</Paragraphs>
  <Slides>29</Slides>
  <Notes>0</Notes>
  <HiddenSlides>0</HiddenSlides>
  <MMClips>0</MMClips>
  <ScaleCrop>false</ScaleCrop>
  <HeadingPairs>
    <vt:vector size="6" baseType="variant">
      <vt:variant>
        <vt:lpstr>使用字型</vt:lpstr>
      </vt:variant>
      <vt:variant>
        <vt:i4>10</vt:i4>
      </vt:variant>
      <vt:variant>
        <vt:lpstr>佈景主題</vt:lpstr>
      </vt:variant>
      <vt:variant>
        <vt:i4>3</vt:i4>
      </vt:variant>
      <vt:variant>
        <vt:lpstr>投影片標題</vt:lpstr>
      </vt:variant>
      <vt:variant>
        <vt:i4>29</vt:i4>
      </vt:variant>
    </vt:vector>
  </HeadingPairs>
  <TitlesOfParts>
    <vt:vector size="42" baseType="lpstr">
      <vt:lpstr>華康中黑體</vt:lpstr>
      <vt:lpstr>華康中黑體(P)</vt:lpstr>
      <vt:lpstr>華康正顏楷體W7</vt:lpstr>
      <vt:lpstr>華康正顏楷體W7(P)</vt:lpstr>
      <vt:lpstr>華康粗黑體</vt:lpstr>
      <vt:lpstr>華康儷中黑</vt:lpstr>
      <vt:lpstr>新細明體</vt:lpstr>
      <vt:lpstr>Arial</vt:lpstr>
      <vt:lpstr>Calibri</vt:lpstr>
      <vt:lpstr>Wingdings</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1740</cp:revision>
  <dcterms:created xsi:type="dcterms:W3CDTF">2006-09-26T01:05:23Z</dcterms:created>
  <dcterms:modified xsi:type="dcterms:W3CDTF">2023-12-18T07:06:28Z</dcterms:modified>
</cp:coreProperties>
</file>