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694" r:id="rId2"/>
    <p:sldMasterId id="2147489719" r:id="rId3"/>
  </p:sldMasterIdLst>
  <p:notesMasterIdLst>
    <p:notesMasterId r:id="rId37"/>
  </p:notesMasterIdLst>
  <p:handoutMasterIdLst>
    <p:handoutMasterId r:id="rId38"/>
  </p:handoutMasterIdLst>
  <p:sldIdLst>
    <p:sldId id="1270" r:id="rId4"/>
    <p:sldId id="1050" r:id="rId5"/>
    <p:sldId id="1420" r:id="rId6"/>
    <p:sldId id="1053" r:id="rId7"/>
    <p:sldId id="1367" r:id="rId8"/>
    <p:sldId id="1054" r:id="rId9"/>
    <p:sldId id="1349" r:id="rId10"/>
    <p:sldId id="1181" r:id="rId11"/>
    <p:sldId id="1475" r:id="rId12"/>
    <p:sldId id="1406" r:id="rId13"/>
    <p:sldId id="1457" r:id="rId14"/>
    <p:sldId id="1458" r:id="rId15"/>
    <p:sldId id="1460" r:id="rId16"/>
    <p:sldId id="1459" r:id="rId17"/>
    <p:sldId id="1476" r:id="rId18"/>
    <p:sldId id="1463" r:id="rId19"/>
    <p:sldId id="2328" r:id="rId20"/>
    <p:sldId id="1464" r:id="rId21"/>
    <p:sldId id="1446" r:id="rId22"/>
    <p:sldId id="1447" r:id="rId23"/>
    <p:sldId id="1448" r:id="rId24"/>
    <p:sldId id="1449" r:id="rId25"/>
    <p:sldId id="1450" r:id="rId26"/>
    <p:sldId id="1451" r:id="rId27"/>
    <p:sldId id="1452" r:id="rId28"/>
    <p:sldId id="1453" r:id="rId29"/>
    <p:sldId id="1470" r:id="rId30"/>
    <p:sldId id="1471" r:id="rId31"/>
    <p:sldId id="1472" r:id="rId32"/>
    <p:sldId id="1473" r:id="rId33"/>
    <p:sldId id="1474" r:id="rId34"/>
    <p:sldId id="1455" r:id="rId35"/>
    <p:sldId id="1045" r:id="rId36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CCFF"/>
    <a:srgbClr val="9900CC"/>
    <a:srgbClr val="FFFFCC"/>
    <a:srgbClr val="66CCFF"/>
    <a:srgbClr val="0099FF"/>
    <a:srgbClr val="99FF99"/>
    <a:srgbClr val="0080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83016" autoAdjust="0"/>
  </p:normalViewPr>
  <p:slideViewPr>
    <p:cSldViewPr>
      <p:cViewPr>
        <p:scale>
          <a:sx n="50" d="100"/>
          <a:sy n="50" d="100"/>
        </p:scale>
        <p:origin x="1500" y="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53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0391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9051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0305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048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14236F-01C8-4552-9147-9EE73C1591D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8996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14236F-01C8-4552-9147-9EE73C1591D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195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14236F-01C8-4552-9147-9EE73C1591D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5297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14236F-01C8-4552-9147-9EE73C1591D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49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0E7F3-594E-431A-934E-DAED303BC61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41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CA772-E495-4BA9-ABC1-9BB5D5EDCA4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791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95542-F898-48F4-A21A-A80883BB252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75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A249-DD10-426B-9B14-6EACD1FF16C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20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37EE-1CE0-45D0-9087-5172E5E08F6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58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AB98-89D1-4293-8288-C0841480BA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24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F6D8-0604-4E53-B2F1-2A37DFAA1D1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7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3E24-48B9-4D2C-ACC3-D70F17E10ED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75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A85E-BB8E-4335-9EEC-1BCBD0CFB4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57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DB86-11B9-48DF-8BA9-F79E7D13D08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81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0BB5D-09E1-4D96-80A6-8E8A197FA4A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7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374442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05996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660658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92771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46633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2194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779912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66984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94299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408753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687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fld id="{D477CC02-DBB9-4AE4-B28C-339F9F6F7922}" type="slidenum">
              <a:rPr lang="en-US" altLang="zh-TW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4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695" r:id="rId1"/>
    <p:sldLayoutId id="2147489696" r:id="rId2"/>
    <p:sldLayoutId id="2147489697" r:id="rId3"/>
    <p:sldLayoutId id="2147489698" r:id="rId4"/>
    <p:sldLayoutId id="2147489699" r:id="rId5"/>
    <p:sldLayoutId id="2147489700" r:id="rId6"/>
    <p:sldLayoutId id="2147489701" r:id="rId7"/>
    <p:sldLayoutId id="2147489702" r:id="rId8"/>
    <p:sldLayoutId id="2147489703" r:id="rId9"/>
    <p:sldLayoutId id="2147489704" r:id="rId10"/>
    <p:sldLayoutId id="2147489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3AEA7-54AF-4A02-BF61-94B46E35B27F}" type="datetimeFigureOut">
              <a:rPr lang="zh-HK" altLang="en-US" smtClean="0"/>
              <a:t>26/3/2025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14F93-B536-4397-BBE6-53D9E3E1F36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992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F258E74-B3D2-41ED-985A-4765EB5C1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itchFamily="49" charset="-120"/>
              </a:rPr>
              <a:t>四旬期第五主日</a:t>
            </a:r>
            <a:endParaRPr lang="en-US" altLang="zh-TW" sz="3600" dirty="0">
              <a:solidFill>
                <a:srgbClr val="FFFF00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 </a:t>
            </a:r>
            <a:r>
              <a:rPr lang="en-US" altLang="zh-TW" sz="3600" dirty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4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)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  </a:t>
            </a:r>
            <a:endParaRPr lang="en-US" altLang="zh-TW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3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4000"/>
              </a:lnSpc>
              <a:spcBef>
                <a:spcPts val="3600"/>
              </a:spcBef>
              <a:spcAft>
                <a:spcPts val="1800"/>
              </a:spcAft>
              <a:buNone/>
            </a:pPr>
            <a:r>
              <a:rPr lang="zh-TW" altLang="en-US" sz="9600" spc="600" dirty="0">
                <a:solidFill>
                  <a:schemeClr val="bg1"/>
                </a:solidFill>
                <a:ea typeface="華康粗黑體" panose="020B0709000000000000" pitchFamily="49" charset="-120"/>
              </a:rPr>
              <a:t>寬恕而不姑息</a:t>
            </a:r>
          </a:p>
          <a:p>
            <a:pPr algn="ctr" eaLnBrk="1" hangingPunct="1">
              <a:lnSpc>
                <a:spcPts val="4000"/>
              </a:lnSpc>
              <a:spcBef>
                <a:spcPts val="3600"/>
              </a:spcBef>
              <a:spcAft>
                <a:spcPts val="3600"/>
              </a:spcAft>
              <a:buNone/>
            </a:pPr>
            <a:r>
              <a:rPr lang="en-US" altLang="zh-TW" sz="6000" spc="-150" dirty="0">
                <a:solidFill>
                  <a:schemeClr val="bg1"/>
                </a:solidFill>
                <a:latin typeface="+mj-lt"/>
                <a:ea typeface="華康儷中黑" pitchFamily="49" charset="-120"/>
              </a:rPr>
              <a:t>——</a:t>
            </a:r>
            <a:r>
              <a:rPr lang="zh-TW" altLang="en-US" sz="6000" spc="600" dirty="0">
                <a:solidFill>
                  <a:srgbClr val="FFFF00"/>
                </a:solidFill>
                <a:ea typeface="華康儷中黑" pitchFamily="49" charset="-120"/>
              </a:rPr>
              <a:t>真假正義辨</a:t>
            </a:r>
            <a:r>
              <a:rPr lang="en-US" altLang="zh-TW" sz="6000" spc="-150" dirty="0">
                <a:solidFill>
                  <a:schemeClr val="bg1"/>
                </a:solidFill>
                <a:latin typeface="+mj-lt"/>
                <a:ea typeface="華康儷中黑" pitchFamily="49" charset="-120"/>
              </a:rPr>
              <a:t>——</a:t>
            </a:r>
            <a:endParaRPr lang="en-US" altLang="zh-TW" sz="6000" spc="-150" dirty="0">
              <a:solidFill>
                <a:srgbClr val="FF0000"/>
              </a:solidFill>
              <a:highlight>
                <a:srgbClr val="00FFFF"/>
              </a:highlight>
              <a:latin typeface="+mj-lt"/>
              <a:ea typeface="華康儷中黑" pitchFamily="49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田野間的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走獸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豺狼和駝鳥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都要讚美我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因為我在沙漠裡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使河流成渠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我拿一切當廢物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為賺得基督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為獲得那出於天主的正義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這正義並非因為我遵守法律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而獲得的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而是由於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信仰基督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而獲得的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耶穌便站起身來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向他們說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「你們中間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誰沒有罪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先向她投石吧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」耶穌又彎下身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在地上寫字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2209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田野間的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走獸</a:t>
            </a:r>
            <a:r>
              <a:rPr lang="en-US" altLang="zh-TW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豺狼和駝鳥</a:t>
            </a:r>
            <a:r>
              <a:rPr lang="en-US" altLang="zh-TW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都要讚美我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因為我在沙漠裡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使河流成渠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天國風景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春有百花秋有月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夏有涼風冬有雪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若無閒事掛心頭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便是人間好時節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慧開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風雨晦明身外事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心中只有</a:t>
            </a: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艷陽天</a:t>
            </a:r>
            <a:endParaRPr lang="en-US" altLang="zh-TW" sz="38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algn="l" rtl="0"/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人類努力環保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也可使</a:t>
            </a:r>
            <a:r>
              <a:rPr lang="zh-TW" altLang="en-US" sz="3600" i="0" dirty="0">
                <a:solidFill>
                  <a:srgbClr val="FFFF00"/>
                </a:solidFill>
                <a:effectLst/>
                <a:ea typeface="華康儷中黑" panose="020B0509000000000000" pitchFamily="49" charset="-120"/>
              </a:rPr>
              <a:t>沙漠出河流</a:t>
            </a:r>
            <a:r>
              <a:rPr lang="en-US" altLang="zh-TW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:</a:t>
            </a:r>
            <a:r>
              <a:rPr lang="zh-TW" altLang="en-US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聯合國糧農組織</a:t>
            </a:r>
            <a:r>
              <a:rPr lang="en-US" altLang="zh-TW" sz="24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(FAO): </a:t>
            </a:r>
            <a:r>
              <a:rPr lang="en-US" altLang="zh-TW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2010-20</a:t>
            </a:r>
            <a:r>
              <a:rPr lang="zh-TW" altLang="en-US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十年間</a:t>
            </a:r>
            <a:r>
              <a:rPr lang="en-US" altLang="zh-TW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TW" altLang="en-US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中國</a:t>
            </a:r>
            <a:r>
              <a:rPr lang="en-US" altLang="zh-TW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TW" altLang="en-US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澳大利亞和印度是全球森林面積年均淨增加最多的三個國家</a:t>
            </a:r>
            <a:r>
              <a:rPr lang="en-US" altLang="zh-TW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TW" altLang="en-US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中國在過去</a:t>
            </a:r>
            <a:r>
              <a:rPr lang="en-US" altLang="zh-TW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10</a:t>
            </a:r>
            <a:r>
              <a:rPr lang="zh-TW" altLang="en-US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年中平均每年增加了</a:t>
            </a:r>
            <a:r>
              <a:rPr lang="en-US" altLang="zh-TW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194</a:t>
            </a:r>
            <a:r>
              <a:rPr lang="zh-TW" altLang="en-US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萬公頃的森林</a:t>
            </a:r>
            <a:r>
              <a:rPr lang="en-US" altLang="zh-TW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TW" altLang="en-US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遠遠高出其他國家</a:t>
            </a:r>
            <a:r>
              <a:rPr lang="en-US" altLang="zh-TW" sz="36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.</a:t>
            </a:r>
            <a:r>
              <a:rPr lang="en-US" altLang="zh-TW" sz="2400" i="0" dirty="0">
                <a:solidFill>
                  <a:schemeClr val="bg1"/>
                </a:solidFill>
                <a:effectLst/>
                <a:ea typeface="華康儷中黑" panose="020B0509000000000000" pitchFamily="49" charset="-120"/>
              </a:rPr>
              <a:t>(BBC)</a:t>
            </a:r>
            <a:endParaRPr lang="zh-TW" altLang="en-US" sz="24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052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我拿一切當廢物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為賺得基督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為獲得那</a:t>
            </a:r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ea typeface="華康正顏楷體W7(P)" panose="03000700000000000000" pitchFamily="66" charset="-120"/>
                <a:cs typeface="華康中黑體" panose="020B0509000000000000" pitchFamily="49" charset="-120"/>
              </a:rPr>
              <a:t>出於天主的正義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這正義並非因為我遵守法律</a:t>
            </a:r>
            <a:r>
              <a:rPr lang="en-US" altLang="zh-TW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而獲得的</a:t>
            </a:r>
            <a:r>
              <a:rPr lang="en-US" altLang="zh-TW" sz="36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而是由於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  <a:cs typeface="華康中黑體" panose="020B0509000000000000" pitchFamily="49" charset="-120"/>
              </a:rPr>
              <a:t>信仰基督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而獲得的</a:t>
            </a:r>
            <a:r>
              <a:rPr lang="en-US" altLang="zh-TW" sz="36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457200" indent="-457200" algn="l"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有一種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強權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被視作正義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也有一種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 雙標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雙重標準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被視作正義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他們</a:t>
            </a:r>
            <a:b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會按自己的需要制作有利自己的標準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有一種正義來自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洗腦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以假亂真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欺世盜名</a:t>
            </a:r>
            <a:endParaRPr lang="en-US" altLang="zh-TW" sz="28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但真正的正義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來自全人類的共識</a:t>
            </a:r>
            <a:b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聯合國的二百國家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&gt;G20&gt;G7)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1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真正義</a:t>
            </a:r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來自基督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神律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自然律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生命律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ABB67F9-248C-4FE2-B927-5CB1C5344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648" y="1988840"/>
            <a:ext cx="2221436" cy="216024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9D76E96-B9BC-4E35-A01C-3585419896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293096"/>
            <a:ext cx="1852613" cy="168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47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325666B-26E9-47ED-9D1B-0EE3D490D2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algn="l"/>
            <a:r>
              <a:rPr lang="zh-TW" altLang="zh-TW" kern="100" dirty="0">
                <a:solidFill>
                  <a:schemeClr val="bg1"/>
                </a:solidFill>
                <a:effectLst/>
                <a:highlight>
                  <a:srgbClr val="FF0000"/>
                </a:highlight>
                <a:ea typeface="華康儷中黑" panose="020B0509000000000000" pitchFamily="49" charset="-120"/>
                <a:cs typeface="Times New Roman" panose="02020603050405020304" pitchFamily="18" charset="0"/>
              </a:rPr>
              <a:t>使人大迷惑者</a:t>
            </a:r>
            <a:r>
              <a:rPr lang="en-US" altLang="zh-TW" kern="100" dirty="0">
                <a:solidFill>
                  <a:schemeClr val="bg1"/>
                </a:solidFill>
                <a:effectLst/>
                <a:highlight>
                  <a:srgbClr val="FF0000"/>
                </a:highlight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lang="zh-TW" altLang="zh-TW" kern="100" dirty="0">
                <a:solidFill>
                  <a:schemeClr val="bg1"/>
                </a:solidFill>
                <a:effectLst/>
                <a:highlight>
                  <a:srgbClr val="FF0000"/>
                </a:highlight>
                <a:ea typeface="華康儷中黑" panose="020B0509000000000000" pitchFamily="49" charset="-120"/>
                <a:cs typeface="Times New Roman" panose="02020603050405020304" pitchFamily="18" charset="0"/>
              </a:rPr>
              <a:t>必物之相似也</a:t>
            </a:r>
            <a:r>
              <a:rPr lang="en-US" altLang="zh-TW" kern="100" dirty="0">
                <a:solidFill>
                  <a:schemeClr val="bg1"/>
                </a:solidFill>
                <a:effectLst/>
                <a:highlight>
                  <a:srgbClr val="FF0000"/>
                </a:highlight>
                <a:ea typeface="華康儷中黑" panose="020B0509000000000000" pitchFamily="49" charset="-12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zh-TW" altLang="zh-TW" sz="2400" kern="100" dirty="0">
                <a:solidFill>
                  <a:schemeClr val="bg1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讓人最為困惑的</a:t>
            </a:r>
            <a:r>
              <a:rPr lang="en-US" altLang="zh-TW" sz="2400" kern="100" dirty="0">
                <a:solidFill>
                  <a:schemeClr val="bg1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kern="100" dirty="0">
                <a:solidFill>
                  <a:schemeClr val="bg1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一定是非常相似的事情</a:t>
            </a:r>
            <a:r>
              <a:rPr lang="en-US" altLang="zh-TW" sz="2400" kern="100" dirty="0">
                <a:solidFill>
                  <a:schemeClr val="bg1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endParaRPr lang="zh-TW" altLang="zh-TW" sz="2400" kern="100" dirty="0">
              <a:solidFill>
                <a:schemeClr val="bg1"/>
              </a:solidFill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l"/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玉人之所患</a:t>
            </a:r>
            <a:r>
              <a:rPr lang="en-US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患石之</a:t>
            </a:r>
            <a:r>
              <a:rPr lang="zh-TW" altLang="zh-TW" kern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似玉</a:t>
            </a:r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者</a:t>
            </a:r>
            <a:r>
              <a:rPr lang="en-US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玉工所最傷腦筋的</a:t>
            </a:r>
            <a:r>
              <a:rPr lang="en-US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是看起來像玉的石頭</a:t>
            </a:r>
            <a:r>
              <a:rPr lang="en-US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endParaRPr lang="zh-TW" altLang="zh-TW" sz="2400" kern="100" dirty="0">
              <a:solidFill>
                <a:schemeClr val="bg1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相劍者之所患</a:t>
            </a:r>
            <a:r>
              <a:rPr lang="en-US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患劍之</a:t>
            </a:r>
            <a:r>
              <a:rPr lang="zh-TW" altLang="zh-TW" kern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似吳干</a:t>
            </a:r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者</a:t>
            </a:r>
            <a:r>
              <a:rPr lang="en-US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zh-TW" altLang="en-US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鑑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別</a:t>
            </a:r>
            <a:r>
              <a:rPr lang="zh-TW" altLang="en-US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寶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劍的人所最傷腦筋的</a:t>
            </a:r>
            <a:r>
              <a:rPr lang="en-US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zh-TW" altLang="en-US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似吳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國的</a:t>
            </a:r>
            <a:r>
              <a:rPr lang="zh-TW" altLang="en-US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sz="2400" b="1" kern="100" dirty="0">
                <a:solidFill>
                  <a:srgbClr val="00FF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干將</a:t>
            </a:r>
            <a:r>
              <a:rPr lang="en-US" altLang="zh-TW" sz="2000" b="1" kern="100" dirty="0">
                <a:solidFill>
                  <a:srgbClr val="00FF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b="1" kern="100" dirty="0">
                <a:solidFill>
                  <a:srgbClr val="00FF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莫邪</a:t>
            </a:r>
            <a:r>
              <a:rPr lang="en-US" altLang="zh-TW" sz="2000" b="1" kern="100" dirty="0">
                <a:solidFill>
                  <a:srgbClr val="00FF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那樣的劍</a:t>
            </a:r>
            <a:r>
              <a:rPr lang="en-US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endParaRPr lang="zh-TW" altLang="zh-TW" sz="2400" kern="100" dirty="0">
              <a:solidFill>
                <a:schemeClr val="bg1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賢主之所患</a:t>
            </a:r>
            <a:r>
              <a:rPr lang="en-US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患人之博聞辯言而</a:t>
            </a:r>
            <a:r>
              <a:rPr lang="zh-TW" altLang="zh-TW" kern="100" dirty="0">
                <a:solidFill>
                  <a:srgbClr val="FFFF00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似通</a:t>
            </a:r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者</a:t>
            </a:r>
            <a:r>
              <a:rPr lang="en-US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賢明君主</a:t>
            </a:r>
            <a:r>
              <a:rPr lang="zh-TW" altLang="en-US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最怕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是看</a:t>
            </a:r>
            <a:r>
              <a:rPr lang="zh-TW" altLang="en-US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似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知識廣博</a:t>
            </a:r>
            <a:r>
              <a:rPr lang="en-US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能言善辯</a:t>
            </a:r>
            <a:r>
              <a:rPr lang="en-US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好像通達事理的人</a:t>
            </a:r>
            <a:r>
              <a:rPr lang="en-US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endParaRPr lang="zh-TW" altLang="zh-TW" sz="2400" kern="100" dirty="0">
              <a:solidFill>
                <a:schemeClr val="bg1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zh-TW" altLang="zh-TW" kern="100" dirty="0">
                <a:solidFill>
                  <a:srgbClr val="0000FF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  <a:cs typeface="Times New Roman" panose="02020603050405020304" pitchFamily="18" charset="0"/>
              </a:rPr>
              <a:t>亡國之主</a:t>
            </a:r>
            <a:r>
              <a:rPr lang="zh-TW" altLang="zh-TW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  <a:cs typeface="Times New Roman" panose="02020603050405020304" pitchFamily="18" charset="0"/>
              </a:rPr>
              <a:t>似智</a:t>
            </a:r>
            <a:r>
              <a:rPr lang="en-US" altLang="zh-TW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lang="zh-TW" altLang="zh-TW" kern="100" dirty="0">
                <a:solidFill>
                  <a:srgbClr val="0000FF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  <a:cs typeface="Times New Roman" panose="02020603050405020304" pitchFamily="18" charset="0"/>
              </a:rPr>
              <a:t>亡國之臣</a:t>
            </a:r>
            <a:r>
              <a:rPr lang="zh-TW" altLang="zh-TW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  <a:cs typeface="Times New Roman" panose="02020603050405020304" pitchFamily="18" charset="0"/>
              </a:rPr>
              <a:t>似忠</a:t>
            </a:r>
            <a:r>
              <a:rPr lang="en-US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.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400" kern="100" dirty="0">
              <a:solidFill>
                <a:schemeClr val="bg1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亡國之君像明君</a:t>
            </a:r>
            <a:r>
              <a:rPr lang="en-US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亡國之臣像忠臣</a:t>
            </a:r>
            <a:r>
              <a:rPr lang="en-US" altLang="zh-TW" sz="2400" kern="10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endParaRPr lang="zh-TW" altLang="zh-TW" sz="2400" kern="100" dirty="0">
              <a:solidFill>
                <a:schemeClr val="bg1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相似之物</a:t>
            </a:r>
            <a:r>
              <a:rPr lang="en-US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此</a:t>
            </a:r>
            <a:r>
              <a:rPr lang="zh-TW" altLang="zh-TW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  <a:cs typeface="Times New Roman" panose="02020603050405020304" pitchFamily="18" charset="0"/>
              </a:rPr>
              <a:t>愚者之所大惑</a:t>
            </a:r>
            <a:r>
              <a:rPr lang="en-US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lang="zh-TW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而</a:t>
            </a:r>
            <a:r>
              <a:rPr lang="zh-TW" altLang="zh-TW" kern="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  <a:cs typeface="Times New Roman" panose="02020603050405020304" pitchFamily="18" charset="0"/>
              </a:rPr>
              <a:t>聖人之所加慮也</a:t>
            </a:r>
            <a:r>
              <a:rPr lang="en-US" altLang="zh-TW" kern="100" dirty="0">
                <a:solidFill>
                  <a:schemeClr val="bg1"/>
                </a:solidFill>
                <a:effectLst/>
                <a:ea typeface="華康儷中黑" panose="020B0509000000000000" pitchFamily="49" charset="-12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zh-TW" altLang="zh-TW" sz="2400" kern="100" spc="-15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相似的事物</a:t>
            </a:r>
            <a:r>
              <a:rPr lang="en-US" altLang="zh-TW" sz="2400" kern="100" spc="-15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kern="100" spc="-15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一般人最為困惑</a:t>
            </a:r>
            <a:r>
              <a:rPr lang="en-US" altLang="zh-TW" sz="2400" kern="100" spc="-15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zh-TW" sz="2400" kern="100" spc="-15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而為聖人所要深入考慮的</a:t>
            </a:r>
            <a:r>
              <a:rPr lang="en-US" altLang="zh-TW" sz="2400" kern="100" spc="-15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.(</a:t>
            </a:r>
            <a:r>
              <a:rPr lang="zh-TW" altLang="zh-TW" sz="2400" kern="100" spc="-150" dirty="0">
                <a:solidFill>
                  <a:srgbClr val="00FF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呂氏春秋</a:t>
            </a:r>
            <a:r>
              <a:rPr lang="en-US" altLang="zh-TW" sz="2400" kern="100" spc="-150" dirty="0">
                <a:solidFill>
                  <a:srgbClr val="00FF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zh-TW" sz="2400" kern="100" spc="-150" dirty="0">
                <a:solidFill>
                  <a:srgbClr val="00FF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疑似</a:t>
            </a:r>
            <a:r>
              <a:rPr lang="en-US" altLang="zh-TW" sz="2400" kern="100" spc="-150" dirty="0">
                <a:solidFill>
                  <a:schemeClr val="bg1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pc="-15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611B37A-25F7-4F44-B461-BBF0F2C698C9}"/>
              </a:ext>
            </a:extLst>
          </p:cNvPr>
          <p:cNvSpPr txBox="1"/>
          <p:nvPr/>
        </p:nvSpPr>
        <p:spPr>
          <a:xfrm>
            <a:off x="5652120" y="404664"/>
            <a:ext cx="3384376" cy="206210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  <a:latin typeface="+mn-lt"/>
                <a:ea typeface="華康龍門石碑" panose="03000709000000000000" pitchFamily="65" charset="-120"/>
              </a:rPr>
              <a:t>假到真時真亦假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龍門石碑" panose="03000709000000000000" pitchFamily="65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龍門石碑" panose="03000709000000000000" pitchFamily="65" charset="-120"/>
              </a:rPr>
              <a:t>真到假時假亦真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龍門石碑" panose="03000709000000000000" pitchFamily="65" charset="-120"/>
              </a:rPr>
              <a:t>;</a:t>
            </a:r>
          </a:p>
          <a:p>
            <a:pPr algn="ctr"/>
            <a:r>
              <a:rPr lang="zh-TW" altLang="en-US" sz="3200" dirty="0">
                <a:solidFill>
                  <a:srgbClr val="FFFF00"/>
                </a:solidFill>
                <a:latin typeface="+mn-lt"/>
                <a:ea typeface="華康龍門石碑" panose="03000709000000000000" pitchFamily="65" charset="-120"/>
              </a:rPr>
              <a:t>謊言多講變真理</a:t>
            </a:r>
            <a:r>
              <a:rPr lang="en-US" altLang="zh-TW" sz="3200" dirty="0">
                <a:solidFill>
                  <a:srgbClr val="FFFF00"/>
                </a:solidFill>
                <a:latin typeface="+mn-lt"/>
                <a:ea typeface="華康龍門石碑" panose="03000709000000000000" pitchFamily="65" charset="-120"/>
              </a:rPr>
              <a:t>?</a:t>
            </a:r>
          </a:p>
          <a:p>
            <a:pPr algn="ctr"/>
            <a:r>
              <a:rPr lang="zh-TW" altLang="en-US" sz="3200" dirty="0">
                <a:solidFill>
                  <a:srgbClr val="00FF00"/>
                </a:solidFill>
                <a:latin typeface="+mn-lt"/>
                <a:ea typeface="華康龍門石碑" panose="03000709000000000000" pitchFamily="65" charset="-120"/>
              </a:rPr>
              <a:t>必導致人類滅亡</a:t>
            </a:r>
            <a:r>
              <a:rPr lang="en-US" altLang="zh-TW" sz="3200" dirty="0">
                <a:solidFill>
                  <a:srgbClr val="00FF00"/>
                </a:solidFill>
                <a:latin typeface="+mn-lt"/>
                <a:ea typeface="華康龍門石碑" panose="03000709000000000000" pitchFamily="65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8472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CB66735-8B93-4165-9F52-81FDDFBE3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5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耶穌便站起身來</a:t>
            </a:r>
            <a:r>
              <a:rPr lang="en-US" altLang="zh-TW" sz="35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5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向他們說</a:t>
            </a:r>
            <a:r>
              <a:rPr lang="en-US" altLang="zh-TW" sz="35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35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「你們中間</a:t>
            </a:r>
            <a:r>
              <a:rPr lang="zh-TW" altLang="en-US" sz="35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誰沒有罪</a:t>
            </a:r>
            <a:r>
              <a:rPr lang="en-US" altLang="zh-TW" sz="35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5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先向她投石吧</a:t>
            </a:r>
            <a:r>
              <a:rPr lang="en-US" altLang="zh-TW" sz="35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35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」耶穌又彎下身</a:t>
            </a:r>
            <a:r>
              <a:rPr lang="en-US" altLang="zh-TW" sz="35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5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在地上寫字</a:t>
            </a:r>
            <a:r>
              <a:rPr lang="en-US" altLang="zh-TW" sz="35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誰沒有罪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沒有人敢拿第一塊石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但耶穌雖赦罪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卻加一句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「不要再犯罪了」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所以耶穌是寬恕而不姑息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反而戳穿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自稱義人者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的謊言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1.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不是凡說主呀的人能進天國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457200" indent="-457200" algn="l">
              <a:spcBef>
                <a:spcPts val="0"/>
              </a:spcBef>
              <a:spcAft>
                <a:spcPts val="1200"/>
              </a:spcAft>
            </a:pP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2.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沒有愛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移山信德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施捨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致命都無用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457200" indent="-457200" algn="l">
              <a:spcBef>
                <a:spcPts val="0"/>
              </a:spcBef>
              <a:spcAft>
                <a:spcPts val="0"/>
              </a:spcAft>
            </a:pP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3.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不要再把人劃分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5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信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與</a:t>
            </a:r>
            <a:r>
              <a:rPr lang="zh-TW" altLang="en-US" sz="35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不信</a:t>
            </a:r>
            <a:r>
              <a:rPr lang="en-US" altLang="zh-TW" sz="35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5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民主</a:t>
            </a:r>
            <a:r>
              <a:rPr lang="en-US" altLang="zh-TW" sz="35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自由</a:t>
            </a:r>
            <a:r>
              <a:rPr lang="en-US" altLang="zh-TW" sz="3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人權</a:t>
            </a:r>
            <a:r>
              <a:rPr lang="en-US" altLang="zh-TW" sz="3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b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或其它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3,6,9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等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是否有名就一定有實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?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有實又何需一定有名</a:t>
            </a:r>
            <a:r>
              <a:rPr lang="en-US" altLang="zh-TW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?</a:t>
            </a:r>
            <a:r>
              <a:rPr lang="en-US" altLang="zh-TW" sz="34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34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事了拂衣去</a:t>
            </a:r>
            <a:r>
              <a:rPr lang="en-US" altLang="zh-TW" sz="34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 </a:t>
            </a:r>
            <a:r>
              <a:rPr lang="zh-TW" altLang="en-US" sz="24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下面以民主為例</a:t>
            </a:r>
            <a:endParaRPr lang="en-US" altLang="zh-TW" sz="24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486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44624"/>
            <a:ext cx="9180512" cy="6813376"/>
          </a:xfrm>
        </p:spPr>
        <p:txBody>
          <a:bodyPr/>
          <a:lstStyle/>
          <a:p>
            <a:pPr algn="l">
              <a:lnSpc>
                <a:spcPts val="3100"/>
              </a:lnSpc>
            </a:pPr>
            <a:r>
              <a:rPr lang="en-US" altLang="zh-TW" sz="20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《</a:t>
            </a:r>
            <a:r>
              <a:rPr lang="zh-TW" altLang="en-US" sz="20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家庭民主信仰</a:t>
            </a:r>
            <a:r>
              <a:rPr lang="en-US" altLang="zh-TW" sz="2000" dirty="0">
                <a:solidFill>
                  <a:schemeClr val="tx1"/>
                </a:solidFill>
                <a:ea typeface="華康儷中黑" panose="020B0509000000000000" pitchFamily="49" charset="-120"/>
              </a:rPr>
              <a:t>》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en-US" altLang="zh-TW" sz="18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1992</a:t>
            </a:r>
            <a:r>
              <a:rPr lang="zh-TW" altLang="en-US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遠在民運前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/</a:t>
            </a:r>
            <a:r>
              <a:rPr lang="zh-TW" altLang="en-US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陸版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/</a:t>
            </a:r>
            <a:r>
              <a:rPr lang="zh-TW" altLang="en-US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台版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sz="2000" dirty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zh-TW" altLang="en-US" sz="2400" spc="87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民主人的質素</a:t>
            </a:r>
            <a:endParaRPr lang="zh-HK" altLang="en-US" sz="1800" dirty="0">
              <a:solidFill>
                <a:schemeClr val="tx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0252" y="2806806"/>
            <a:ext cx="89467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                  對     別     人 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7504" y="4578128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            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對     社     會  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7504" y="431674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對     自     己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7504" y="801006"/>
            <a:ext cx="5832648" cy="20261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主體意識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有高度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自尊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及自我價值感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和創造力     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有自律精神和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自制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能力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顧慮一切行為所產生的影響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並為自己的選擇和決定而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負起責任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及承擔後果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有爭取應得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的勇氣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6.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擇善固執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敢於為理想而抗拒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群體的壓力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逆流而上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7.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有能力在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現實和理想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間取得平衡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在不斷求進步中同時接納人生中某些限制和缺陷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對人生和社會永遠懷有希望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956908" y="792380"/>
            <a:ext cx="3079588" cy="2041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訴諸理性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獨立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思考能力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說道理、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講事實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、反對強權，以科學態度致力認識真相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願意尋求和尊重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證據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；面對新證據時，也可以改變自己的立場和態度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認錯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，知錯能改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有批判不義情況的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正義感</a:t>
            </a:r>
            <a:endParaRPr kumimoji="0" lang="en-US" altLang="zh-HK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7504" y="3166846"/>
            <a:ext cx="3456384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平等互惠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培養愛人的情懷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慈悲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和博愛之心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平等待人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肯定別人的價值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設身處地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考慮別人的需要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尊重別人的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;……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懂得與人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合作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63888" y="3166846"/>
            <a:ext cx="5455852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容忍包涵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容忍和包涵不同的意見和價值觀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有互諒互讓和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妥協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的能力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西方不用「轉軚」而用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U turn)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勇敢表明自己的立場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別人的立場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願意對自己的行動作出解釋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同時也願意聆聽別人的解釋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大同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理想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願意打破黨派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宗教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意識型態等的局限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與不同意見者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對話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580112" y="4941168"/>
            <a:ext cx="3456384" cy="1810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民主風度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以最多數人的最長遠利益為依歸；在團體生活或行動中，要服從多數、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尊重少數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；並有「輸得起」的風度和胸襟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陌生者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的權利（第六倫），重視法律和公德；特別保護社會中的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邊緣人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和弱小者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有為大眾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服務的獻身熱誠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和犧牲精神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7504" y="4941168"/>
            <a:ext cx="5472608" cy="182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社會承擔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對社會有歸屬感和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承擔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感，肯定自己香港人及中國人的身份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相信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民主、人權、自由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法治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四者是現代社會的基石，因此要爭取民主、維護人權、促進自由、提倡法治；在爭取個人改變的同時，亦爭取環境和制度的改善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肯定個人與社會有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唇齒相依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關係，對事情採取參與態度而不只是冷眼旁觀；並善盡公民責任，例如投票、監督政府等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重視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環保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，對物有情，保護這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唯一的地球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4F4D509C-268D-4D33-9687-2A57610540DD}"/>
              </a:ext>
            </a:extLst>
          </p:cNvPr>
          <p:cNvSpPr txBox="1"/>
          <p:nvPr/>
        </p:nvSpPr>
        <p:spPr>
          <a:xfrm>
            <a:off x="611560" y="2060848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4500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44624"/>
            <a:ext cx="9180512" cy="6813376"/>
          </a:xfrm>
        </p:spPr>
        <p:txBody>
          <a:bodyPr/>
          <a:lstStyle/>
          <a:p>
            <a:pPr algn="l">
              <a:lnSpc>
                <a:spcPts val="3100"/>
              </a:lnSpc>
            </a:pPr>
            <a:r>
              <a:rPr lang="en-US" altLang="zh-TW" sz="20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《</a:t>
            </a:r>
            <a:r>
              <a:rPr lang="zh-TW" altLang="en-US" sz="20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家庭民主信仰</a:t>
            </a:r>
            <a:r>
              <a:rPr lang="en-US" altLang="zh-TW" sz="2000" dirty="0">
                <a:solidFill>
                  <a:schemeClr val="tx1"/>
                </a:solidFill>
                <a:ea typeface="華康儷中黑" panose="020B0509000000000000" pitchFamily="49" charset="-120"/>
              </a:rPr>
              <a:t>》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(1992 </a:t>
            </a:r>
            <a:r>
              <a:rPr lang="zh-TW" altLang="en-US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遠在民運前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/</a:t>
            </a:r>
            <a:r>
              <a:rPr lang="zh-TW" altLang="en-US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陸版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/</a:t>
            </a:r>
            <a:r>
              <a:rPr lang="zh-TW" altLang="en-US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台版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sz="2000" dirty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zh-TW" altLang="en-US" sz="2400" spc="87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民主人的質素</a:t>
            </a:r>
            <a:endParaRPr lang="zh-HK" altLang="en-US" sz="1800" dirty="0">
              <a:solidFill>
                <a:schemeClr val="tx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0252" y="2806806"/>
            <a:ext cx="89467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                  對     別     人 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7504" y="4578128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            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對     社     會  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7504" y="431674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對     自     己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7504" y="801006"/>
            <a:ext cx="5832648" cy="20261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主體意識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有高度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自尊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及自我價值感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和創造力     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有自律精神和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自制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能力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顧慮一切行為所產生的影響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並為自己的選擇和決定而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負起責任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及承擔後果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有爭取應得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的勇氣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6.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擇善固執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敢於為理想而抗拒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群體的壓力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逆流而上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7.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有能力在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現實和理想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間取得平衡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在不斷求進步中同時接納人生中某些限制和缺陷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對人生和社會永遠懷有希望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956908" y="792380"/>
            <a:ext cx="3079588" cy="2041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訴諸理性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獨立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思考能力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說道理、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講事實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、反對強權，以科學態度致力認識真相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願意尋求和尊重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證據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；面對新證據時，也可以改變自己的立場和態度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認錯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，知錯能改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有批判不義情況的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正義感</a:t>
            </a:r>
            <a:endParaRPr kumimoji="0" lang="en-US" altLang="zh-HK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7504" y="3166846"/>
            <a:ext cx="3456384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平等互惠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培養愛人的情懷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慈悲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和博愛之心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平等待人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肯定別人的價值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設身處地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考慮別人的需要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尊重別人的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;……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懂得與人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合作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63888" y="3166846"/>
            <a:ext cx="5455852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容忍包涵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容忍和包涵不同的意見和價值觀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有互諒互讓和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妥協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的能力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西方不用「轉軚」而用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U turn)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勇敢表明自己的立場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別人的立場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願意對自己的行動作出解釋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同時也願意聆聽別人的解釋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大同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理想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願意打破黨派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宗教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意識型態等的局限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與不同意見者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對話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580112" y="4941168"/>
            <a:ext cx="3456384" cy="1810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民主風度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以最多數人的最長遠利益為依歸；在團體生活或行動中，要服從多數、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尊重少數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；並有「輸得起」的風度和胸襟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陌生者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的權利（第六倫），重視法律和公德；特別保護社會中的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邊緣人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和弱小者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有為大眾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服務的獻身熱誠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和犧牲精神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7504" y="4941168"/>
            <a:ext cx="5472608" cy="182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社會承擔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對社會有歸屬感和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承擔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感，肯定自己香港人及中國人的身份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相信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民主、人權、自由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法治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四者是現代社會的基石，因此要爭取民主、維護人權、促進自由、提倡法治；在爭取個人改變的同時，亦爭取環境和制度的改善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肯定個人與社會有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唇齒相依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關係，對事情採取參與態度而不只是冷眼旁觀；並善盡公民責任，例如投票、監督政府等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重視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環保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，對物有情，保護這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唯一的地球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4F4D509C-268D-4D33-9687-2A57610540DD}"/>
              </a:ext>
            </a:extLst>
          </p:cNvPr>
          <p:cNvSpPr txBox="1"/>
          <p:nvPr/>
        </p:nvSpPr>
        <p:spPr>
          <a:xfrm>
            <a:off x="557808" y="2070721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221B053-8192-4C16-856F-30C28F6582F1}"/>
              </a:ext>
            </a:extLst>
          </p:cNvPr>
          <p:cNvSpPr txBox="1"/>
          <p:nvPr/>
        </p:nvSpPr>
        <p:spPr>
          <a:xfrm>
            <a:off x="2255201" y="846043"/>
            <a:ext cx="3768440" cy="89255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民主制度以民主人為基礎</a:t>
            </a:r>
            <a:endParaRPr lang="en-US" altLang="zh-TW" sz="24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/>
            <a:r>
              <a:rPr lang="zh-TW" altLang="en-US" sz="2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它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不等於</a:t>
            </a:r>
            <a:r>
              <a:rPr lang="zh-TW" altLang="en-US" sz="2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選舉或民主運動</a:t>
            </a:r>
            <a:endParaRPr lang="zh-TW" altLang="en-US" sz="2400" dirty="0">
              <a:solidFill>
                <a:srgbClr val="FFFF00"/>
              </a:solidFill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25D5128-5294-4F6F-A520-61469ABAAF9E}"/>
              </a:ext>
            </a:extLst>
          </p:cNvPr>
          <p:cNvSpPr txBox="1"/>
          <p:nvPr/>
        </p:nvSpPr>
        <p:spPr>
          <a:xfrm rot="21386896">
            <a:off x="611560" y="2130363"/>
            <a:ext cx="7920880" cy="3677930"/>
          </a:xfrm>
          <a:prstGeom prst="rect">
            <a:avLst/>
          </a:prstGeom>
          <a:solidFill>
            <a:srgbClr val="FFCCFF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60000" indent="-457200">
              <a:spcAft>
                <a:spcPts val="1200"/>
              </a:spcAft>
            </a:pPr>
            <a:endParaRPr lang="en-US" altLang="zh-TW" sz="800" dirty="0">
              <a:latin typeface="+mn-lt"/>
              <a:ea typeface="華康儷中宋(P)" panose="02020500000000000000" pitchFamily="18" charset="-120"/>
            </a:endParaRPr>
          </a:p>
          <a:p>
            <a:pPr marL="360000" indent="-457200">
              <a:spcAft>
                <a:spcPts val="600"/>
              </a:spcAft>
            </a:pPr>
            <a:r>
              <a:rPr lang="en-US" altLang="zh-TW" sz="3200" dirty="0">
                <a:latin typeface="+mn-lt"/>
                <a:ea typeface="華康儷中宋(P)" panose="02020500000000000000" pitchFamily="18" charset="-120"/>
              </a:rPr>
              <a:t>1.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儷中宋(P)" panose="02020500000000000000" pitchFamily="18" charset="-120"/>
              </a:rPr>
              <a:t>我贊成民主</a:t>
            </a:r>
            <a:r>
              <a:rPr lang="en-US" altLang="zh-TW" sz="3200" dirty="0">
                <a:latin typeface="+mn-lt"/>
                <a:ea typeface="華康儷中宋(P)" panose="02020500000000000000" pitchFamily="18" charset="-120"/>
              </a:rPr>
              <a:t>,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遠在「民運」前</a:t>
            </a:r>
            <a:r>
              <a:rPr lang="en-US" altLang="zh-TW" sz="3200" dirty="0">
                <a:latin typeface="+mn-lt"/>
                <a:ea typeface="華康儷中宋(P)" panose="02020500000000000000" pitchFamily="18" charset="-120"/>
              </a:rPr>
              <a:t>,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約</a:t>
            </a:r>
            <a:r>
              <a:rPr lang="en-US" altLang="zh-TW" sz="3200" dirty="0">
                <a:latin typeface="+mn-lt"/>
                <a:ea typeface="華康儷中宋(P)" panose="02020500000000000000" pitchFamily="18" charset="-120"/>
              </a:rPr>
              <a:t>1982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年時</a:t>
            </a:r>
            <a:r>
              <a:rPr lang="en-US" altLang="zh-TW" sz="3200" dirty="0">
                <a:latin typeface="+mn-lt"/>
                <a:ea typeface="華康儷中宋(P)" panose="02020500000000000000" pitchFamily="18" charset="-120"/>
              </a:rPr>
              <a:t>,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我已決心寫我心目中的「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儷中宋(P)" panose="02020500000000000000" pitchFamily="18" charset="-120"/>
              </a:rPr>
              <a:t>民主教育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」</a:t>
            </a:r>
            <a:endParaRPr lang="en-US" altLang="zh-TW" sz="3200" dirty="0">
              <a:latin typeface="+mn-lt"/>
              <a:ea typeface="華康儷中宋(P)" panose="02020500000000000000" pitchFamily="18" charset="-120"/>
            </a:endParaRPr>
          </a:p>
          <a:p>
            <a:pPr marL="360000" indent="-457200">
              <a:spcAft>
                <a:spcPts val="600"/>
              </a:spcAft>
            </a:pPr>
            <a:r>
              <a:rPr lang="en-US" altLang="zh-TW" sz="3200" dirty="0">
                <a:latin typeface="+mn-lt"/>
                <a:ea typeface="華康儷中宋(P)" panose="02020500000000000000" pitchFamily="18" charset="-120"/>
              </a:rPr>
              <a:t>2.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民主</a:t>
            </a:r>
            <a:r>
              <a:rPr lang="en-US" altLang="zh-TW" sz="3200" b="1" dirty="0">
                <a:solidFill>
                  <a:srgbClr val="FF0000"/>
                </a:solidFill>
                <a:latin typeface="+mn-lt"/>
                <a:ea typeface="華康儷中宋(P)" panose="02020500000000000000" pitchFamily="18" charset="-120"/>
              </a:rPr>
              <a:t>=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全民民主</a:t>
            </a:r>
            <a:r>
              <a:rPr lang="en-US" altLang="zh-TW" sz="3200" b="1" dirty="0">
                <a:solidFill>
                  <a:srgbClr val="FF0000"/>
                </a:solidFill>
                <a:latin typeface="+mn-lt"/>
                <a:ea typeface="華康儷中宋(P)" panose="02020500000000000000" pitchFamily="18" charset="-120"/>
              </a:rPr>
              <a:t>=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天下一家</a:t>
            </a:r>
            <a:r>
              <a:rPr lang="en-US" altLang="zh-TW" sz="3200" b="1" dirty="0">
                <a:solidFill>
                  <a:srgbClr val="FF0000"/>
                </a:solidFill>
                <a:latin typeface="+mn-lt"/>
                <a:ea typeface="華康儷中宋(P)" panose="02020500000000000000" pitchFamily="18" charset="-120"/>
              </a:rPr>
              <a:t>=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今天約</a:t>
            </a:r>
            <a:r>
              <a:rPr lang="en-US" altLang="zh-TW" sz="3200" dirty="0">
                <a:latin typeface="+mn-lt"/>
                <a:ea typeface="華康儷中宋(P)" panose="02020500000000000000" pitchFamily="18" charset="-120"/>
              </a:rPr>
              <a:t>200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國家加上</a:t>
            </a:r>
            <a:r>
              <a:rPr lang="en-US" altLang="zh-TW" sz="3200" dirty="0">
                <a:latin typeface="+mn-lt"/>
                <a:ea typeface="華康儷中宋(P)" panose="02020500000000000000" pitchFamily="18" charset="-120"/>
              </a:rPr>
              <a:t>80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億人都能</a:t>
            </a:r>
            <a:r>
              <a:rPr lang="zh-TW" altLang="en-US" sz="3200" dirty="0">
                <a:solidFill>
                  <a:srgbClr val="FF0000"/>
                </a:solidFill>
                <a:latin typeface="+mn-lt"/>
                <a:ea typeface="華康儷中宋(P)" panose="02020500000000000000" pitchFamily="18" charset="-120"/>
              </a:rPr>
              <a:t>掌握自己命運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的真正民主</a:t>
            </a:r>
            <a:endParaRPr lang="en-US" altLang="zh-TW" sz="3200" dirty="0">
              <a:latin typeface="+mn-lt"/>
              <a:ea typeface="華康儷中宋(P)" panose="02020500000000000000" pitchFamily="18" charset="-120"/>
            </a:endParaRPr>
          </a:p>
          <a:p>
            <a:pPr marL="360000" indent="-457200">
              <a:spcAft>
                <a:spcPts val="600"/>
              </a:spcAft>
            </a:pPr>
            <a:r>
              <a:rPr lang="en-US" altLang="zh-TW" sz="3200" dirty="0">
                <a:latin typeface="+mn-lt"/>
                <a:ea typeface="華康儷中宋(P)" panose="02020500000000000000" pitchFamily="18" charset="-120"/>
              </a:rPr>
              <a:t>3.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民主的最重要基礎</a:t>
            </a:r>
            <a:r>
              <a:rPr lang="en-US" altLang="zh-TW" sz="3200" dirty="0">
                <a:latin typeface="+mn-lt"/>
                <a:ea typeface="華康儷中宋(P)" panose="02020500000000000000" pitchFamily="18" charset="-120"/>
              </a:rPr>
              <a:t>,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是耶穌在四福音中宣講的</a:t>
            </a:r>
            <a:r>
              <a:rPr lang="zh-TW" altLang="en-US" sz="800" dirty="0">
                <a:highlight>
                  <a:srgbClr val="FF0000"/>
                </a:highlight>
                <a:latin typeface="+mn-lt"/>
                <a:ea typeface="華康儷中宋(P)" panose="02020500000000000000" pitchFamily="18" charset="-120"/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highlight>
                  <a:srgbClr val="FF0000"/>
                </a:highlight>
                <a:latin typeface="+mn-lt"/>
                <a:ea typeface="華康儷中宋(P)" panose="02020500000000000000" pitchFamily="18" charset="-120"/>
              </a:rPr>
              <a:t>天國</a:t>
            </a:r>
            <a:r>
              <a:rPr lang="zh-TW" altLang="en-US" sz="800" dirty="0">
                <a:solidFill>
                  <a:schemeClr val="bg1"/>
                </a:solidFill>
                <a:highlight>
                  <a:srgbClr val="FF0000"/>
                </a:highlight>
                <a:latin typeface="+mn-lt"/>
                <a:ea typeface="華康儷中宋(P)" panose="02020500000000000000" pitchFamily="18" charset="-120"/>
              </a:rPr>
              <a:t>  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和中國</a:t>
            </a:r>
            <a:r>
              <a:rPr lang="en-US" altLang="zh-TW" sz="2800" dirty="0">
                <a:latin typeface="+mn-lt"/>
                <a:ea typeface="華康儷中宋(P)" panose="02020500000000000000" pitchFamily="18" charset="-120"/>
              </a:rPr>
              <a:t>《</a:t>
            </a:r>
            <a:r>
              <a:rPr lang="zh-TW" altLang="en-US" sz="2800" dirty="0">
                <a:latin typeface="+mn-lt"/>
                <a:ea typeface="華康儷中宋(P)" panose="02020500000000000000" pitchFamily="18" charset="-120"/>
              </a:rPr>
              <a:t>禮運篇</a:t>
            </a:r>
            <a:r>
              <a:rPr lang="en-US" altLang="zh-TW" sz="2800" dirty="0">
                <a:latin typeface="+mn-lt"/>
                <a:ea typeface="華康儷中宋(P)" panose="02020500000000000000" pitchFamily="18" charset="-120"/>
              </a:rPr>
              <a:t>》</a:t>
            </a:r>
            <a:r>
              <a:rPr lang="zh-TW" altLang="en-US" sz="3200" dirty="0">
                <a:latin typeface="+mn-lt"/>
                <a:ea typeface="華康儷中宋(P)" panose="02020500000000000000" pitchFamily="18" charset="-120"/>
              </a:rPr>
              <a:t>的 </a:t>
            </a:r>
            <a:r>
              <a:rPr lang="zh-TW" altLang="en-US" sz="3200" dirty="0">
                <a:solidFill>
                  <a:schemeClr val="bg1"/>
                </a:solidFill>
                <a:highlight>
                  <a:srgbClr val="FF0000"/>
                </a:highlight>
                <a:latin typeface="+mn-lt"/>
                <a:ea typeface="華康儷中宋(P)" panose="02020500000000000000" pitchFamily="18" charset="-120"/>
              </a:rPr>
              <a:t>大同</a:t>
            </a:r>
            <a:endParaRPr lang="en-US" altLang="zh-TW" sz="3200" dirty="0">
              <a:solidFill>
                <a:schemeClr val="bg1"/>
              </a:solidFill>
              <a:highlight>
                <a:srgbClr val="FF0000"/>
              </a:highlight>
              <a:latin typeface="+mn-lt"/>
              <a:ea typeface="華康儷中宋(P)" panose="02020500000000000000" pitchFamily="18" charset="-120"/>
            </a:endParaRPr>
          </a:p>
          <a:p>
            <a:pPr marL="360000" indent="-457200">
              <a:spcAft>
                <a:spcPts val="1200"/>
              </a:spcAft>
            </a:pPr>
            <a:endParaRPr lang="zh-TW" altLang="en-US" sz="800" dirty="0">
              <a:latin typeface="+mn-lt"/>
              <a:ea typeface="華康儷中宋(P)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148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44624"/>
            <a:ext cx="9180512" cy="6813376"/>
          </a:xfrm>
        </p:spPr>
        <p:txBody>
          <a:bodyPr/>
          <a:lstStyle/>
          <a:p>
            <a:pPr algn="l">
              <a:lnSpc>
                <a:spcPts val="3100"/>
              </a:lnSpc>
            </a:pPr>
            <a:r>
              <a:rPr lang="en-US" altLang="zh-TW" sz="20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《</a:t>
            </a:r>
            <a:r>
              <a:rPr lang="zh-TW" altLang="en-US" sz="20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家庭民主信仰</a:t>
            </a:r>
            <a:r>
              <a:rPr lang="en-US" altLang="zh-TW" sz="2000" dirty="0">
                <a:solidFill>
                  <a:schemeClr val="tx1"/>
                </a:solidFill>
                <a:ea typeface="華康儷中黑" panose="020B0509000000000000" pitchFamily="49" charset="-120"/>
              </a:rPr>
              <a:t>》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en-US" altLang="zh-TW" sz="18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1992</a:t>
            </a:r>
            <a:r>
              <a:rPr lang="zh-TW" altLang="en-US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遠在民運前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/</a:t>
            </a:r>
            <a:r>
              <a:rPr lang="zh-TW" altLang="en-US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陸版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/</a:t>
            </a:r>
            <a:r>
              <a:rPr lang="zh-TW" altLang="en-US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台版</a:t>
            </a:r>
            <a:r>
              <a:rPr lang="en-US" altLang="zh-TW" sz="1800" dirty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sz="2000" dirty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zh-TW" altLang="en-US" sz="2400" spc="87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民主人的質素</a:t>
            </a:r>
            <a:endParaRPr lang="zh-HK" altLang="en-US" sz="1800" dirty="0">
              <a:solidFill>
                <a:schemeClr val="tx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0252" y="2806806"/>
            <a:ext cx="89467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                  對     別     人 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7504" y="4578128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            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對     社     會  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7504" y="431674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 對     自     己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7504" y="801006"/>
            <a:ext cx="5832648" cy="20261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主體意識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有高度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自尊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及自我價值感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和創造力     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有自律精神和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自制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能力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顧慮一切行為所產生的影響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並為自己的選擇和決定而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負起責任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及承擔後果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有爭取應得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的勇氣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6.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擇善固執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敢於為理想而抗拒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群體的壓力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逆流而上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7.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有能力在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現實和理想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間取得平衡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在不斷求進步中同時接納人生中某些限制和缺陷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對人生和社會永遠懷有希望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956908" y="792380"/>
            <a:ext cx="3079588" cy="2041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訴諸理性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獨立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思考能力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說道理、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講事實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、反對強權，以科學態度致力認識真相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願意尋求和尊重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證據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；面對新證據時，也可以改變自己的立場和態度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認錯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，知錯能改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有批判不義情況的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正義感</a:t>
            </a:r>
            <a:endParaRPr kumimoji="0" lang="en-US" altLang="zh-HK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7504" y="3166846"/>
            <a:ext cx="3456384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平等互惠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培養愛人的情懷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慈悲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和博愛之心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平等待人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肯定別人的價值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設身處地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考慮別人的需要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尊重別人的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;……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懂得與人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合作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63888" y="3166846"/>
            <a:ext cx="5455852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容忍包涵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容忍和包涵不同的意見和價值觀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有互諒互讓和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妥協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的能力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西方不用「轉軚」而用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U turn)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勇敢表明自己的立場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別人的立場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願意對自己的行動作出解釋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同時也願意聆聽別人的解釋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大同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理想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願意打破黨派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宗教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意識型態等的局限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與不同意見者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對話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580112" y="4941168"/>
            <a:ext cx="3456384" cy="1810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民主風度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以最多數人的最長遠利益為依歸；在團體生活或行動中，要服從多數、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尊重少數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；並有「輸得起」的風度和胸襟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陌生者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的權利（第六倫），重視法律和公德；特別保護社會中的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邊緣人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和弱小者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有為大眾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服務的獻身熱誠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和犧牲精神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7504" y="4941168"/>
            <a:ext cx="5472608" cy="182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社會承擔</a:t>
            </a:r>
            <a:endParaRPr kumimoji="0" lang="en-US" altLang="zh-TW" sz="2000" b="0" i="0" u="sng" strike="noStrike" kern="1200" cap="none" spc="6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華康新特明體" panose="02020909000000000000" pitchFamily="49" charset="-120"/>
              <a:cs typeface="+mn-cs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對社會有歸屬感和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承擔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感，肯定自己香港人及中國人的身份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相信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民主、人權、自由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法治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四者是現代社會的基石，因此要爭取民主、維護人權、促進自由、提倡法治；在爭取個人改變的同時，亦爭取環境和制度的改善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肯定個人與社會有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唇齒相依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關係，對事情採取參與態度而不只是冷眼旁觀；並善盡公民責任，例如投票、監督政府等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重視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環保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，對物有情，保護這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唯一的地球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4F4D509C-268D-4D33-9687-2A57610540DD}"/>
              </a:ext>
            </a:extLst>
          </p:cNvPr>
          <p:cNvSpPr txBox="1"/>
          <p:nvPr/>
        </p:nvSpPr>
        <p:spPr>
          <a:xfrm>
            <a:off x="611560" y="2060848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4606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20701F2-63FD-4728-A85C-29D2EF998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92088"/>
            <a:ext cx="9144000" cy="6525344"/>
          </a:xfrm>
        </p:spPr>
        <p:txBody>
          <a:bodyPr/>
          <a:lstStyle/>
          <a:p>
            <a:pPr>
              <a:lnSpc>
                <a:spcPts val="53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民主人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需要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長期的培育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>
              <a:lnSpc>
                <a:spcPts val="53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特別要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</a:rPr>
              <a:t>由兒童期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開始培育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教研正是為此而存在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>
              <a:lnSpc>
                <a:spcPts val="53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為培育下一代而存在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</a:rPr>
              <a:t>請大力支持我們的週年籌款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6154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使人大迷惑者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必物之相似也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zh-TW" altLang="en-US" sz="4400" spc="-15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讓人困惑的</a:t>
            </a:r>
            <a:r>
              <a:rPr lang="en-US" altLang="zh-TW" sz="4400" spc="-15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TW" altLang="en-US" sz="4400" spc="-15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一定是非常相似的事情</a:t>
            </a:r>
            <a:endParaRPr lang="en-US" altLang="zh-TW" sz="4400" dirty="0">
              <a:latin typeface="華康龍門石碑" panose="03000709000000000000" pitchFamily="65" charset="-120"/>
              <a:ea typeface="華康龍門石碑" panose="03000709000000000000" pitchFamily="65" charset="-120"/>
            </a:endParaRPr>
          </a:p>
          <a:p>
            <a:r>
              <a:rPr lang="en-US" altLang="zh-TW" sz="48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Things that cause great confusion are often those that </a:t>
            </a:r>
            <a:r>
              <a:rPr lang="en-US" altLang="zh-TW" sz="48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appear similar</a:t>
            </a:r>
            <a:r>
              <a:rPr lang="en-US" altLang="zh-TW" sz="48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15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016"/>
            <a:ext cx="9144000" cy="6597352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恭讀依撒意亞先知書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43:16-21</a:t>
            </a:r>
          </a:p>
          <a:p>
            <a:pPr marL="0" indent="0" algn="just" eaLnBrk="1">
              <a:spcBef>
                <a:spcPts val="12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上主這樣說：「他曾在海中開了一條路，在怒潮中闢了一條道；他曾使車、馬、軍隊和將領，一同前來，沉沒後，再未浮起，就此被消滅，像熄滅的燈心一樣。</a:t>
            </a:r>
          </a:p>
          <a:p>
            <a:pPr marL="0" indent="0" algn="just" eaLnBrk="1">
              <a:spcBef>
                <a:spcPts val="12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「你們不必追念古代的事，也不必回憶過去的事！看哪！我要行一件新事，現在即要發生；你們不知道嗎？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616F139-A56D-4F0C-A035-4E10AA89C296}"/>
              </a:ext>
            </a:extLst>
          </p:cNvPr>
          <p:cNvSpPr txBox="1"/>
          <p:nvPr/>
        </p:nvSpPr>
        <p:spPr>
          <a:xfrm>
            <a:off x="7524328" y="609329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64096"/>
            <a:ext cx="9144000" cy="6525344"/>
          </a:xfrm>
        </p:spPr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玉人之所患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患石之似玉者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>
              <a:spcAft>
                <a:spcPts val="1200"/>
              </a:spcAft>
            </a:pPr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玉工最傷腦筋的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是像玉的石頭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.</a:t>
            </a:r>
          </a:p>
          <a:p>
            <a:r>
              <a:rPr lang="en-US" altLang="zh-TW" sz="48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A jade craftsman's greatest concern is encountering stones that </a:t>
            </a:r>
            <a:r>
              <a:rPr lang="en-US" altLang="zh-TW" sz="48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resemble genuine jade</a:t>
            </a:r>
            <a:r>
              <a:rPr lang="en-US" altLang="zh-TW" sz="48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.</a:t>
            </a:r>
            <a:endParaRPr lang="en-US" altLang="zh-TW" sz="48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4554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16" y="332656"/>
            <a:ext cx="9144000" cy="6669360"/>
          </a:xfrm>
        </p:spPr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相劍者之所患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b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</a:b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患劍之似「吳</a:t>
            </a:r>
            <a:r>
              <a:rPr lang="en-US" altLang="zh-TW" sz="2800" dirty="0">
                <a:solidFill>
                  <a:srgbClr val="FF0000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ea typeface="華康儷中黑" panose="020B0509000000000000" pitchFamily="49" charset="-120"/>
              </a:rPr>
              <a:t>國</a:t>
            </a:r>
            <a:r>
              <a:rPr lang="en-US" altLang="zh-TW" sz="2800" dirty="0">
                <a:solidFill>
                  <a:srgbClr val="FF0000"/>
                </a:solidFill>
                <a:ea typeface="華康儷中黑" panose="020B0509000000000000" pitchFamily="49" charset="-120"/>
              </a:rPr>
              <a:t>)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干」者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鑑別劍的人最傷腦筋的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b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</a:br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是像「干將」那樣的劍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.</a:t>
            </a:r>
          </a:p>
          <a:p>
            <a:r>
              <a:rPr lang="en-US" altLang="zh-TW" sz="46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A sword appraiser's greatest worry is coming across swords that </a:t>
            </a:r>
            <a:r>
              <a:rPr lang="en-US" altLang="zh-TW" sz="46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mimic the legendary "</a:t>
            </a:r>
            <a:r>
              <a:rPr lang="en-US" altLang="zh-TW" sz="4600" kern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Ganjiang</a:t>
            </a:r>
            <a:r>
              <a:rPr lang="en-US" altLang="zh-TW" sz="46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" swords of Wu.</a:t>
            </a:r>
            <a:endParaRPr lang="en-US" altLang="zh-TW" sz="4600" dirty="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5312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賢主之所患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  <a:b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</a:b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患人之博聞辯言而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似通者</a:t>
            </a:r>
            <a:endParaRPr lang="en-US" altLang="zh-TW" sz="4400" dirty="0">
              <a:highlight>
                <a:srgbClr val="FFFF00"/>
              </a:highlight>
              <a:ea typeface="華康儷中黑" panose="020B0509000000000000" pitchFamily="49" charset="-120"/>
            </a:endParaRPr>
          </a:p>
          <a:p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賢君最傷腦筋的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是看起來知識廣博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b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</a:br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能言善辯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好像通達事理的人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.</a:t>
            </a:r>
          </a:p>
          <a:p>
            <a:r>
              <a:rPr lang="en-US" altLang="zh-TW" sz="44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A wise ruler's dilemma lies in advisors who seem knowledgeable, eloquent, and reasonable but are </a:t>
            </a:r>
            <a:r>
              <a:rPr lang="en-US" altLang="zh-TW" sz="44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only superficially so</a:t>
            </a:r>
            <a:r>
              <a:rPr lang="en-US" altLang="zh-TW" sz="44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.</a:t>
            </a:r>
            <a:endParaRPr lang="en-US" altLang="zh-TW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9050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亡國之主似智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亡國之臣似忠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>
              <a:spcAft>
                <a:spcPts val="1800"/>
              </a:spcAft>
            </a:pPr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亡國之君像明君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亡國之臣似忠臣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fallen kingdom's tragedy is that its ruler </a:t>
            </a:r>
            <a:r>
              <a:rPr lang="en-US" altLang="zh-TW" sz="48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appeared wise </a:t>
            </a:r>
          </a:p>
          <a:p>
            <a:pPr>
              <a:spcBef>
                <a:spcPts val="0"/>
              </a:spcBef>
            </a:pPr>
            <a:r>
              <a:rPr lang="en-US" altLang="zh-TW" sz="48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and its traitors </a:t>
            </a:r>
            <a:r>
              <a:rPr lang="en-US" altLang="zh-TW" sz="48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seemed loyal</a:t>
            </a:r>
            <a:r>
              <a:rPr lang="en-US" altLang="zh-TW" sz="48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94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相似之物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此愚者之所大惑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b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</a:b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而聖人之所加慮也</a:t>
            </a:r>
            <a:r>
              <a:rPr lang="en-US" altLang="zh-TW" spc="-15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(</a:t>
            </a:r>
            <a:r>
              <a:rPr lang="zh-TW" altLang="en-US" spc="-15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呂氏春秋</a:t>
            </a:r>
            <a:r>
              <a:rPr lang="en-US" altLang="zh-TW" spc="-15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)</a:t>
            </a:r>
            <a:endParaRPr lang="en-US" altLang="zh-TW" spc="-150" dirty="0">
              <a:ea typeface="華康儷中黑" panose="020B0509000000000000" pitchFamily="49" charset="-120"/>
            </a:endParaRPr>
          </a:p>
          <a:p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相似的事物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使一般人困惑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,</a:t>
            </a:r>
            <a:b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</a:br>
            <a:r>
              <a:rPr lang="zh-TW" altLang="en-US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而為聖人所要深入考慮的</a:t>
            </a:r>
            <a:r>
              <a:rPr lang="en-US" altLang="zh-TW" sz="4400" dirty="0">
                <a:latin typeface="華康龍門石碑" panose="03000709000000000000" pitchFamily="65" charset="-120"/>
                <a:ea typeface="華康龍門石碑" panose="03000709000000000000" pitchFamily="65" charset="-120"/>
              </a:rPr>
              <a:t>.</a:t>
            </a:r>
          </a:p>
          <a:p>
            <a:r>
              <a:rPr lang="en-US" altLang="zh-TW" sz="44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Similarities in appearance are a source of great confusion for the ordinary but </a:t>
            </a:r>
            <a:r>
              <a:rPr lang="en-US" altLang="zh-TW" sz="44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matter of deep contemplation for the wise. </a:t>
            </a:r>
          </a:p>
          <a:p>
            <a:r>
              <a:rPr lang="en-US" altLang="zh-TW" sz="2400" kern="0" spc="-15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                                   (From </a:t>
            </a:r>
            <a:r>
              <a:rPr lang="en-US" altLang="zh-TW" sz="2400" i="1" kern="0" spc="-15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Lu's Spring and Autumn Annals</a:t>
            </a:r>
            <a:r>
              <a:rPr lang="en-US" altLang="zh-TW" sz="2400" kern="0" spc="-15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kumimoji="0" lang="zh-TW" altLang="zh-TW" sz="2400" b="0" i="0" u="none" strike="noStrike" cap="none" spc="-150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altLang="zh-TW" sz="4400" dirty="0">
              <a:ea typeface="華康儷中黑" panose="020B0509000000000000" pitchFamily="49" charset="-12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280ED19-A3BF-4138-9AFB-C368291D2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77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478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52534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真正義假正義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真信徒假信徒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br>
              <a:rPr lang="en-US" altLang="zh-TW" sz="4400" dirty="0">
                <a:ea typeface="華康儷中黑" panose="020B0509000000000000" pitchFamily="49" charset="-120"/>
              </a:rPr>
            </a:br>
            <a:r>
              <a:rPr lang="zh-TW" altLang="en-US" sz="4400" dirty="0">
                <a:ea typeface="華康儷中黑" panose="020B0509000000000000" pitchFamily="49" charset="-120"/>
              </a:rPr>
              <a:t>也不是容易看得出來的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  <a:p>
            <a:r>
              <a:rPr lang="en-US" altLang="zh-TW" sz="48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Similarly, it is not easy to distinguish true justice from </a:t>
            </a:r>
            <a:r>
              <a:rPr lang="en-US" altLang="zh-TW" sz="48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false justice</a:t>
            </a:r>
            <a:r>
              <a:rPr lang="en-US" altLang="zh-TW" sz="48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nor to discern genuine believers from </a:t>
            </a:r>
            <a:r>
              <a:rPr lang="en-US" altLang="zh-TW" sz="48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counterfeit</a:t>
            </a:r>
            <a:r>
              <a:rPr lang="en-US" altLang="zh-TW" sz="48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ones.</a:t>
            </a:r>
            <a:endParaRPr lang="zh-TW" altLang="zh-TW" sz="4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1993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en-US" sz="4400" dirty="0">
                <a:ea typeface="華康儷中黑" panose="020B0509000000000000" pitchFamily="49" charset="-120"/>
              </a:rPr>
              <a:t>所以耶穌才說</a:t>
            </a:r>
            <a:r>
              <a:rPr lang="en-US" altLang="zh-TW" sz="4400" dirty="0">
                <a:ea typeface="華康儷中黑" panose="020B0509000000000000" pitchFamily="49" charset="-120"/>
              </a:rPr>
              <a:t>:</a:t>
            </a:r>
            <a:r>
              <a:rPr lang="zh-TW" altLang="en-US" sz="4400" dirty="0">
                <a:ea typeface="華康儷中黑" panose="020B0509000000000000" pitchFamily="49" charset="-120"/>
              </a:rPr>
              <a:t>「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不是凡向我說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『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主啊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! 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主啊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!』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的人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就能進入天國</a:t>
            </a:r>
            <a:r>
              <a:rPr lang="en-US" altLang="zh-TW" sz="4400" dirty="0">
                <a:ea typeface="華康儷中黑" panose="020B0509000000000000" pitchFamily="49" charset="-120"/>
              </a:rPr>
              <a:t>;</a:t>
            </a:r>
            <a:r>
              <a:rPr lang="zh-TW" altLang="en-US" sz="4400" dirty="0">
                <a:ea typeface="華康儷中黑" panose="020B0509000000000000" pitchFamily="49" charset="-120"/>
              </a:rPr>
              <a:t>而是那承行我在天之父旨意的人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才能進天國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  <a:r>
              <a:rPr lang="zh-TW" altLang="en-US" sz="4400" dirty="0">
                <a:ea typeface="華康儷中黑" panose="020B0509000000000000" pitchFamily="49" charset="-120"/>
              </a:rPr>
              <a:t>」</a:t>
            </a:r>
          </a:p>
          <a:p>
            <a:pPr>
              <a:lnSpc>
                <a:spcPts val="4900"/>
              </a:lnSpc>
            </a:pPr>
            <a:r>
              <a:rPr lang="en-US" altLang="zh-TW" sz="4400" kern="0" spc="-1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This is why Jesus said, “</a:t>
            </a:r>
            <a:r>
              <a:rPr lang="en-US" altLang="zh-TW" sz="4400" kern="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Not everyone who says to me, 'Lord, Lord,' will enter the kingdom of heaven</a:t>
            </a:r>
            <a:r>
              <a:rPr lang="en-US" altLang="zh-TW" sz="4400" kern="0" spc="-1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ts val="4900"/>
              </a:lnSpc>
              <a:spcBef>
                <a:spcPts val="0"/>
              </a:spcBef>
            </a:pPr>
            <a:r>
              <a:rPr lang="en-US" altLang="zh-TW" sz="4400" kern="0" spc="-1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but only the one who does the will of my Father who is in heaven.”</a:t>
            </a:r>
            <a:endParaRPr lang="zh-TW" altLang="zh-TW" sz="4400" kern="100" spc="-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4900"/>
              </a:lnSpc>
            </a:pPr>
            <a:endParaRPr lang="en-US" altLang="zh-TW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29118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en-US" sz="3600" dirty="0">
                <a:ea typeface="華康儷中黑" panose="020B0509000000000000" pitchFamily="49" charset="-120"/>
              </a:rPr>
              <a:t>許多人根本不把聖誕節當作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耶穌的生日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他們只知紙醉金迷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縱欲享樂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</a:rPr>
              <a:t>今天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聖堂的馬棚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也反映不出</a:t>
            </a:r>
            <a:r>
              <a:rPr lang="en-US" altLang="zh-TW" sz="3600" dirty="0">
                <a:ea typeface="華康儷中黑" panose="020B0509000000000000" pitchFamily="49" charset="-120"/>
              </a:rPr>
              <a:t>2000</a:t>
            </a:r>
            <a:r>
              <a:rPr lang="zh-TW" altLang="en-US" sz="3600" dirty="0">
                <a:ea typeface="華康儷中黑" panose="020B0509000000000000" pitchFamily="49" charset="-120"/>
              </a:rPr>
              <a:t>年前耶穌出生時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環境的破落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</a:p>
          <a:p>
            <a:r>
              <a:rPr lang="en-US" altLang="zh-TW" sz="36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Many people do not treat Christmas as the celebration of Jesus’s birth. For them, it is merely an occasion for </a:t>
            </a:r>
            <a:r>
              <a:rPr lang="en-US" altLang="zh-TW" sz="36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extravagance and indulgence</a:t>
            </a:r>
            <a:r>
              <a:rPr lang="en-US" altLang="zh-TW" sz="36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Even the nativity scenes in today’s churches fail to capture the </a:t>
            </a:r>
            <a:r>
              <a:rPr lang="en-US" altLang="zh-TW" sz="36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poverty and desolation</a:t>
            </a:r>
            <a:r>
              <a:rPr lang="en-US" altLang="zh-TW" sz="36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36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of the environment </a:t>
            </a:r>
            <a:r>
              <a:rPr lang="en-US" altLang="zh-TW" sz="36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into which Jesus was born 2,000 years ago.</a:t>
            </a:r>
            <a:endParaRPr lang="zh-TW" altLang="zh-TW" sz="3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7661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en-US" sz="4400" dirty="0">
                <a:ea typeface="華康儷中黑" panose="020B0509000000000000" pitchFamily="49" charset="-120"/>
              </a:rPr>
              <a:t>保祿宗徒甚至認為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即使能說天使的語言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有移山的信德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br>
              <a:rPr lang="en-US" altLang="zh-TW" sz="4400" dirty="0">
                <a:ea typeface="華康儷中黑" panose="020B0509000000000000" pitchFamily="49" charset="-120"/>
              </a:rPr>
            </a:b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若沒有愛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什麼也不算</a:t>
            </a:r>
            <a:r>
              <a:rPr lang="en-US" altLang="zh-TW" sz="4400" dirty="0">
                <a:ea typeface="華康儷中黑" panose="020B0509000000000000" pitchFamily="49" charset="-120"/>
              </a:rPr>
              <a:t>. </a:t>
            </a:r>
          </a:p>
          <a:p>
            <a:r>
              <a:rPr lang="en-US" altLang="zh-TW" sz="44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 Apostle Paul even asserted that </a:t>
            </a:r>
            <a:r>
              <a:rPr lang="en-US" altLang="zh-TW" sz="44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without love, nothing truly matters</a:t>
            </a:r>
            <a:r>
              <a:rPr lang="en-US" altLang="zh-TW" sz="44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—not the ability to speak in the tongues of angels, nor the faith to </a:t>
            </a:r>
            <a:r>
              <a:rPr lang="en-US" altLang="zh-TW" sz="44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move mountains</a:t>
            </a:r>
            <a:r>
              <a:rPr lang="en-US" altLang="zh-TW" sz="44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295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TW" altLang="en-US" sz="3600" dirty="0">
                <a:ea typeface="華康儷中黑" panose="020B0509000000000000" pitchFamily="49" charset="-120"/>
              </a:rPr>
              <a:t>所以不要把世界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劃分</a:t>
            </a:r>
            <a:r>
              <a:rPr lang="zh-TW" altLang="en-US" sz="3600" dirty="0">
                <a:ea typeface="華康儷中黑" panose="020B0509000000000000" pitchFamily="49" charset="-120"/>
              </a:rPr>
              <a:t>為信與不信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民主與獨裁等等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不同的「陣營」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也不要把人分作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三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六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九等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</a:rPr>
              <a:t>因為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名未必符實</a:t>
            </a:r>
            <a:r>
              <a:rPr lang="en-US" altLang="zh-TW" sz="36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有實者也未必需要名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endParaRPr lang="zh-TW" altLang="zh-TW" sz="3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600" kern="0" spc="-1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Therefore, it is meaningless to divide the world into </a:t>
            </a:r>
            <a:r>
              <a:rPr lang="en-US" altLang="zh-TW" sz="3600" kern="0" spc="-100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opposing camps</a:t>
            </a:r>
            <a:r>
              <a:rPr lang="en-US" altLang="zh-TW" sz="3600" kern="0" spc="-1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—believers versus non-believers, democrats versus authoritarians etc. </a:t>
            </a:r>
          </a:p>
          <a:p>
            <a:pPr>
              <a:spcBef>
                <a:spcPts val="0"/>
              </a:spcBef>
            </a:pPr>
            <a:r>
              <a:rPr lang="en-US" altLang="zh-TW" sz="3600" kern="0" spc="-1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And do not categorize people into hierarchies of </a:t>
            </a:r>
            <a:r>
              <a:rPr lang="en-US" altLang="zh-TW" sz="3600" kern="0" spc="-1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high and low</a:t>
            </a:r>
            <a:r>
              <a:rPr lang="en-US" altLang="zh-TW" sz="3600" kern="0" spc="-1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such as first-class, second-class, or third-class; for </a:t>
            </a:r>
            <a:r>
              <a:rPr lang="en-US" altLang="zh-TW" sz="3600" kern="0" spc="-1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name or label does not necessarily reflect reality, </a:t>
            </a:r>
            <a:r>
              <a:rPr lang="en-US" altLang="zh-TW" sz="3600" kern="0" spc="-1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and what is real does not always require a name.</a:t>
            </a:r>
            <a:endParaRPr lang="zh-TW" altLang="zh-TW" sz="3600" kern="100" spc="-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8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016"/>
            <a:ext cx="9144000" cy="6597352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看哪！我要在荒野中，開闢道路；在沙漠裡，開掘河流。</a:t>
            </a:r>
          </a:p>
          <a:p>
            <a:pPr marL="0" indent="0" algn="just" eaLnBrk="1">
              <a:spcBef>
                <a:spcPts val="12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田野間的走獸、豺狼和駝鳥，都要讚美我，因為我在曠野中，使水湧出，在沙漠裡，使河流成渠，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為把水賜給我所揀選的百姓喝：就是我為自己所造化的人民，好叫他們講述我的榮耀。」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5BB94D4-D54E-4B9F-82A3-3CF6A13F5C92}"/>
              </a:ext>
            </a:extLst>
          </p:cNvPr>
          <p:cNvSpPr txBox="1"/>
          <p:nvPr/>
        </p:nvSpPr>
        <p:spPr>
          <a:xfrm>
            <a:off x="8495928" y="6341258"/>
            <a:ext cx="612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01CF074-A264-4D90-B6C9-CFF1497E810D}"/>
              </a:ext>
            </a:extLst>
          </p:cNvPr>
          <p:cNvSpPr txBox="1"/>
          <p:nvPr/>
        </p:nvSpPr>
        <p:spPr>
          <a:xfrm>
            <a:off x="2699792" y="5229200"/>
            <a:ext cx="5760640" cy="584775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連連體W4(P)" panose="040B0400000000000000" pitchFamily="82" charset="-120"/>
                <a:ea typeface="華康連連體W4(P)" panose="040B0400000000000000" pitchFamily="82" charset="-120"/>
              </a:rPr>
              <a:t>請靜默片刻 默想上主</a:t>
            </a:r>
            <a:r>
              <a:rPr lang="zh-TW" altLang="en-US" sz="3200" b="1" dirty="0">
                <a:solidFill>
                  <a:schemeClr val="bg1"/>
                </a:solidFill>
                <a:latin typeface="華康連連體W4(P)" panose="040B0400000000000000" pitchFamily="82" charset="-120"/>
                <a:ea typeface="華康連連體W4(P)" panose="040B0400000000000000" pitchFamily="82" charset="-120"/>
              </a:rPr>
              <a:t>今天</a:t>
            </a:r>
            <a:r>
              <a:rPr lang="zh-TW" altLang="en-US" sz="2400" dirty="0">
                <a:solidFill>
                  <a:schemeClr val="bg1"/>
                </a:solidFill>
                <a:latin typeface="華康連連體W4(P)" panose="040B0400000000000000" pitchFamily="82" charset="-120"/>
                <a:ea typeface="華康連連體W4(P)" panose="040B0400000000000000" pitchFamily="82" charset="-120"/>
              </a:rPr>
              <a:t>對</a:t>
            </a:r>
            <a:r>
              <a:rPr lang="zh-TW" altLang="en-US" sz="3200" b="1" dirty="0">
                <a:solidFill>
                  <a:schemeClr val="bg1"/>
                </a:solidFill>
                <a:latin typeface="華康連連體W4(P)" panose="040B0400000000000000" pitchFamily="82" charset="-120"/>
                <a:ea typeface="華康連連體W4(P)" panose="040B0400000000000000" pitchFamily="82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連連體W4(P)" panose="040B0400000000000000" pitchFamily="82" charset="-120"/>
                <a:ea typeface="華康連連體W4(P)" panose="040B0400000000000000" pitchFamily="82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6385704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en-US" sz="4000" dirty="0">
                <a:ea typeface="華康儷中黑" panose="020B0509000000000000" pitchFamily="49" charset="-120"/>
              </a:rPr>
              <a:t>我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1992</a:t>
            </a:r>
            <a:r>
              <a:rPr lang="zh-TW" altLang="en-US" sz="4000" dirty="0">
                <a:ea typeface="華康儷中黑" panose="020B0509000000000000" pitchFamily="49" charset="-120"/>
              </a:rPr>
              <a:t>著的</a:t>
            </a:r>
            <a:r>
              <a:rPr lang="en-US" altLang="zh-TW" sz="3600" dirty="0">
                <a:ea typeface="華康儷中黑" panose="020B0509000000000000" pitchFamily="49" charset="-120"/>
              </a:rPr>
              <a:t>《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家庭民主信仰</a:t>
            </a:r>
            <a:r>
              <a:rPr lang="en-US" altLang="zh-TW" sz="3600" dirty="0">
                <a:ea typeface="華康儷中黑" panose="020B0509000000000000" pitchFamily="49" charset="-120"/>
              </a:rPr>
              <a:t>》,</a:t>
            </a:r>
            <a:r>
              <a:rPr lang="zh-TW" altLang="en-US" sz="4000" dirty="0">
                <a:ea typeface="華康儷中黑" panose="020B0509000000000000" pitchFamily="49" charset="-120"/>
              </a:rPr>
              <a:t>認為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民主人</a:t>
            </a:r>
            <a:r>
              <a:rPr lang="zh-TW" altLang="en-US" sz="4000" dirty="0">
                <a:ea typeface="華康儷中黑" panose="020B0509000000000000" pitchFamily="49" charset="-120"/>
              </a:rPr>
              <a:t>必須有六大特質：對自己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對別人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對社會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都要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平衡發展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不能偏廢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500"/>
              </a:lnSpc>
            </a:pPr>
            <a:r>
              <a:rPr lang="en-US" altLang="zh-TW" sz="4400" kern="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In my </a:t>
            </a:r>
            <a:r>
              <a:rPr lang="en-US" altLang="zh-TW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1992</a:t>
            </a:r>
            <a:r>
              <a:rPr lang="en-US" altLang="zh-TW" sz="4400" kern="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book, </a:t>
            </a:r>
            <a:r>
              <a:rPr lang="en-US" altLang="zh-TW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’</a:t>
            </a:r>
            <a:r>
              <a:rPr lang="en-US" altLang="zh-TW" sz="4400" i="1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Family, Democracy, and Faith’</a:t>
            </a:r>
            <a:r>
              <a:rPr lang="en-US" altLang="zh-TW" sz="4400" kern="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 I argued that true democrats must possess </a:t>
            </a:r>
            <a:br>
              <a:rPr lang="en-US" altLang="zh-TW" sz="4400" kern="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400" kern="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six essential qualities and strive for balanced development in </a:t>
            </a:r>
            <a:r>
              <a:rPr lang="en-US" altLang="zh-TW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personal</a:t>
            </a:r>
            <a:r>
              <a:rPr lang="en-US" altLang="zh-TW" sz="4400" kern="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r>
              <a:rPr lang="en-US" altLang="zh-TW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interpersonal</a:t>
            </a:r>
            <a:r>
              <a:rPr lang="en-US" altLang="zh-TW" sz="4400" kern="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 and </a:t>
            </a:r>
            <a:br>
              <a:rPr lang="en-US" altLang="zh-TW" sz="4400" kern="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societal</a:t>
            </a:r>
            <a:r>
              <a:rPr lang="en-US" altLang="zh-TW" sz="4400" kern="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dimensions.</a:t>
            </a:r>
            <a:r>
              <a:rPr lang="en-US" altLang="zh-TW" sz="4400" dirty="0">
                <a:ea typeface="華康儷中黑" panose="020B0509000000000000" pitchFamily="49" charset="-120"/>
              </a:rPr>
              <a:t> </a:t>
            </a:r>
            <a:r>
              <a:rPr lang="en-US" altLang="zh-TW" sz="2000" dirty="0">
                <a:ea typeface="華康儷中黑" panose="020B0509000000000000" pitchFamily="49" charset="-120"/>
              </a:rPr>
              <a:t>(</a:t>
            </a:r>
            <a:r>
              <a:rPr lang="zh-TW" altLang="en-US" sz="2000" dirty="0">
                <a:ea typeface="華康儷中黑" panose="020B0509000000000000" pitchFamily="49" charset="-120"/>
              </a:rPr>
              <a:t>見附圖</a:t>
            </a:r>
            <a:r>
              <a:rPr lang="en-US" altLang="zh-TW" sz="2000" spc="-150" dirty="0">
                <a:ea typeface="華康儷中黑" panose="020B0509000000000000" pitchFamily="49" charset="-120"/>
              </a:rPr>
              <a:t>See attached picture)</a:t>
            </a:r>
          </a:p>
        </p:txBody>
      </p:sp>
    </p:spTree>
    <p:extLst>
      <p:ext uri="{BB962C8B-B14F-4D97-AF65-F5344CB8AC3E}">
        <p14:creationId xmlns:p14="http://schemas.microsoft.com/office/powerpoint/2010/main" val="16087779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44624"/>
            <a:ext cx="9180512" cy="6813376"/>
          </a:xfrm>
        </p:spPr>
        <p:txBody>
          <a:bodyPr/>
          <a:lstStyle/>
          <a:p>
            <a:pPr algn="l">
              <a:lnSpc>
                <a:spcPts val="3100"/>
              </a:lnSpc>
            </a:pPr>
            <a:r>
              <a:rPr lang="en-US" altLang="zh-TW" sz="20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   </a:t>
            </a:r>
            <a:r>
              <a:rPr lang="en-US" altLang="zh-TW" sz="20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CHARACTERISTICS OF A DEMOCRAT</a:t>
            </a:r>
            <a:r>
              <a:rPr lang="en-US" altLang="zh-TW" sz="2000" dirty="0">
                <a:solidFill>
                  <a:schemeClr val="tx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2400" spc="30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民主人的質素</a:t>
            </a:r>
            <a:r>
              <a:rPr lang="zh-TW" altLang="en-US" sz="2400" spc="870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  </a:t>
            </a:r>
            <a:r>
              <a:rPr lang="en-US" altLang="zh-TW" sz="1800" dirty="0">
                <a:solidFill>
                  <a:srgbClr val="0000FF"/>
                </a:solidFill>
                <a:ea typeface="華康儷中黑" panose="020B0509000000000000" pitchFamily="49" charset="-120"/>
              </a:rPr>
              <a:t>Luke TSUI 1992</a:t>
            </a:r>
            <a:endParaRPr lang="zh-HK" altLang="en-US" sz="1800" dirty="0">
              <a:solidFill>
                <a:srgbClr val="0000FF"/>
              </a:solidFill>
              <a:ea typeface="華康儷中黑" panose="020B05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0252" y="2806806"/>
            <a:ext cx="89467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</a:t>
            </a:r>
            <a:r>
              <a:rPr kumimoji="0" lang="en-US" altLang="zh-TW" sz="18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00FFFF"/>
                </a:highlight>
                <a:uLnTx/>
                <a:uFillTx/>
                <a:latin typeface="+mn-lt"/>
                <a:ea typeface="華康儷中黑" panose="020B0509000000000000" pitchFamily="49" charset="-120"/>
                <a:cs typeface="+mn-cs"/>
              </a:rPr>
              <a:t>INTER-PERSONAL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對  別  人  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陌生人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反對派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) 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7504" y="4578128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      </a:t>
            </a:r>
            <a:r>
              <a:rPr kumimoji="0" lang="en-US" altLang="zh-TW" sz="1800" dirty="0">
                <a:solidFill>
                  <a:srgbClr val="0000FF"/>
                </a:solidFill>
                <a:highlight>
                  <a:srgbClr val="00FFFF"/>
                </a:highlight>
                <a:latin typeface="+mn-lt"/>
                <a:ea typeface="華康儷中黑" panose="020B0509000000000000" pitchFamily="49" charset="-120"/>
              </a:rPr>
              <a:t>SOCIETAL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對  社  會 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世界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地球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天國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大同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) 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7504" y="431674"/>
            <a:ext cx="891223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</a:t>
            </a:r>
            <a:r>
              <a:rPr kumimoji="0" lang="en-US" altLang="zh-TW" sz="1800" i="0" u="none" strike="noStrike" kern="1200" cap="none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00FFFF"/>
                </a:highlight>
                <a:uLnTx/>
                <a:uFillTx/>
                <a:latin typeface="+mn-lt"/>
                <a:ea typeface="華康儷中黑" panose="020B0509000000000000" pitchFamily="49" charset="-120"/>
                <a:cs typeface="+mn-cs"/>
              </a:rPr>
              <a:t>PERSONAL</a:t>
            </a:r>
            <a:r>
              <a:rPr kumimoji="0" lang="zh-TW" altLang="en-US" sz="1800" b="0" i="0" u="none" strike="noStrike" kern="1200" cap="none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highlight>
                  <a:srgbClr val="00FFFF"/>
                </a:highlight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     對  自 己   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全人發展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: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身心靈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)</a:t>
            </a:r>
            <a:endParaRPr kumimoji="0" lang="zh-HK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7504" y="801006"/>
            <a:ext cx="5832648" cy="20261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 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主體意識</a:t>
            </a:r>
            <a:r>
              <a:rPr kumimoji="0" lang="en-US" altLang="zh-TW" sz="1800" b="1" dirty="0">
                <a:solidFill>
                  <a:srgbClr val="0000FF"/>
                </a:solidFill>
                <a:latin typeface="+mn-lt"/>
                <a:ea typeface="華康儷中黑" panose="020B0509000000000000" pitchFamily="49" charset="-120"/>
              </a:rPr>
              <a:t>Subject consciousness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有高度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自尊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及自我價值感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和創造力     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有自律精神和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自制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能力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顧慮一切行為所產生的影響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並為自己的選擇和決定而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負起責任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及承擔後果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有爭取應得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的勇氣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6.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擇善固執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敢於為理想而抗拒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群體的壓力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逆流而上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7.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有能力在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現實和理想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間取得平衡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在不斷求進步中同時接納人生中某些限制和缺陷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對人生和社會永遠懷有希望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956908" y="792380"/>
            <a:ext cx="3079588" cy="20415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訴諸理性</a:t>
            </a:r>
            <a:r>
              <a:rPr kumimoji="0" lang="en-US" altLang="zh-TW" sz="1800" b="1">
                <a:solidFill>
                  <a:srgbClr val="0000FF"/>
                </a:solidFill>
                <a:latin typeface="+mn-lt"/>
                <a:ea typeface="華康儷中黑" panose="020B0509000000000000" pitchFamily="49" charset="-120"/>
              </a:rPr>
              <a:t>Rational</a:t>
            </a:r>
            <a:endParaRPr kumimoji="0" lang="en-US" altLang="zh-TW" sz="1800" b="1" dirty="0">
              <a:solidFill>
                <a:srgbClr val="0000FF"/>
              </a:solidFill>
              <a:latin typeface="+mn-lt"/>
              <a:ea typeface="華康儷中黑" panose="020B0509000000000000" pitchFamily="49" charset="-120"/>
            </a:endParaRP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獨立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思考能力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說道理、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講事實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、反對強權，以科學態度致力認識真相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願意尋求和尊重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證據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；面對新證據時，也可以改變自己的立場和態度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勇於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認錯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，知錯能改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5.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有批判不義情況的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正義感</a:t>
            </a:r>
            <a:endParaRPr kumimoji="0" lang="en-US" altLang="zh-HK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7504" y="3166846"/>
            <a:ext cx="3456384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平等互惠</a:t>
            </a:r>
            <a:r>
              <a:rPr kumimoji="0" lang="en-US" altLang="zh-TW" sz="1800" b="1" dirty="0">
                <a:solidFill>
                  <a:srgbClr val="0000FF"/>
                </a:solidFill>
                <a:latin typeface="+mn-lt"/>
                <a:ea typeface="華康儷中黑" panose="020B0509000000000000" pitchFamily="49" charset="-120"/>
              </a:rPr>
              <a:t>Reciprocal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培養愛人的情懷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慈悲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和博愛之心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平等待人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肯定別人的價值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設身處地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考慮別人的需要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尊重別人的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權利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;……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懂得與人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合作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563888" y="3166846"/>
            <a:ext cx="5455852" cy="1426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容忍包涵</a:t>
            </a:r>
            <a:r>
              <a:rPr kumimoji="0" lang="en-US" altLang="zh-TW" sz="1800" b="1" dirty="0">
                <a:solidFill>
                  <a:srgbClr val="0000FF"/>
                </a:solidFill>
                <a:latin typeface="+mn-lt"/>
                <a:ea typeface="華康儷中黑" panose="020B0509000000000000" pitchFamily="49" charset="-120"/>
              </a:rPr>
              <a:t>Tolerant and </a:t>
            </a:r>
            <a:r>
              <a:rPr kumimoji="0" lang="en-US" altLang="zh-TW" sz="1800" b="1" dirty="0" err="1">
                <a:solidFill>
                  <a:srgbClr val="0000FF"/>
                </a:solidFill>
                <a:latin typeface="+mn-lt"/>
                <a:ea typeface="華康儷中黑" panose="020B0509000000000000" pitchFamily="49" charset="-120"/>
              </a:rPr>
              <a:t>Inclucive</a:t>
            </a:r>
            <a:endParaRPr kumimoji="0" lang="en-US" altLang="zh-TW" sz="1800" b="1" dirty="0">
              <a:solidFill>
                <a:srgbClr val="0000FF"/>
              </a:solidFill>
              <a:latin typeface="+mn-lt"/>
              <a:ea typeface="華康儷中黑" panose="020B0509000000000000" pitchFamily="49" charset="-120"/>
            </a:endParaRP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容忍和包涵不同的意見和價值觀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有互諒互讓和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妥協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的能力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(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西方不用「轉軚」而用 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U turn)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勇敢表明自己的立場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別人的立場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;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願意對自己的行動作出解釋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同時也願意聆聽別人的解釋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大同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理想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願意打破黨派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宗教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意識型態等的局限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,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與不同意見者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對話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580112" y="4941168"/>
            <a:ext cx="3456384" cy="1796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sng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民主風度</a:t>
            </a:r>
            <a:r>
              <a:rPr kumimoji="0" lang="en-US" altLang="zh-TW" sz="1800" b="1" dirty="0">
                <a:solidFill>
                  <a:srgbClr val="0000FF"/>
                </a:solidFill>
                <a:latin typeface="+mn-lt"/>
                <a:ea typeface="華康儷中黑" panose="020B0509000000000000" pitchFamily="49" charset="-120"/>
              </a:rPr>
              <a:t>Democratic minded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以最多數人的最長遠利益為依歸；在團體生活或行動中，要服從多數、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尊重少數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；並有「輸得起」的風度和胸襟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尊重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陌生者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的權利（第六倫），重視法律和公德；特別保護社會中的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邊緣人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和弱小者</a:t>
            </a:r>
          </a:p>
          <a:p>
            <a:pPr marL="108000" marR="0" lvl="0" indent="-45720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有為大眾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服務的獻身熱誠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和犧牲精神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7504" y="4941168"/>
            <a:ext cx="5472608" cy="182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   </a:t>
            </a:r>
            <a:r>
              <a:rPr kumimoji="0" lang="zh-TW" altLang="en-US" sz="2000" b="0" i="0" u="sng" strike="noStrike" kern="1200" cap="none" spc="6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華康新特明體" panose="02020909000000000000" pitchFamily="49" charset="-120"/>
                <a:cs typeface="+mn-cs"/>
              </a:rPr>
              <a:t>社會承擔</a:t>
            </a:r>
            <a:r>
              <a:rPr kumimoji="0" lang="en-US" altLang="zh-TW" sz="1800" b="1" dirty="0">
                <a:solidFill>
                  <a:srgbClr val="0000FF"/>
                </a:solidFill>
                <a:latin typeface="+mn-lt"/>
                <a:ea typeface="華康儷中黑" panose="020B0509000000000000" pitchFamily="49" charset="-120"/>
              </a:rPr>
              <a:t>Socially responsible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1.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對社會有歸屬感和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承擔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感，肯定自己香港人及中國人的身份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2.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相信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民主、人權、自由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和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法治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四者是現代社會的基石，因此要爭取民主、維護人權、促進自由、提倡法治；在爭取個人改變的同時，亦爭取環境和制度的改善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3.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肯定個人與社會有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唇齒相依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關係，對事情採取參與態度而不只是冷眼旁觀；並善盡公民責任，例如投票、監督政府等</a:t>
            </a:r>
          </a:p>
          <a:p>
            <a:pPr marL="1080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4.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重視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環保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，對物有情，保護這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華康儷中黑" panose="020B0509000000000000" pitchFamily="49" charset="-120"/>
                <a:cs typeface="+mn-cs"/>
              </a:rPr>
              <a:t>唯一的地球</a:t>
            </a:r>
            <a:endParaRPr kumimoji="0" lang="zh-HK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華康儷中黑" panose="020B0509000000000000" pitchFamily="49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4F4D509C-268D-4D33-9687-2A57610540DD}"/>
              </a:ext>
            </a:extLst>
          </p:cNvPr>
          <p:cNvSpPr txBox="1"/>
          <p:nvPr/>
        </p:nvSpPr>
        <p:spPr>
          <a:xfrm>
            <a:off x="611560" y="2060848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79243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BDEC007-BDB3-4260-A26D-F98A520F0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有了這樣的民主人</a:t>
            </a:r>
            <a:r>
              <a:rPr lang="en-US" altLang="zh-TW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才可以有真民主</a:t>
            </a:r>
            <a:r>
              <a:rPr lang="en-US" altLang="zh-TW" sz="4200" dirty="0">
                <a:ea typeface="華康儷中黑" panose="020B0509000000000000" pitchFamily="49" charset="-120"/>
              </a:rPr>
              <a:t>;</a:t>
            </a:r>
            <a:br>
              <a:rPr lang="en-US" altLang="zh-TW" sz="4200" dirty="0">
                <a:ea typeface="華康儷中黑" panose="020B0509000000000000" pitchFamily="49" charset="-120"/>
              </a:rPr>
            </a:br>
            <a:r>
              <a:rPr lang="zh-TW" altLang="en-US" sz="4200" dirty="0">
                <a:ea typeface="華康儷中黑" panose="020B0509000000000000" pitchFamily="49" charset="-120"/>
              </a:rPr>
              <a:t>一種為世界帶來大同的民主</a:t>
            </a:r>
            <a:r>
              <a:rPr lang="en-US" altLang="zh-TW" sz="4200" dirty="0">
                <a:ea typeface="華康儷中黑" panose="020B0509000000000000" pitchFamily="49" charset="-120"/>
              </a:rPr>
              <a:t>,</a:t>
            </a:r>
            <a:r>
              <a:rPr lang="zh-TW" altLang="en-US" sz="4200" dirty="0">
                <a:ea typeface="華康儷中黑" panose="020B0509000000000000" pitchFamily="49" charset="-120"/>
              </a:rPr>
              <a:t>而不是因分化</a:t>
            </a:r>
            <a:r>
              <a:rPr lang="en-US" altLang="zh-TW" sz="4200" dirty="0">
                <a:ea typeface="華康儷中黑" panose="020B0509000000000000" pitchFamily="49" charset="-120"/>
              </a:rPr>
              <a:t>,</a:t>
            </a:r>
            <a:r>
              <a:rPr lang="zh-TW" altLang="en-US" sz="4200" dirty="0">
                <a:ea typeface="華康儷中黑" panose="020B0509000000000000" pitchFamily="49" charset="-120"/>
              </a:rPr>
              <a:t>對立</a:t>
            </a:r>
            <a:r>
              <a:rPr lang="en-US" altLang="zh-TW" sz="4200" dirty="0">
                <a:ea typeface="華康儷中黑" panose="020B0509000000000000" pitchFamily="49" charset="-120"/>
              </a:rPr>
              <a:t>,</a:t>
            </a:r>
            <a:r>
              <a:rPr lang="zh-TW" altLang="en-US" sz="4200" dirty="0">
                <a:ea typeface="華康儷中黑" panose="020B0509000000000000" pitchFamily="49" charset="-120"/>
              </a:rPr>
              <a:t>而帶來世界末日的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假民主</a:t>
            </a:r>
            <a:r>
              <a:rPr lang="en-US" altLang="zh-TW" sz="4200" dirty="0">
                <a:ea typeface="華康儷中黑" panose="020B0509000000000000" pitchFamily="49" charset="-120"/>
              </a:rPr>
              <a:t>.</a:t>
            </a:r>
          </a:p>
          <a:p>
            <a:r>
              <a:rPr lang="en-US" altLang="zh-TW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Only with such individuals can we achieve a true democracy</a:t>
            </a:r>
            <a:r>
              <a:rPr lang="en-US" altLang="zh-TW" sz="4400" kern="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—one that fosters Universal Harmony rather than a false democracy that </a:t>
            </a:r>
            <a:r>
              <a:rPr lang="en-US" altLang="zh-TW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sows division and leads to </a:t>
            </a:r>
          </a:p>
          <a:p>
            <a:pPr algn="l"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ea typeface="新細明體" panose="02020500000000000000" pitchFamily="18" charset="-120"/>
                <a:cs typeface="Times New Roman" panose="02020603050405020304" pitchFamily="18" charset="0"/>
              </a:rPr>
              <a:t>      </a:t>
            </a:r>
            <a:r>
              <a:rPr lang="en-US" altLang="zh-TW" sz="4400" kern="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新細明體" panose="02020500000000000000" pitchFamily="18" charset="-120"/>
                <a:cs typeface="Times New Roman" panose="02020603050405020304" pitchFamily="18" charset="0"/>
              </a:rPr>
              <a:t>global destruction</a:t>
            </a:r>
            <a:r>
              <a:rPr lang="en-US" altLang="zh-TW" sz="4400" kern="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4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altLang="zh-TW" dirty="0">
              <a:ea typeface="華康儷中黑" panose="020B0509000000000000" pitchFamily="49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8804BE2-361F-46E8-8D48-CA7BCCB09E7E}"/>
              </a:ext>
            </a:extLst>
          </p:cNvPr>
          <p:cNvSpPr txBox="1"/>
          <p:nvPr/>
        </p:nvSpPr>
        <p:spPr>
          <a:xfrm>
            <a:off x="5652120" y="6093296"/>
            <a:ext cx="3384376" cy="338554"/>
          </a:xfrm>
          <a:prstGeom prst="rect">
            <a:avLst/>
          </a:prstGeom>
          <a:noFill/>
          <a:ln w="19050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solidFill>
                  <a:srgbClr val="0000FF"/>
                </a:solidFill>
              </a:rPr>
              <a:t>請點讚</a:t>
            </a:r>
            <a:r>
              <a:rPr lang="en-US" altLang="zh-TW" sz="1600" dirty="0">
                <a:solidFill>
                  <a:srgbClr val="0000FF"/>
                </a:solidFill>
              </a:rPr>
              <a:t>like,</a:t>
            </a:r>
            <a:r>
              <a:rPr lang="zh-TW" altLang="en-US" sz="1600" dirty="0">
                <a:solidFill>
                  <a:srgbClr val="0000FF"/>
                </a:solidFill>
              </a:rPr>
              <a:t>留言</a:t>
            </a:r>
            <a:r>
              <a:rPr lang="en-US" altLang="zh-TW" sz="1600" dirty="0">
                <a:solidFill>
                  <a:srgbClr val="0000FF"/>
                </a:solidFill>
              </a:rPr>
              <a:t>comment,</a:t>
            </a:r>
            <a:r>
              <a:rPr lang="zh-TW" altLang="en-US" sz="1600" dirty="0">
                <a:solidFill>
                  <a:srgbClr val="0000FF"/>
                </a:solidFill>
              </a:rPr>
              <a:t>轉發</a:t>
            </a:r>
            <a:r>
              <a:rPr lang="en-US" altLang="zh-TW" sz="1600" dirty="0">
                <a:solidFill>
                  <a:srgbClr val="0000FF"/>
                </a:solidFill>
              </a:rPr>
              <a:t>share</a:t>
            </a:r>
            <a:endParaRPr lang="zh-TW" altLang="en-US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0042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-27384"/>
            <a:ext cx="9144000" cy="6048375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endParaRPr lang="en-US" altLang="zh-TW" sz="9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(P)" pitchFamily="34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684"/>
            <a:ext cx="9144000" cy="6468616"/>
          </a:xfrm>
        </p:spPr>
        <p:txBody>
          <a:bodyPr/>
          <a:lstStyle/>
          <a:p>
            <a:pPr marL="0" indent="0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恭讀聖保祿宗徒致斐理伯人書 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3:8-14</a:t>
            </a:r>
          </a:p>
          <a:p>
            <a:pPr marL="0" indent="0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我將一切都看作損失，因為我只以認識我主基督耶穌為至寶；為了他，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我自願損失一切，拿一切當廢物，為賺得基督，為結合於他，為獲得那出於天主，基於信德的正義；這正義並非因為我遵守法律，而獲得的，而是由於信仰基督，而獲得的。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我只願認識基督，及他復活的德能；參與他的苦難，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668344" y="6191190"/>
            <a:ext cx="11521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684"/>
            <a:ext cx="9144000" cy="673531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相似他的死；我希望也得到由死者中的復活。這並不是說：我已經達到這目標，或已成為成全的人；我只顧向前跑，看看是否我也能夠奪得，因為基督耶穌已奪得了我。弟兄們！我並不以為我已經奪得；我只顧一件事：即忘盡我背後的，只向在我前面的奔馳，為達到目標，為爭取天主在基督耶穌內，召我向上爭奪的獎品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532390" y="6381328"/>
            <a:ext cx="648122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B18A295-BB32-4DBE-91C6-EBF18209C5ED}"/>
              </a:ext>
            </a:extLst>
          </p:cNvPr>
          <p:cNvSpPr txBox="1"/>
          <p:nvPr/>
        </p:nvSpPr>
        <p:spPr>
          <a:xfrm>
            <a:off x="2771800" y="5796553"/>
            <a:ext cx="4536504" cy="584775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連連體W4(P)" panose="040B0400000000000000" pitchFamily="82" charset="-120"/>
                <a:ea typeface="華康連連體W4(P)" panose="040B0400000000000000" pitchFamily="82" charset="-120"/>
              </a:rPr>
              <a:t>靜默片刻 默想上主對</a:t>
            </a:r>
            <a:r>
              <a:rPr lang="zh-TW" altLang="en-US" sz="3200" b="1" dirty="0">
                <a:solidFill>
                  <a:srgbClr val="00FF00"/>
                </a:solidFill>
                <a:latin typeface="華康連連體W4(P)" panose="040B0400000000000000" pitchFamily="82" charset="-120"/>
                <a:ea typeface="華康連連體W4(P)" panose="040B0400000000000000" pitchFamily="82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連連體W4(P)" panose="040B0400000000000000" pitchFamily="82" charset="-120"/>
                <a:ea typeface="華康連連體W4(P)" panose="040B0400000000000000" pitchFamily="82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849615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4624"/>
            <a:ext cx="9144000" cy="6741989"/>
          </a:xfrm>
        </p:spPr>
        <p:txBody>
          <a:bodyPr/>
          <a:lstStyle/>
          <a:p>
            <a:pPr marL="0" indent="0" algn="just" eaLnBrk="1"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  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8:1-11</a:t>
            </a:r>
          </a:p>
          <a:p>
            <a:pPr marL="0" indent="0" algn="just" eaLnBrk="1">
              <a:spcBef>
                <a:spcPts val="12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那時候，耶穌上了橄欖山。清晨，他又來到聖殿；眾百姓都來到他面前；他便坐下教訓他們。</a:t>
            </a:r>
          </a:p>
          <a:p>
            <a:pPr marL="0" indent="0" algn="just" eaLnBrk="1">
              <a:spcBef>
                <a:spcPts val="12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，經師和法利塞人，帶來了一個犯姦淫時，被捉住的婦人，叫她站在中間，便向耶穌說：「師父！這婦人是正在犯姦淫時，被捉住的。在法律上，梅瑟命令我們，該用石頭砸死這樣的婦人；可是，你說什麼呢？」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811" y="6272238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1/3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21716"/>
            <a:ext cx="9144000" cy="6492889"/>
          </a:xfrm>
        </p:spPr>
        <p:txBody>
          <a:bodyPr/>
          <a:lstStyle/>
          <a:p>
            <a:pPr marL="0" indent="0" algn="just" eaLnBrk="1">
              <a:spcBef>
                <a:spcPts val="12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他們說這話，是要試探耶穌，好能控告他。</a:t>
            </a:r>
          </a:p>
          <a:p>
            <a:pPr marL="0" indent="0" algn="just" eaLnBrk="1">
              <a:spcBef>
                <a:spcPts val="12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耶穌卻彎下身，用指頭在地上畫字。因為他們不斷地追問，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耶穌便站起身來，向他們說：「你們中間誰沒有罪，先向她投石吧！」耶穌又彎下身，在地上寫字。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他們一聽這話，就從年老的開始，到年幼的，一個一個地都溜走了，只留下耶穌一人，和站在那裡的婦人。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6236234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2/3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275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6415"/>
            <a:ext cx="9144000" cy="6381626"/>
          </a:xfrm>
        </p:spPr>
        <p:txBody>
          <a:bodyPr/>
          <a:lstStyle/>
          <a:p>
            <a:pPr marL="0" indent="0" algn="just" eaLnBrk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耶穌於是站起身來，向那婦人說：「婦人！他們在那裡呢？沒有人定你的罪嗎？」</a:t>
            </a:r>
          </a:p>
          <a:p>
            <a:pPr marL="0" indent="0" algn="just" eaLnBrk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那婦人說：「主！沒有人。」</a:t>
            </a:r>
          </a:p>
          <a:p>
            <a:pPr marL="0" indent="0" algn="just" eaLnBrk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耶穌向那婦人說：「我也不定你的罪；去吧！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從今以後，不要再犯罪了！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en-US" altLang="zh-TW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zh-TW" altLang="en-US" sz="2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9784" y="6125234"/>
            <a:ext cx="12248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3/3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D0BEA70-5B9D-4317-B0DF-741942AB0806}"/>
              </a:ext>
            </a:extLst>
          </p:cNvPr>
          <p:cNvSpPr txBox="1"/>
          <p:nvPr/>
        </p:nvSpPr>
        <p:spPr>
          <a:xfrm>
            <a:off x="755576" y="5517232"/>
            <a:ext cx="4536504" cy="584775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連連體W4(P)" panose="040B0400000000000000" pitchFamily="82" charset="-120"/>
                <a:ea typeface="華康連連體W4(P)" panose="040B0400000000000000" pitchFamily="82" charset="-120"/>
              </a:rPr>
              <a:t>靜默片刻 默想上主對</a:t>
            </a:r>
            <a:r>
              <a:rPr lang="zh-TW" altLang="en-US" sz="3200" b="1" dirty="0">
                <a:solidFill>
                  <a:srgbClr val="00FF00"/>
                </a:solidFill>
                <a:latin typeface="華康連連體W4(P)" panose="040B0400000000000000" pitchFamily="82" charset="-120"/>
                <a:ea typeface="華康連連體W4(P)" panose="040B0400000000000000" pitchFamily="82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連連體W4(P)" panose="040B0400000000000000" pitchFamily="82" charset="-120"/>
                <a:ea typeface="華康連連體W4(P)" panose="040B0400000000000000" pitchFamily="82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870635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F258E74-B3D2-41ED-985A-4765EB5C1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itchFamily="49" charset="-120"/>
              </a:rPr>
              <a:t>四旬期第五主日</a:t>
            </a:r>
            <a:endParaRPr lang="en-US" altLang="zh-TW" sz="3600" dirty="0">
              <a:solidFill>
                <a:srgbClr val="FFFF00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 </a:t>
            </a:r>
            <a:r>
              <a:rPr lang="en-US" altLang="zh-TW" sz="360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en-US" altLang="zh-TW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4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)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  </a:t>
            </a:r>
            <a:endParaRPr lang="en-US" altLang="zh-TW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36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4000"/>
              </a:lnSpc>
              <a:spcBef>
                <a:spcPts val="3600"/>
              </a:spcBef>
              <a:spcAft>
                <a:spcPts val="1800"/>
              </a:spcAft>
              <a:buNone/>
            </a:pPr>
            <a:r>
              <a:rPr lang="zh-TW" altLang="en-US" sz="9600" spc="600" dirty="0">
                <a:solidFill>
                  <a:schemeClr val="bg1"/>
                </a:solidFill>
                <a:ea typeface="華康粗黑體" panose="020B0709000000000000" pitchFamily="49" charset="-120"/>
              </a:rPr>
              <a:t>寬恕而不姑息</a:t>
            </a:r>
          </a:p>
          <a:p>
            <a:pPr algn="ctr" eaLnBrk="1" hangingPunct="1">
              <a:lnSpc>
                <a:spcPts val="4000"/>
              </a:lnSpc>
              <a:spcBef>
                <a:spcPts val="3600"/>
              </a:spcBef>
              <a:spcAft>
                <a:spcPts val="3600"/>
              </a:spcAft>
              <a:buNone/>
            </a:pPr>
            <a:r>
              <a:rPr lang="en-US" altLang="zh-TW" sz="6000" spc="-150" dirty="0">
                <a:solidFill>
                  <a:schemeClr val="bg1"/>
                </a:solidFill>
                <a:latin typeface="+mj-lt"/>
                <a:ea typeface="華康儷中黑" pitchFamily="49" charset="-120"/>
              </a:rPr>
              <a:t>——</a:t>
            </a:r>
            <a:r>
              <a:rPr lang="zh-TW" altLang="en-US" sz="6000" spc="600" dirty="0">
                <a:solidFill>
                  <a:srgbClr val="FFFF00"/>
                </a:solidFill>
                <a:ea typeface="華康儷中黑" pitchFamily="49" charset="-120"/>
              </a:rPr>
              <a:t>真假正義辨</a:t>
            </a:r>
            <a:r>
              <a:rPr lang="en-US" altLang="zh-TW" sz="6000" spc="-150" dirty="0">
                <a:solidFill>
                  <a:schemeClr val="bg1"/>
                </a:solidFill>
                <a:latin typeface="+mj-lt"/>
                <a:ea typeface="華康儷中黑" pitchFamily="49" charset="-120"/>
              </a:rPr>
              <a:t>——</a:t>
            </a:r>
            <a:endParaRPr lang="en-US" altLang="zh-TW" sz="6000" spc="-150" dirty="0">
              <a:solidFill>
                <a:srgbClr val="FF0000"/>
              </a:solidFill>
              <a:highlight>
                <a:srgbClr val="00FFFF"/>
              </a:highlight>
              <a:latin typeface="+mj-lt"/>
              <a:ea typeface="華康儷中黑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9166106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14013</TotalTime>
  <Words>4654</Words>
  <Application>Microsoft Office PowerPoint</Application>
  <PresentationFormat>如螢幕大小 (4:3)</PresentationFormat>
  <Paragraphs>289</Paragraphs>
  <Slides>33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17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33</vt:i4>
      </vt:variant>
    </vt:vector>
  </HeadingPairs>
  <TitlesOfParts>
    <vt:vector size="53" baseType="lpstr">
      <vt:lpstr>華康中黑體</vt:lpstr>
      <vt:lpstr>華康中黑體(P)</vt:lpstr>
      <vt:lpstr>華康正顏楷體W7</vt:lpstr>
      <vt:lpstr>華康正顏楷體W7(P)</vt:lpstr>
      <vt:lpstr>華康粗黑體</vt:lpstr>
      <vt:lpstr>華康連連體W4(P)</vt:lpstr>
      <vt:lpstr>華康新特明體</vt:lpstr>
      <vt:lpstr>華康龍門石碑</vt:lpstr>
      <vt:lpstr>華康儷中宋(P)</vt:lpstr>
      <vt:lpstr>華康儷中黑</vt:lpstr>
      <vt:lpstr>新細明體</vt:lpstr>
      <vt:lpstr>標楷體</vt:lpstr>
      <vt:lpstr>Arial</vt:lpstr>
      <vt:lpstr>Calibri</vt:lpstr>
      <vt:lpstr>Segoe UI</vt:lpstr>
      <vt:lpstr>Times New Roman</vt:lpstr>
      <vt:lpstr>Wingdings</vt:lpstr>
      <vt:lpstr>預設簡報設計</vt:lpstr>
      <vt:lpstr>14_預設簡報設計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872</cp:revision>
  <dcterms:created xsi:type="dcterms:W3CDTF">2006-09-26T01:05:23Z</dcterms:created>
  <dcterms:modified xsi:type="dcterms:W3CDTF">2025-03-26T03:44:31Z</dcterms:modified>
</cp:coreProperties>
</file>