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  <p:sldMasterId id="2147489731" r:id="rId4"/>
  </p:sldMasterIdLst>
  <p:notesMasterIdLst>
    <p:notesMasterId r:id="rId42"/>
  </p:notesMasterIdLst>
  <p:handoutMasterIdLst>
    <p:handoutMasterId r:id="rId43"/>
  </p:handoutMasterIdLst>
  <p:sldIdLst>
    <p:sldId id="1270" r:id="rId5"/>
    <p:sldId id="1050" r:id="rId6"/>
    <p:sldId id="1420" r:id="rId7"/>
    <p:sldId id="1053" r:id="rId8"/>
    <p:sldId id="1367" r:id="rId9"/>
    <p:sldId id="1054" r:id="rId10"/>
    <p:sldId id="1349" r:id="rId11"/>
    <p:sldId id="1181" r:id="rId12"/>
    <p:sldId id="1404" r:id="rId13"/>
    <p:sldId id="1406" r:id="rId14"/>
    <p:sldId id="1457" r:id="rId15"/>
    <p:sldId id="1458" r:id="rId16"/>
    <p:sldId id="1460" r:id="rId17"/>
    <p:sldId id="1459" r:id="rId18"/>
    <p:sldId id="1463" r:id="rId19"/>
    <p:sldId id="1461" r:id="rId20"/>
    <p:sldId id="1462" r:id="rId21"/>
    <p:sldId id="1464" r:id="rId22"/>
    <p:sldId id="1467" r:id="rId23"/>
    <p:sldId id="1468" r:id="rId24"/>
    <p:sldId id="1469" r:id="rId25"/>
    <p:sldId id="1446" r:id="rId26"/>
    <p:sldId id="1447" r:id="rId27"/>
    <p:sldId id="1448" r:id="rId28"/>
    <p:sldId id="1449" r:id="rId29"/>
    <p:sldId id="1450" r:id="rId30"/>
    <p:sldId id="1451" r:id="rId31"/>
    <p:sldId id="1452" r:id="rId32"/>
    <p:sldId id="1453" r:id="rId33"/>
    <p:sldId id="1470" r:id="rId34"/>
    <p:sldId id="1471" r:id="rId35"/>
    <p:sldId id="1472" r:id="rId36"/>
    <p:sldId id="1473" r:id="rId37"/>
    <p:sldId id="1474" r:id="rId38"/>
    <p:sldId id="1454" r:id="rId39"/>
    <p:sldId id="1455" r:id="rId40"/>
    <p:sldId id="1045" r:id="rId4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FFCC"/>
    <a:srgbClr val="66CCFF"/>
    <a:srgbClr val="0099FF"/>
    <a:srgbClr val="FFCCFF"/>
    <a:srgbClr val="9900CC"/>
    <a:srgbClr val="99FF99"/>
    <a:srgbClr val="008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3016" autoAdjust="0"/>
  </p:normalViewPr>
  <p:slideViewPr>
    <p:cSldViewPr>
      <p:cViewPr varScale="1">
        <p:scale>
          <a:sx n="63" d="100"/>
          <a:sy n="63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39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905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030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19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38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655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08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49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7444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599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606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2771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4663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194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79912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6698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9429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0875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878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74510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93074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521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86515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428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26165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80949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6678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8966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5832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81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AEA7-54AF-4A02-BF61-94B46E35B27F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992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BF82-4456-412C-BA3A-8E701F1CD5C8}" type="datetimeFigureOut">
              <a:rPr lang="zh-HK" altLang="en-US" smtClean="0"/>
              <a:t>10/3/2023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F316-E363-440D-ACCD-9F0A3D19D7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65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2" r:id="rId1"/>
    <p:sldLayoutId id="2147489733" r:id="rId2"/>
    <p:sldLayoutId id="2147489734" r:id="rId3"/>
    <p:sldLayoutId id="2147489735" r:id="rId4"/>
    <p:sldLayoutId id="2147489736" r:id="rId5"/>
    <p:sldLayoutId id="2147489737" r:id="rId6"/>
    <p:sldLayoutId id="2147489738" r:id="rId7"/>
    <p:sldLayoutId id="2147489739" r:id="rId8"/>
    <p:sldLayoutId id="2147489740" r:id="rId9"/>
    <p:sldLayoutId id="2147489741" r:id="rId10"/>
    <p:sldLayoutId id="2147489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zh-TW" altLang="en-US" sz="6000" spc="600" dirty="0">
                <a:solidFill>
                  <a:schemeClr val="bg1"/>
                </a:solidFill>
                <a:ea typeface="華康儷中黑" pitchFamily="49" charset="-120"/>
              </a:rPr>
              <a:t>真假正義辨</a:t>
            </a:r>
            <a:endParaRPr lang="en-US" altLang="zh-TW" sz="6000" spc="600" dirty="0">
              <a:solidFill>
                <a:srgbClr val="FF0000"/>
              </a:solidFill>
              <a:highlight>
                <a:srgbClr val="00FFFF"/>
              </a:highlight>
              <a:ea typeface="華康儷中黑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FFFFFF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rgbClr val="FFFFFF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rgbClr val="FFFFFF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rgbClr val="FFFFFF"/>
              </a:solidFill>
              <a:ea typeface="華康粗黑體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dirty="0">
                <a:solidFill>
                  <a:srgbClr val="FFFFFF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rgbClr val="FFFFFF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rgbClr val="FFFFFF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rgbClr val="FFFFFF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走獸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豺狼和駝鳥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都要讚美我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因為我在沙漠裡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使河流成渠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我拿一切當廢物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為賺得基督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為獲得那出於天主的正義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這正義並非因為我遵守法律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而是由於信仰基督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耶穌便站起身來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先向她投石吧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」耶穌又彎下身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在地上寫字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20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走獸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豺狼和駝鳥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都要讚美我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因為我在沙漠裡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使河流成渠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天國風景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春有百花秋有月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夏有涼風冬有雪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若無閒事掛心頭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便是人間好時節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慧開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風雨晦明身外事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心中只有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艷陽天</a:t>
            </a:r>
            <a:endParaRPr lang="en-US" altLang="zh-TW" sz="38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 rtl="0"/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人類也可使</a:t>
            </a:r>
            <a:r>
              <a:rPr lang="zh-TW" altLang="en-US" sz="360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沙漠出河流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: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聯合國糧農組織</a:t>
            </a:r>
            <a:r>
              <a:rPr lang="en-US" altLang="zh-TW" sz="24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(FAO): 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2010-20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十年間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中國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澳大利亞和印度是全球森林面積年均淨增加最多的三個國家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中國在過去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10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年中平均每年增加了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194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萬公頃的森林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遠遠高出其他國家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en-US" altLang="zh-TW" sz="24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(BBC)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05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我拿一切當廢物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為賺得基督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為獲得那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出於天主的正義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這正義並非因為我遵守法律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而是由於信仰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有一種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強權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被視作正義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有一種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雙標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雙重標準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被視作正義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有一種正義來自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洗腦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以假亂真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欺世盜名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真正義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來自全人類的共識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聯合國的二百國家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&gt;G20&gt;G7&gt;5&gt;2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中美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真正義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來自基督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的神律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自然律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E8075EC-9F1F-4748-8DF0-92889DE13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540" y="2151758"/>
            <a:ext cx="2520280" cy="227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5666B-26E9-47ED-9D1B-0EE3D490D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使人大迷惑者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必物之相似也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讓人最為困惑的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一定是非常相似的事情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玉人之所患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患石之似玉者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玉工所最傷腦筋的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是看起來像玉的石頭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相劍者之所患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患劍之似吳干者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鑑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別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寶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劍的人所最傷腦筋的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似吳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國的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干將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莫邪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那樣的劍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賢主之所患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患人之博聞辯言而似通者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賢明君主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最怕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是看</a:t>
            </a:r>
            <a:r>
              <a:rPr lang="zh-TW" altLang="en-US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似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知識廣博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能言善辯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好像通達事理的人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亡國之主似智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亡國之臣似忠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400" kern="1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亡國之君像明君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亡國之臣像忠臣</a:t>
            </a:r>
            <a:r>
              <a:rPr lang="en-US" altLang="zh-TW" sz="24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相似之物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此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愚者之所大惑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而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聖人之所加慮也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相似的事物</a:t>
            </a:r>
            <a:r>
              <a:rPr lang="en-US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一般人最為困惑</a:t>
            </a:r>
            <a:r>
              <a:rPr lang="en-US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而為聖人所要深入考慮的</a:t>
            </a:r>
            <a:r>
              <a:rPr lang="en-US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.(</a:t>
            </a:r>
            <a:r>
              <a:rPr lang="zh-TW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呂氏春秋</a:t>
            </a:r>
            <a:r>
              <a:rPr lang="en-US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疑似</a:t>
            </a:r>
            <a:r>
              <a:rPr lang="en-US" altLang="zh-TW" sz="2400" kern="100" spc="-15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pc="-15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611B37A-25F7-4F44-B461-BBF0F2C698C9}"/>
              </a:ext>
            </a:extLst>
          </p:cNvPr>
          <p:cNvSpPr txBox="1"/>
          <p:nvPr/>
        </p:nvSpPr>
        <p:spPr>
          <a:xfrm>
            <a:off x="5652120" y="404664"/>
            <a:ext cx="3384376" cy="206210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假到真時真亦假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真到假時假亦真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;</a:t>
            </a:r>
          </a:p>
          <a:p>
            <a:pPr algn="ctr"/>
            <a:r>
              <a:rPr lang="zh-TW" altLang="en-US" sz="3200" dirty="0">
                <a:solidFill>
                  <a:srgbClr val="FFFF00"/>
                </a:solidFill>
                <a:latin typeface="+mn-lt"/>
                <a:ea typeface="華康龍門石碑" panose="03000709000000000000" pitchFamily="65" charset="-120"/>
              </a:rPr>
              <a:t>謊言多講變真理</a:t>
            </a:r>
            <a:r>
              <a:rPr lang="en-US" altLang="zh-TW" sz="3200" dirty="0">
                <a:solidFill>
                  <a:srgbClr val="FFFF00"/>
                </a:solidFill>
                <a:latin typeface="+mn-lt"/>
                <a:ea typeface="華康龍門石碑" panose="03000709000000000000" pitchFamily="65" charset="-120"/>
              </a:rPr>
              <a:t>?</a:t>
            </a:r>
          </a:p>
          <a:p>
            <a:pPr algn="ctr"/>
            <a:r>
              <a:rPr lang="zh-TW" altLang="en-US" sz="3200" dirty="0">
                <a:solidFill>
                  <a:srgbClr val="00FF00"/>
                </a:solidFill>
                <a:latin typeface="+mn-lt"/>
                <a:ea typeface="華康龍門石碑" panose="03000709000000000000" pitchFamily="65" charset="-120"/>
              </a:rPr>
              <a:t>必導致人類滅亡</a:t>
            </a:r>
            <a:r>
              <a:rPr lang="en-US" altLang="zh-TW" sz="3200" dirty="0">
                <a:solidFill>
                  <a:srgbClr val="00FF00"/>
                </a:solidFill>
                <a:latin typeface="+mn-lt"/>
                <a:ea typeface="華康龍門石碑" panose="030007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472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耶穌便站起身來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先向她投石吧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」耶穌又彎下身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在地上寫字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沒有人敢拿第一塊石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彌撒前認罪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耶穌戳穿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自稱義人者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的謊言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不是凡說主呀的人能進天國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沒有愛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移山信德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施捨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致命都無用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不要再把人劃分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不信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民主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獨裁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反人權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是否有名就一定有實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       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下面以民主為例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8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  <a:r>
              <a:rPr lang="zh-TW" altLang="en-US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徐錦堯著</a:t>
            </a: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《</a:t>
            </a:r>
            <a:r>
              <a:rPr lang="zh-TW" altLang="en-US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家庭民主信仰</a:t>
            </a: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》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148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陌生人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反對派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地球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全人發展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身心靈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1717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陌生人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反對派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地球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全人發展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身心靈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46CF73E-58E0-4B76-B462-59FC9EB6D562}"/>
              </a:ext>
            </a:extLst>
          </p:cNvPr>
          <p:cNvSpPr txBox="1"/>
          <p:nvPr/>
        </p:nvSpPr>
        <p:spPr>
          <a:xfrm rot="21418502">
            <a:off x="2225470" y="1412703"/>
            <a:ext cx="548703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民主制度以民主人為基礎</a:t>
            </a:r>
            <a:endParaRPr lang="en-US" altLang="zh-TW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它不等於選舉或民主運動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15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20701F2-63FD-4728-A85C-29D2EF998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以上理論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聽起來很複雜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也很抽象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這需要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長期的培育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特別要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由兒童期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開始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教研為此而存在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請你在我們這個籌款月內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大力支持我們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詳情可參考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上主日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20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日四旬期第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主日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的講道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Aft>
                <a:spcPts val="1200"/>
              </a:spcAft>
            </a:pPr>
            <a:r>
              <a:rPr lang="en-US" altLang="zh-TW" sz="3100" dirty="0">
                <a:solidFill>
                  <a:srgbClr val="FFFF00"/>
                </a:solidFill>
                <a:ea typeface="華康儷中黑" panose="020B0509000000000000" pitchFamily="49" charset="-120"/>
              </a:rPr>
              <a:t>https://www.youtube.com/watch?v=HpbL6NHaIlM</a:t>
            </a:r>
            <a:endParaRPr lang="zh-TW" altLang="en-US" sz="31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154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CDF56F9-FD4E-410A-9BA6-1260FD4C72C3}"/>
              </a:ext>
            </a:extLst>
          </p:cNvPr>
          <p:cNvSpPr/>
          <p:nvPr/>
        </p:nvSpPr>
        <p:spPr>
          <a:xfrm>
            <a:off x="-22800" y="183793"/>
            <a:ext cx="9144000" cy="662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001395" lvl="0" indent="269875" algn="ctr" defTabSz="457200" rtl="0" eaLnBrk="1" fontAlgn="auto" latinLnBrk="0" hangingPunct="1">
              <a:lnSpc>
                <a:spcPts val="37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800" b="0" i="0" u="none" strike="noStrike" kern="100" cap="none" spc="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公教教研中心周年筹款月</a:t>
            </a:r>
            <a:endParaRPr kumimoji="0" lang="zh-TW" altLang="zh-HK" sz="28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269875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日期：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2022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年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3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月中旬至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4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月中旬</a:t>
            </a:r>
          </a:p>
          <a:p>
            <a:pPr marL="0" marR="0" lvl="0" indent="2698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目的：</a:t>
            </a:r>
            <a:r>
              <a:rPr kumimoji="0" lang="zh-TW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推广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梵二精神</a:t>
            </a: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为基督天国和世界大同努力</a:t>
            </a:r>
            <a:endParaRPr kumimoji="0" lang="zh-TW" altLang="zh-HK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2698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内容：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圣经 </a:t>
            </a:r>
            <a:r>
              <a:rPr kumimoji="0" lang="en-US" altLang="zh-HK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+</a:t>
            </a:r>
            <a:r>
              <a:rPr kumimoji="0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梵二 </a:t>
            </a:r>
            <a:r>
              <a:rPr kumimoji="0" lang="en-US" altLang="zh-HK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+</a:t>
            </a:r>
            <a:r>
              <a:rPr kumimoji="0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中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华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文化 </a:t>
            </a:r>
            <a:r>
              <a:rPr kumimoji="0" lang="en-US" altLang="zh-HK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+</a:t>
            </a:r>
            <a:r>
              <a:rPr kumimoji="0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更丰盛生命 </a:t>
            </a:r>
            <a:r>
              <a:rPr kumimoji="0" lang="en-US" altLang="zh-HK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+</a:t>
            </a:r>
            <a:r>
              <a:rPr kumimoji="0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天国</a:t>
            </a:r>
          </a:p>
          <a:p>
            <a:pPr marL="0" marR="0" lvl="0" indent="2698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用途：筹募香港及华人地区的福传及培育经费</a:t>
            </a:r>
          </a:p>
          <a:p>
            <a:pPr marL="2698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银行转账或直接存入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</a:t>
            </a:r>
            <a:r>
              <a:rPr kumimoji="0" lang="zh-TW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恒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生银行帐户 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233-0-052156 </a:t>
            </a:r>
            <a:endParaRPr kumimoji="0" lang="zh-TW" altLang="zh-HK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2698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划线支票抬头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：公教教研中心有限公司</a:t>
            </a:r>
            <a:endParaRPr kumimoji="0" lang="en-US" altLang="zh-TW" sz="24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2698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           </a:t>
            </a:r>
            <a:r>
              <a:rPr kumimoji="1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Catholic Institute for Religion and Society Ltd.</a:t>
            </a:r>
            <a:endParaRPr kumimoji="1" lang="zh-TW" altLang="zh-TW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2698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请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寄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往：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香港 新界 上水乡 兴仁村 第一巷 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16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号 公教教研中心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16, 1</a:t>
            </a:r>
            <a:r>
              <a:rPr kumimoji="1" lang="en-US" altLang="zh-TW" sz="24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st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Lane, Hing Yan Tsuen, Sheung Shui Village, N.T., Hong Kong.</a:t>
            </a:r>
            <a:endParaRPr kumimoji="1" lang="zh-TW" altLang="zh-TW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6254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（注：捐款港币</a:t>
            </a:r>
            <a:r>
              <a:rPr kumimoji="0" lang="en-US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100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元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或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以上，可凭收据申请免税。）</a:t>
            </a:r>
          </a:p>
          <a:p>
            <a:pPr marL="0" marR="0" lvl="0" indent="269875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800" b="0" i="0" u="none" strike="noStrike" kern="100" cap="none" spc="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请转发给亲朋好友，</a:t>
            </a:r>
            <a:r>
              <a:rPr kumimoji="0" lang="zh-TW" altLang="en-US" sz="2800" b="0" i="0" u="none" strike="noStrike" kern="100" cap="none" spc="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并</a:t>
            </a:r>
            <a:r>
              <a:rPr kumimoji="0" lang="zh-TW" altLang="zh-HK" sz="2800" b="0" i="0" u="none" strike="noStrike" kern="100" cap="none" spc="10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口耳相传，大力支持！谢谢！</a:t>
            </a:r>
            <a:endParaRPr kumimoji="0" lang="zh-TW" altLang="zh-HK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详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情请致</a:t>
            </a:r>
            <a:r>
              <a:rPr kumimoji="0" lang="zh-TW" altLang="zh-HK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电公教教研中心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</a:t>
            </a:r>
            <a:r>
              <a:rPr kumimoji="0" lang="en-US" altLang="zh-HK" sz="2400" b="1" i="0" u="none" strike="noStrike" kern="1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(852)</a:t>
            </a:r>
            <a:r>
              <a:rPr kumimoji="0" lang="en-US" altLang="zh-HK" sz="2800" b="1" i="0" u="none" strike="noStrike" kern="1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2336-1205</a:t>
            </a:r>
            <a:r>
              <a:rPr kumimoji="0" lang="zh-TW" altLang="zh-HK" sz="2400" b="1" i="0" u="none" strike="noStrike" kern="1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</a:t>
            </a:r>
            <a:endParaRPr kumimoji="0" lang="en-US" altLang="zh-TW" sz="2400" b="1" i="0" u="none" strike="noStrike" kern="1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2698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zh-HK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601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43:16-21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上主這樣說：「他曾在海中開了一條路，在怒潮中闢了一條道；他曾使車、馬、軍隊和將領，一同前來，沉沒後，再未浮起，就此被消滅，像熄滅的燈心一樣。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「你們不必追念古代的事，也不必回憶過去的事！看哪！我要行一件新事，現在即要發生；你們不知道嗎？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16F139-A56D-4F0C-A035-4E10AA89C296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DBB0C4F-895D-4836-B5A7-E437E55B9453}"/>
              </a:ext>
            </a:extLst>
          </p:cNvPr>
          <p:cNvSpPr/>
          <p:nvPr/>
        </p:nvSpPr>
        <p:spPr>
          <a:xfrm>
            <a:off x="0" y="184953"/>
            <a:ext cx="9036496" cy="626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0" algn="just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	</a:t>
            </a:r>
            <a:r>
              <a:rPr kumimoji="0" lang="zh-TW" altLang="zh-HK" sz="2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福传与培育</a:t>
            </a:r>
            <a:r>
              <a:rPr kumimoji="0" lang="en-US" altLang="zh-TW" sz="2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0" lang="zh-TW" altLang="zh-HK" sz="2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尤其是培育下一代</a:t>
            </a:r>
            <a:r>
              <a:rPr kumimoji="0" lang="en-US" altLang="zh-TW" sz="2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)</a:t>
            </a:r>
            <a:r>
              <a:rPr kumimoji="0" lang="zh-TW" altLang="zh-HK" sz="2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，是公教教研中心的重要任务，也是我作了五十多年神父的梦想。如果要明天更好，便要让下一代浸润在梵二精神的天国氛围中，给世界大同一个实现的机会。</a:t>
            </a:r>
          </a:p>
          <a:p>
            <a:pPr marL="177800" marR="1001395" lvl="0" indent="0" algn="l" defTabSz="457200" rtl="0" eaLnBrk="1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我们福传与培育的内容</a:t>
            </a: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以下面五点为</a:t>
            </a:r>
            <a:r>
              <a:rPr kumimoji="0" lang="zh-TW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主轴</a:t>
            </a:r>
            <a:endParaRPr kumimoji="0" lang="zh-TW" altLang="zh-HK" sz="28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177800" marR="0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1.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整全的信仰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：扎根梵二、热爱家庭、投身社会</a:t>
            </a:r>
            <a:b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胸</a:t>
            </a:r>
            <a:r>
              <a:rPr kumimoji="0" lang="zh-TW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怀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祖国、放眼世界、注目永恒</a:t>
            </a:r>
          </a:p>
          <a:p>
            <a:pPr marL="177800" marR="1001395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2.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多元的世界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：肯定自己、欣赏别人；学习别</a:t>
            </a:r>
            <a:r>
              <a:rPr kumimoji="0" lang="zh-TW" altLang="en-US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人</a:t>
            </a:r>
            <a:b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丰富自己</a:t>
            </a:r>
          </a:p>
          <a:p>
            <a:pPr marL="177800" marR="1001395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3.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不同的意见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：求同存异；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道不同，正好为谋</a:t>
            </a:r>
          </a:p>
          <a:p>
            <a:pPr marL="177800" marR="0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4.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均衡的发展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：以主为基、以人为本 </a:t>
            </a:r>
            <a:endParaRPr kumimoji="0" lang="en-US" altLang="zh-TW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marL="177800" marR="0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（灵肉兼顾；在主内爱人</a:t>
            </a: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在爱人时爱主）</a:t>
            </a:r>
          </a:p>
          <a:p>
            <a:pPr marL="177800" marR="0" lvl="0" indent="0" algn="l" defTabSz="457200" rtl="0" eaLnBrk="1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5.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共融的天国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：天主为王、以爱治理、以分享为乐</a:t>
            </a:r>
            <a:b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kumimoji="0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                     </a:t>
            </a:r>
            <a:r>
              <a:rPr kumimoji="0" lang="zh-TW" altLang="zh-HK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以全人类共融合一为最终目的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華康黑體-GB5" panose="020B0509000000000000" pitchFamily="49" charset="-120"/>
                <a:cs typeface="華康黑體-GB5" panose="020B0509000000000000" pitchFamily="49" charset="-120"/>
              </a:rPr>
              <a:t>	</a:t>
            </a:r>
            <a:endParaRPr kumimoji="0" lang="zh-TW" altLang="zh-HK" sz="24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2623E2-594D-4371-ADE0-DCE78133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6" y="116632"/>
            <a:ext cx="9131364" cy="6741368"/>
          </a:xfrm>
        </p:spPr>
        <p:txBody>
          <a:bodyPr/>
          <a:lstStyle/>
          <a:p>
            <a:r>
              <a:rPr lang="zh-TW" altLang="en-US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这五大点</a:t>
            </a:r>
            <a:r>
              <a:rPr lang="en-US" altLang="zh-TW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将会渗透和遍布在教研中心的福传和培育资料中</a:t>
            </a:r>
            <a:r>
              <a:rPr lang="en-US" altLang="zh-TW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包括</a:t>
            </a:r>
            <a:r>
              <a:rPr lang="en-US" altLang="zh-TW" sz="24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:</a:t>
            </a:r>
            <a:endParaRPr lang="zh-TW" altLang="en-US" sz="2400" dirty="0">
              <a:ea typeface="華康黑體-GB5" panose="020B0509000000000000" pitchFamily="49" charset="-120"/>
              <a:cs typeface="華康黑體-GB5" panose="020B0509000000000000" pitchFamily="49" charset="-120"/>
            </a:endParaRPr>
          </a:p>
          <a:p>
            <a:pPr algn="l"/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A.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主日弥撒讲道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（甲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乙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丙三年，共约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180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篇讲道）</a:t>
            </a:r>
          </a:p>
          <a:p>
            <a:pPr algn="l"/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B.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正视人生的信仰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（由慕道班和新教友做起）</a:t>
            </a:r>
          </a:p>
          <a:p>
            <a:pPr algn="l"/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C.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家庭</a:t>
            </a:r>
            <a:r>
              <a:rPr lang="en-US" altLang="zh-TW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民主</a:t>
            </a:r>
            <a:r>
              <a:rPr lang="en-US" altLang="zh-TW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信仰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（自小教导孩子以上五大点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潜移默化）</a:t>
            </a:r>
          </a:p>
          <a:p>
            <a:pPr algn="l"/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D.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新福传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：找寻现代福传和培育的新方法</a:t>
            </a:r>
          </a:p>
          <a:p>
            <a:pPr algn="l">
              <a:spcAft>
                <a:spcPts val="1200"/>
              </a:spcAft>
            </a:pP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E</a:t>
            </a:r>
            <a:r>
              <a:rPr lang="en-US" altLang="zh-TW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.《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基督徒基层团体</a:t>
            </a:r>
            <a:r>
              <a:rPr lang="en-US" altLang="zh-TW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》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聚会手册</a:t>
            </a:r>
            <a:b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         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（成年人的分享亦以天国和大同为重）</a:t>
            </a:r>
          </a:p>
          <a:p>
            <a:pPr algn="l">
              <a:lnSpc>
                <a:spcPts val="3700"/>
              </a:lnSpc>
            </a:pP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    以上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A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至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D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（除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E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以外）都是视频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主要是粤语及普通话</a:t>
            </a:r>
            <a:b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</a:b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双语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),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部分还有英语。我们会把这些资料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大约</a:t>
            </a:r>
            <a:r>
              <a:rPr lang="en-US" altLang="zh-TW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4</a:t>
            </a:r>
            <a:r>
              <a:rPr lang="en-US" altLang="zh-TW" sz="24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TB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),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收进一个大容量的硬碟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邮盘中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目前每个成本约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1,300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港元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送给海内外各华人教区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修会或其它教会团体。</a:t>
            </a:r>
          </a:p>
          <a:p>
            <a:pPr algn="l">
              <a:lnSpc>
                <a:spcPts val="3700"/>
              </a:lnSpc>
            </a:pP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因为资料实在太多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我们将会把资料分类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以方便大家应用</a:t>
            </a:r>
            <a:r>
              <a:rPr lang="en-US" altLang="zh-TW" sz="2800" dirty="0">
                <a:ea typeface="華康黑體-GB5" panose="020B0509000000000000" pitchFamily="49" charset="-120"/>
                <a:cs typeface="華康黑體-GB5" panose="020B0509000000000000" pitchFamily="49" charset="-120"/>
              </a:rPr>
              <a:t>.</a:t>
            </a:r>
            <a:endParaRPr lang="zh-TW" altLang="en-US" sz="2800" dirty="0">
              <a:ea typeface="華康黑體-GB5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170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使人大迷惑者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必物之相似也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zh-TW" altLang="en-US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讓人困惑的</a:t>
            </a:r>
            <a:r>
              <a:rPr lang="en-US" altLang="zh-TW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一定是非常相似的事情</a:t>
            </a:r>
            <a:endParaRPr lang="en-US" altLang="zh-TW" sz="44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Things that confuse people are things that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look alike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151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玉人之所患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患石之似玉者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玉工最傷腦筋的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是像玉的石頭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A jade dealer worries that stones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look like </a:t>
            </a:r>
            <a:r>
              <a:rPr lang="en-US" altLang="zh-TW" sz="4400" dirty="0">
                <a:ea typeface="華康儷中黑" panose="020B0509000000000000" pitchFamily="49" charset="-120"/>
              </a:rPr>
              <a:t>genuine jades. </a:t>
            </a:r>
          </a:p>
        </p:txBody>
      </p:sp>
    </p:spTree>
    <p:extLst>
      <p:ext uri="{BB962C8B-B14F-4D97-AF65-F5344CB8AC3E}">
        <p14:creationId xmlns:p14="http://schemas.microsoft.com/office/powerpoint/2010/main" val="984554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" y="332656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相劍者之所患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患劍之似「吳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國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干」者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鑑別劍的人最傷腦筋的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是像「干將」那樣的劍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A sword connoisseur’s headache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is that a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counterfeited sword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looks like one used by a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master swordsman</a:t>
            </a:r>
          </a:p>
        </p:txBody>
      </p:sp>
    </p:spTree>
    <p:extLst>
      <p:ext uri="{BB962C8B-B14F-4D97-AF65-F5344CB8AC3E}">
        <p14:creationId xmlns:p14="http://schemas.microsoft.com/office/powerpoint/2010/main" val="2955312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賢主之所患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患人之博聞辯言而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似通者</a:t>
            </a:r>
            <a:endParaRPr lang="en-US" altLang="zh-TW" sz="44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賢君最傷腦筋的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是看起來知識廣博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能言善辯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好像通達事理的人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A sagacious ruler faces a quandary if an advisor is only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superficially </a:t>
            </a:r>
            <a:r>
              <a:rPr lang="en-US" altLang="zh-TW" sz="4400" dirty="0">
                <a:ea typeface="華康儷中黑" panose="020B0509000000000000" pitchFamily="49" charset="-120"/>
              </a:rPr>
              <a:t>knowledgeable, eloquent and reasonable.</a:t>
            </a:r>
          </a:p>
        </p:txBody>
      </p:sp>
    </p:spTree>
    <p:extLst>
      <p:ext uri="{BB962C8B-B14F-4D97-AF65-F5344CB8AC3E}">
        <p14:creationId xmlns:p14="http://schemas.microsoft.com/office/powerpoint/2010/main" val="2509050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亡國之主似智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亡國之臣似忠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亡國之君像明君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亡國之臣似忠臣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A country’s worry is that a fallen emperor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seemed</a:t>
            </a:r>
            <a:r>
              <a:rPr lang="en-US" altLang="zh-TW" sz="4400" dirty="0">
                <a:ea typeface="華康儷中黑" panose="020B0509000000000000" pitchFamily="49" charset="-120"/>
              </a:rPr>
              <a:t> wise and the traitor is taken as loyal.</a:t>
            </a:r>
          </a:p>
        </p:txBody>
      </p:sp>
    </p:spTree>
    <p:extLst>
      <p:ext uri="{BB962C8B-B14F-4D97-AF65-F5344CB8AC3E}">
        <p14:creationId xmlns:p14="http://schemas.microsoft.com/office/powerpoint/2010/main" val="409394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相似之物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此愚者之所大惑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而聖人之所加慮也</a:t>
            </a:r>
            <a:r>
              <a:rPr lang="en-US" altLang="zh-TW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(</a:t>
            </a:r>
            <a:r>
              <a:rPr lang="zh-TW" altLang="en-US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呂氏春秋</a:t>
            </a:r>
            <a:r>
              <a:rPr lang="en-US" altLang="zh-TW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)</a:t>
            </a:r>
            <a:endParaRPr lang="en-US" altLang="zh-TW" spc="-15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相似的事物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使一般人困惑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而為聖人所要深入考慮的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Things that look similar confuse ordinary people, which the wise man would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contemplate carefully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kumimoji="0" lang="zh-TW" altLang="zh-TW" sz="4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34" charset="-120"/>
                <a:ea typeface="inherit"/>
              </a:rPr>
              <a:t> 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34" charset="-120"/>
                <a:ea typeface="inherit"/>
              </a:rPr>
              <a:t>(</a:t>
            </a: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34" charset="-120"/>
                <a:ea typeface="inherit"/>
              </a:rPr>
              <a:t>Lu's Spring and Autumn</a:t>
            </a:r>
            <a:r>
              <a:rPr kumimoji="0" lang="en-US" altLang="zh-TW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 panose="020B0604020202020204" pitchFamily="34" charset="-120"/>
                <a:ea typeface="inherit"/>
              </a:rPr>
              <a:t>)</a:t>
            </a: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zh-TW" sz="4400" dirty="0">
              <a:ea typeface="華康儷中黑" panose="020B0509000000000000" pitchFamily="49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80ED19-A3BF-4138-9AFB-C368291D2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77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78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真正義假正義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真信徒假信徒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也不是容易看得出來的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Similarly, it is not easy to tell what is true justice, and it is also not easy to discern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genuine believers from the fake ones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199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所以耶穌才說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「不是凡向我說</a:t>
            </a:r>
            <a:r>
              <a:rPr lang="en-US" altLang="zh-TW" sz="4400" dirty="0">
                <a:ea typeface="華康儷中黑" panose="020B0509000000000000" pitchFamily="49" charset="-120"/>
              </a:rPr>
              <a:t>『</a:t>
            </a:r>
            <a:r>
              <a:rPr lang="zh-TW" altLang="en-US" sz="4400" dirty="0">
                <a:ea typeface="華康儷中黑" panose="020B0509000000000000" pitchFamily="49" charset="-120"/>
              </a:rPr>
              <a:t>主啊</a:t>
            </a:r>
            <a:r>
              <a:rPr lang="en-US" altLang="zh-TW" sz="4400" dirty="0">
                <a:ea typeface="華康儷中黑" panose="020B0509000000000000" pitchFamily="49" charset="-120"/>
              </a:rPr>
              <a:t>! </a:t>
            </a:r>
            <a:r>
              <a:rPr lang="zh-TW" altLang="en-US" sz="4400" dirty="0">
                <a:ea typeface="華康儷中黑" panose="020B0509000000000000" pitchFamily="49" charset="-120"/>
              </a:rPr>
              <a:t>主啊</a:t>
            </a:r>
            <a:r>
              <a:rPr lang="en-US" altLang="zh-TW" sz="4400" dirty="0">
                <a:ea typeface="華康儷中黑" panose="020B0509000000000000" pitchFamily="49" charset="-120"/>
              </a:rPr>
              <a:t>!』</a:t>
            </a:r>
            <a:r>
              <a:rPr lang="zh-TW" altLang="en-US" sz="4400" dirty="0">
                <a:ea typeface="華康儷中黑" panose="020B0509000000000000" pitchFamily="49" charset="-120"/>
              </a:rPr>
              <a:t>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就能進入天國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而是那承行我在天之父旨意的人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才能進天國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9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This is why Jesus said: “Not everyone who says to me, 'Lord, Lord,' will enter the kingdom of heaven, but only the one who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does the will</a:t>
            </a:r>
            <a:r>
              <a:rPr lang="en-US" altLang="zh-TW" sz="4400" dirty="0">
                <a:ea typeface="華康儷中黑" panose="020B0509000000000000" pitchFamily="49" charset="-120"/>
              </a:rPr>
              <a:t> of my Father in heaven.”</a:t>
            </a:r>
          </a:p>
        </p:txBody>
      </p:sp>
    </p:spTree>
    <p:extLst>
      <p:ext uri="{BB962C8B-B14F-4D97-AF65-F5344CB8AC3E}">
        <p14:creationId xmlns:p14="http://schemas.microsoft.com/office/powerpoint/2010/main" val="100291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看哪！我要在荒野中，開闢道路；在沙漠裡，開掘河流。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田野間的走獸、豺狼和駝鳥，都要讚美我，因為我在曠野中，使水湧出，在沙漠裡，使河流成渠，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為把水賜給我所揀選的百姓喝：就是我為自己所造化的人民，好叫他們講述我的榮耀。」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7703840" y="6010491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7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許多人根本不把聖誕節當作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耶穌的生日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他們只知紙醉金迷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縱欲享樂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今天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聖堂的馬棚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也反映不出</a:t>
            </a:r>
            <a:r>
              <a:rPr lang="en-US" altLang="zh-TW" sz="3600" dirty="0">
                <a:ea typeface="華康儷中黑" panose="020B0509000000000000" pitchFamily="49" charset="-120"/>
              </a:rPr>
              <a:t>2000</a:t>
            </a:r>
            <a:r>
              <a:rPr lang="zh-TW" altLang="en-US" sz="3600" dirty="0">
                <a:ea typeface="華康儷中黑" panose="020B0509000000000000" pitchFamily="49" charset="-120"/>
              </a:rPr>
              <a:t>年前耶穌出生時環境的破落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Many people do not regard Christmas as Jesus’s birthday. To them, Christmas is a  time for extravagant spending and indulgence. Even the mangers in present day chapels do not reflect the despair and dilapidated conditions which Jesus was born 2000 years ago.</a:t>
            </a:r>
          </a:p>
        </p:txBody>
      </p:sp>
    </p:spTree>
    <p:extLst>
      <p:ext uri="{BB962C8B-B14F-4D97-AF65-F5344CB8AC3E}">
        <p14:creationId xmlns:p14="http://schemas.microsoft.com/office/powerpoint/2010/main" val="1784766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保祿宗徒甚至認為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即使能說天使的語言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有移山的信德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若沒有愛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什麼也不算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St. Paul considered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nothing really matters without love</a:t>
            </a:r>
            <a:r>
              <a:rPr lang="en-US" altLang="zh-TW" sz="4400" dirty="0">
                <a:ea typeface="華康儷中黑" panose="020B0509000000000000" pitchFamily="49" charset="-120"/>
              </a:rPr>
              <a:t>, even if one can speak with the tongue of angels and has the faith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to move mountains.</a:t>
            </a:r>
          </a:p>
        </p:txBody>
      </p:sp>
    </p:spTree>
    <p:extLst>
      <p:ext uri="{BB962C8B-B14F-4D97-AF65-F5344CB8AC3E}">
        <p14:creationId xmlns:p14="http://schemas.microsoft.com/office/powerpoint/2010/main" val="1672295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所以不要再把世界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劃分</a:t>
            </a:r>
            <a:r>
              <a:rPr lang="zh-TW" altLang="en-US" sz="4400" dirty="0">
                <a:ea typeface="華康儷中黑" panose="020B0509000000000000" pitchFamily="49" charset="-120"/>
              </a:rPr>
              <a:t>為信與不信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民主與獨裁等等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不同的「陣營」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因為有名未必就有實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It is therefore not meaningful to separate the world into believers and non-believers, democrats and authoritarians because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names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(or labels) do not reflect reality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1988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我著的</a:t>
            </a:r>
            <a:r>
              <a:rPr lang="en-US" altLang="zh-TW" sz="4000" dirty="0">
                <a:ea typeface="華康儷中黑" panose="020B0509000000000000" pitchFamily="49" charset="-120"/>
              </a:rPr>
              <a:t>《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家庭民主信仰</a:t>
            </a:r>
            <a:r>
              <a:rPr lang="en-US" altLang="zh-TW" sz="4000" dirty="0">
                <a:ea typeface="華康儷中黑" panose="020B0509000000000000" pitchFamily="49" charset="-120"/>
              </a:rPr>
              <a:t>》,</a:t>
            </a:r>
            <a:r>
              <a:rPr lang="zh-TW" altLang="en-US" sz="4000" dirty="0">
                <a:ea typeface="華康儷中黑" panose="020B0509000000000000" pitchFamily="49" charset="-120"/>
              </a:rPr>
              <a:t>認為民主人必須有六大特質：對自己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對別人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對社會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都要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平衡發展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不能偏廢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In my publication entitled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Family, Democracy and Faith</a:t>
            </a:r>
            <a:r>
              <a:rPr lang="en-US" altLang="zh-TW" sz="4000" dirty="0">
                <a:ea typeface="華康儷中黑" panose="020B0509000000000000" pitchFamily="49" charset="-120"/>
              </a:rPr>
              <a:t>” I stated that true democrats must possess 6 characteristics and aim for balanced development in all respects,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personal, inter-personal and societal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見附圖</a:t>
            </a:r>
            <a:r>
              <a:rPr lang="en-US" altLang="zh-TW" dirty="0">
                <a:ea typeface="華康儷中黑" panose="020B0509000000000000" pitchFamily="49" charset="-120"/>
              </a:rPr>
              <a:t>) See attached picture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777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  <a:r>
              <a:rPr lang="en-US" altLang="zh-TW" sz="2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CHARACTERISTICS OF A DEMOCRAT </a:t>
            </a:r>
            <a:r>
              <a:rPr lang="zh-HK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</a:t>
            </a:r>
            <a:r>
              <a:rPr kumimoji="0" lang="en-US" altLang="zh-TW" sz="1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+mn-cs"/>
              </a:rPr>
              <a:t>INTER-PERSONAL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對  別  人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陌生人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反對派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</a:t>
            </a:r>
            <a:r>
              <a:rPr kumimoji="0" lang="en-US" altLang="zh-TW" sz="1800" dirty="0">
                <a:solidFill>
                  <a:srgbClr val="0000FF"/>
                </a:solidFill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SOCIETAL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社  會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地球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</a:t>
            </a:r>
            <a:r>
              <a:rPr kumimoji="0" lang="en-US" altLang="zh-TW" sz="1800" i="0" u="none" strike="noStrike" kern="1200" cap="none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+mn-cs"/>
              </a:rPr>
              <a:t>PERSONAL</a:t>
            </a:r>
            <a:r>
              <a:rPr kumimoji="0" lang="zh-TW" altLang="en-US" sz="1800" b="0" i="0" u="none" strike="noStrike" kern="1200" cap="none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對  自 己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全人發展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身心靈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Sense of ownership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r>
              <a:rPr kumimoji="0" lang="en-US" altLang="zh-TW" sz="1800" b="1" dirty="0" err="1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Rationl</a:t>
            </a:r>
            <a:endParaRPr kumimoji="0" lang="en-US" altLang="zh-TW" sz="1800" b="1" dirty="0">
              <a:solidFill>
                <a:srgbClr val="0000FF"/>
              </a:solidFill>
              <a:latin typeface="+mn-lt"/>
              <a:ea typeface="華康儷中黑" panose="020B0509000000000000" pitchFamily="49" charset="-120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Reciprocal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Tolerant and </a:t>
            </a:r>
            <a:r>
              <a:rPr kumimoji="0" lang="en-US" altLang="zh-TW" sz="1800" b="1" dirty="0" err="1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Inclucive</a:t>
            </a:r>
            <a:endParaRPr kumimoji="0" lang="en-US" altLang="zh-TW" sz="1800" b="1" dirty="0">
              <a:solidFill>
                <a:srgbClr val="0000FF"/>
              </a:solidFill>
              <a:latin typeface="+mn-lt"/>
              <a:ea typeface="華康儷中黑" panose="020B0509000000000000" pitchFamily="49" charset="-120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796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sng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Democratic minded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Socially responsible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924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對自己</a:t>
            </a:r>
            <a:r>
              <a:rPr lang="zh-TW" altLang="en-US" sz="3600" dirty="0">
                <a:ea typeface="華康儷中黑" panose="020B0509000000000000" pitchFamily="49" charset="-120"/>
              </a:rPr>
              <a:t>要有主體意識和訴諸理性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</a:p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對別人</a:t>
            </a:r>
            <a:r>
              <a:rPr lang="zh-TW" altLang="en-US" sz="3600" dirty="0">
                <a:ea typeface="華康儷中黑" panose="020B0509000000000000" pitchFamily="49" charset="-120"/>
              </a:rPr>
              <a:t>要平等互惠和容忍包涵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對社會</a:t>
            </a:r>
            <a:r>
              <a:rPr lang="zh-TW" altLang="en-US" sz="3600" dirty="0">
                <a:ea typeface="華康儷中黑" panose="020B0509000000000000" pitchFamily="49" charset="-120"/>
              </a:rPr>
              <a:t>要有社會承擔和民主風度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In regard to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oneself</a:t>
            </a:r>
            <a:r>
              <a:rPr lang="en-US" altLang="zh-TW" sz="3600" dirty="0">
                <a:ea typeface="華康儷中黑" panose="020B0509000000000000" pitchFamily="49" charset="-120"/>
              </a:rPr>
              <a:t>: to cultivate a sense of ownership, to be rational,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In regard to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others</a:t>
            </a:r>
            <a:r>
              <a:rPr lang="en-US" altLang="zh-TW" sz="3600" dirty="0">
                <a:ea typeface="華康儷中黑" panose="020B0509000000000000" pitchFamily="49" charset="-120"/>
              </a:rPr>
              <a:t>: to act with mutual respect for the common good, to be tolerant and inclusive; 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In regard to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society</a:t>
            </a:r>
            <a:r>
              <a:rPr lang="en-US" altLang="zh-TW" sz="3600" dirty="0">
                <a:ea typeface="華康儷中黑" panose="020B0509000000000000" pitchFamily="49" charset="-120"/>
              </a:rPr>
              <a:t>: to be socially responsible and democratic in spirit.</a:t>
            </a:r>
          </a:p>
          <a:p>
            <a:endParaRPr lang="en-US" altLang="zh-TW" sz="3600" dirty="0">
              <a:ea typeface="華康儷中黑" panose="020B0509000000000000" pitchFamily="49" charset="-120"/>
            </a:endParaRPr>
          </a:p>
          <a:p>
            <a:endParaRPr lang="en-US" altLang="zh-TW" sz="3600" dirty="0">
              <a:ea typeface="華康儷中黑" panose="020B0509000000000000" pitchFamily="49" charset="-120"/>
            </a:endParaRPr>
          </a:p>
          <a:p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358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有了這樣的民主人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才可以有真民主</a:t>
            </a:r>
            <a:r>
              <a:rPr lang="en-US" altLang="zh-TW" sz="4200" dirty="0">
                <a:ea typeface="華康儷中黑" panose="020B0509000000000000" pitchFamily="49" charset="-120"/>
              </a:rPr>
              <a:t>;</a:t>
            </a:r>
            <a:br>
              <a:rPr lang="en-US" altLang="zh-TW" sz="4200" dirty="0">
                <a:ea typeface="華康儷中黑" panose="020B0509000000000000" pitchFamily="49" charset="-120"/>
              </a:rPr>
            </a:br>
            <a:r>
              <a:rPr lang="zh-TW" altLang="en-US" sz="4200" dirty="0">
                <a:ea typeface="華康儷中黑" panose="020B0509000000000000" pitchFamily="49" charset="-120"/>
              </a:rPr>
              <a:t>一種為世界帶來大同的民主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而不是因分化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對立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而帶來世界末日的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假民主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Only when we have attained the above mindset, then we can achieve a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true democracy </a:t>
            </a:r>
            <a:r>
              <a:rPr lang="en-US" altLang="zh-TW" sz="4400" dirty="0">
                <a:ea typeface="華康儷中黑" panose="020B0509000000000000" pitchFamily="49" charset="-120"/>
              </a:rPr>
              <a:t>that is universal to all, and not a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phony democracy </a:t>
            </a:r>
            <a:r>
              <a:rPr lang="en-US" altLang="zh-TW" sz="4400" dirty="0">
                <a:ea typeface="華康儷中黑" panose="020B0509000000000000" pitchFamily="49" charset="-120"/>
              </a:rPr>
              <a:t>that brings division and destruction to the world.*</a:t>
            </a:r>
          </a:p>
        </p:txBody>
      </p:sp>
    </p:spTree>
    <p:extLst>
      <p:ext uri="{BB962C8B-B14F-4D97-AF65-F5344CB8AC3E}">
        <p14:creationId xmlns:p14="http://schemas.microsoft.com/office/powerpoint/2010/main" val="3931004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468616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3:8-14</a:t>
            </a:r>
          </a:p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我將一切都看作損失，因為我只以認識我主基督耶穌為至寶；為了他，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我自願損失一切，拿一切當廢物，為賺得基督，為結合於他，為獲得那出於天主，基於信德的正義；這正義並非因為我遵守法律，而獲得的，而是由於信仰基督，而獲得的。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我只願認識基督，及他復活的德能；參與他的苦難，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191190"/>
            <a:ext cx="1152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73531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相似他的死；我希望也得到由死者中的復活。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並不是說：我已經達到這目標，或已成為成全的人；我只顧向前跑，看看是否我也能夠奪得，因為基督耶穌已奪得了我。弟兄們！我並不以為我已經奪得；我只顧一件事：即忘盡我背後的，只向在我前面的奔馳，為達到目標，為爭取天主在基督耶穌內，召我向上爭奪的獎品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25331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 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8:1-11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那時候，耶穌上了橄欖山。清晨，他又來到聖殿；眾百姓都來到他面前；他便坐下教訓他們。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經師和法利塞人，帶來了一個犯姦淫時，被捉住的婦人，叫她站在中間，便向耶穌說：「師父！這婦人是正在犯姦淫時，被捉住的。在法律上，梅瑟命令我們，該用石頭砸死這樣的婦人；可是，你說什麼呢？」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811" y="627223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他們說這話，是要試探耶穌，好能控告他。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耶穌卻彎下身，用指頭在地上畫字。因為他們不斷地追問，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耶穌便站起身來，向他們說：「你們中間誰沒有罪，先向她投石吧！」耶穌又彎下身，在地上寫字。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他們一聽這話，就從年老的開始，到年幼的，一個一個地都溜走了，只留下耶穌一人，和站在那裡的婦人。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5726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耶穌於是站起身來，向那婦人說：「婦人！他們在那裡呢？沒有人定你的罪嗎？」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那婦人說：「主！沒有人。」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耶穌向那婦人說：「我也不定你的罪；去吧！從今以後，不要再犯罪了！」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四旬期第五主日</a:t>
            </a:r>
            <a:endParaRPr lang="en-US" altLang="zh-TW" sz="3600" dirty="0">
              <a:solidFill>
                <a:schemeClr val="bg1"/>
              </a:solidFill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1800"/>
              </a:spcAft>
              <a:buNone/>
            </a:pPr>
            <a:r>
              <a:rPr lang="zh-TW" altLang="en-US" sz="6000" spc="600" dirty="0">
                <a:solidFill>
                  <a:schemeClr val="bg1"/>
                </a:solidFill>
                <a:ea typeface="華康儷中黑" pitchFamily="49" charset="-120"/>
              </a:rPr>
              <a:t>真假正義辨</a:t>
            </a:r>
            <a:endParaRPr lang="en-US" altLang="zh-TW" sz="6000" spc="600" dirty="0">
              <a:solidFill>
                <a:srgbClr val="FF0000"/>
              </a:solidFill>
              <a:highlight>
                <a:srgbClr val="00FFFF"/>
              </a:highlight>
              <a:ea typeface="華康儷中黑" pitchFamily="49" charset="-120"/>
            </a:endParaRPr>
          </a:p>
          <a:p>
            <a:pPr marL="324000" lvl="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zh-TW" altLang="en-US" sz="4000" spc="3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</a:t>
            </a:r>
            <a:endParaRPr lang="en-US" altLang="zh-TW" sz="4000" spc="300" dirty="0">
              <a:solidFill>
                <a:srgbClr val="FFFF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324000" lvl="0" algn="ctr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r>
              <a:rPr lang="zh-TW" altLang="en-US" sz="54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54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800" dirty="0">
                <a:solidFill>
                  <a:srgbClr val="FFFF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800" dirty="0">
              <a:solidFill>
                <a:srgbClr val="FFFF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lv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624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13492</TotalTime>
  <Words>5213</Words>
  <Application>Microsoft Office PowerPoint</Application>
  <PresentationFormat>如螢幕大小 (4:3)</PresentationFormat>
  <Paragraphs>318</Paragraphs>
  <Slides>37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37</vt:i4>
      </vt:variant>
    </vt:vector>
  </HeadingPairs>
  <TitlesOfParts>
    <vt:vector size="58" baseType="lpstr">
      <vt:lpstr>Arial Unicode MS</vt:lpstr>
      <vt:lpstr>inherit</vt:lpstr>
      <vt:lpstr>華康中黑體</vt:lpstr>
      <vt:lpstr>華康中黑體(P)</vt:lpstr>
      <vt:lpstr>華康正顏楷體W7</vt:lpstr>
      <vt:lpstr>華康粗黑體</vt:lpstr>
      <vt:lpstr>華康黑體-GB5</vt:lpstr>
      <vt:lpstr>華康新特明體</vt:lpstr>
      <vt:lpstr>華康龍門石碑</vt:lpstr>
      <vt:lpstr>華康儷中黑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預設簡報設計</vt:lpstr>
      <vt:lpstr>14_預設簡報設計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849</cp:revision>
  <dcterms:created xsi:type="dcterms:W3CDTF">2006-09-26T01:05:23Z</dcterms:created>
  <dcterms:modified xsi:type="dcterms:W3CDTF">2023-03-10T07:27:19Z</dcterms:modified>
</cp:coreProperties>
</file>