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90020" r:id="rId3"/>
  </p:sldMasterIdLst>
  <p:notesMasterIdLst>
    <p:notesMasterId r:id="rId31"/>
  </p:notesMasterIdLst>
  <p:handoutMasterIdLst>
    <p:handoutMasterId r:id="rId32"/>
  </p:handoutMasterIdLst>
  <p:sldIdLst>
    <p:sldId id="2295" r:id="rId4"/>
    <p:sldId id="2119" r:id="rId5"/>
    <p:sldId id="2120" r:id="rId6"/>
    <p:sldId id="2122" r:id="rId7"/>
    <p:sldId id="2134" r:id="rId8"/>
    <p:sldId id="2141" r:id="rId9"/>
    <p:sldId id="2140" r:id="rId10"/>
    <p:sldId id="2135" r:id="rId11"/>
    <p:sldId id="2279" r:id="rId12"/>
    <p:sldId id="2096" r:id="rId13"/>
    <p:sldId id="2280" r:id="rId14"/>
    <p:sldId id="2281" r:id="rId15"/>
    <p:sldId id="2282" r:id="rId16"/>
    <p:sldId id="2283" r:id="rId17"/>
    <p:sldId id="2284" r:id="rId18"/>
    <p:sldId id="2285" r:id="rId19"/>
    <p:sldId id="2286" r:id="rId20"/>
    <p:sldId id="2287" r:id="rId21"/>
    <p:sldId id="2288" r:id="rId22"/>
    <p:sldId id="2289" r:id="rId23"/>
    <p:sldId id="2290" r:id="rId24"/>
    <p:sldId id="2291" r:id="rId25"/>
    <p:sldId id="2292" r:id="rId26"/>
    <p:sldId id="2293" r:id="rId27"/>
    <p:sldId id="2294" r:id="rId28"/>
    <p:sldId id="2137" r:id="rId29"/>
    <p:sldId id="1892" r:id="rId30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CC"/>
    <a:srgbClr val="00FF00"/>
    <a:srgbClr val="FF99FF"/>
    <a:srgbClr val="FF00FF"/>
    <a:srgbClr val="660066"/>
    <a:srgbClr val="00CC00"/>
    <a:srgbClr val="FFFFFF"/>
    <a:srgbClr val="99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324" autoAdjust="0"/>
    <p:restoredTop sz="93315" autoAdjust="0"/>
  </p:normalViewPr>
  <p:slideViewPr>
    <p:cSldViewPr>
      <p:cViewPr varScale="1">
        <p:scale>
          <a:sx n="59" d="100"/>
          <a:sy n="59" d="100"/>
        </p:scale>
        <p:origin x="124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842227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119869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764707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881892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61161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743112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656806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390701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797133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75402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74964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0641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0021" r:id="rId1"/>
    <p:sldLayoutId id="2147490022" r:id="rId2"/>
    <p:sldLayoutId id="2147490023" r:id="rId3"/>
    <p:sldLayoutId id="2147490024" r:id="rId4"/>
    <p:sldLayoutId id="2147490025" r:id="rId5"/>
    <p:sldLayoutId id="2147490026" r:id="rId6"/>
    <p:sldLayoutId id="2147490027" r:id="rId7"/>
    <p:sldLayoutId id="2147490028" r:id="rId8"/>
    <p:sldLayoutId id="2147490029" r:id="rId9"/>
    <p:sldLayoutId id="2147490030" r:id="rId10"/>
    <p:sldLayoutId id="21474900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四旬期第五主日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17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8000" dirty="0">
                <a:solidFill>
                  <a:srgbClr val="FFFF00"/>
                </a:solidFill>
                <a:ea typeface="華康粗黑體" panose="020B0709000000000000" pitchFamily="49" charset="-120"/>
              </a:rPr>
              <a:t>犧牲自己 成全別人</a:t>
            </a:r>
            <a:endParaRPr lang="en-US" altLang="zh-TW" sz="80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成全別人 完成自己</a:t>
            </a:r>
            <a:r>
              <a:rPr lang="en-US" altLang="zh-TW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——</a:t>
            </a:r>
          </a:p>
        </p:txBody>
      </p:sp>
    </p:spTree>
    <p:extLst>
      <p:ext uri="{BB962C8B-B14F-4D97-AF65-F5344CB8AC3E}">
        <p14:creationId xmlns:p14="http://schemas.microsoft.com/office/powerpoint/2010/main" val="2823990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3900" dirty="0">
                <a:ea typeface="華康儷中黑" panose="020B0509000000000000" pitchFamily="49" charset="-120"/>
              </a:rPr>
              <a:t>我要將我的</a:t>
            </a:r>
            <a:r>
              <a:rPr lang="zh-TW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法律</a:t>
            </a:r>
            <a:r>
              <a:rPr lang="en-US" altLang="zh-TW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放在他們的肺腑裡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寫在他們的心頭上</a:t>
            </a:r>
            <a:r>
              <a:rPr lang="en-US" altLang="zh-TW" sz="3900" dirty="0">
                <a:ea typeface="華康儷中黑" panose="020B0509000000000000" pitchFamily="49" charset="-120"/>
              </a:rPr>
              <a:t>;</a:t>
            </a:r>
            <a:r>
              <a:rPr lang="zh-TW" altLang="en-US" sz="3900" dirty="0">
                <a:ea typeface="華康儷中黑" panose="020B0509000000000000" pitchFamily="49" charset="-120"/>
              </a:rPr>
              <a:t>我要作他們的天主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他們要作我的人民</a:t>
            </a:r>
            <a:r>
              <a:rPr lang="en-US" altLang="zh-TW" sz="3900" dirty="0">
                <a:ea typeface="華康儷中黑" panose="020B05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3900" dirty="0">
                <a:ea typeface="華康儷中黑" panose="020B0509000000000000" pitchFamily="49" charset="-120"/>
              </a:rPr>
              <a:t>以大聲哀號和眼淚求天主</a:t>
            </a:r>
            <a:r>
              <a:rPr lang="en-US" altLang="zh-TW" sz="3900" dirty="0">
                <a:ea typeface="華康儷中黑" panose="020B0509000000000000" pitchFamily="49" charset="-120"/>
              </a:rPr>
              <a:t>;</a:t>
            </a:r>
            <a:r>
              <a:rPr lang="zh-TW" altLang="en-US" sz="3900" dirty="0">
                <a:ea typeface="華康儷中黑" panose="020B0509000000000000" pitchFamily="49" charset="-120"/>
              </a:rPr>
              <a:t>並</a:t>
            </a:r>
            <a:r>
              <a:rPr lang="zh-TW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由所受的苦難</a:t>
            </a:r>
            <a:r>
              <a:rPr lang="en-US" altLang="zh-TW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學習了服從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且在達到完成之後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為一切服從他的人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成了永遠救恩的根源</a:t>
            </a:r>
            <a:r>
              <a:rPr lang="en-US" altLang="zh-TW" sz="3900" dirty="0">
                <a:ea typeface="華康儷中黑" panose="020B05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3900" dirty="0">
                <a:ea typeface="華康儷中黑" panose="020B0509000000000000" pitchFamily="49" charset="-120"/>
              </a:rPr>
              <a:t>一粒麥子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如果不落在地裡死了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仍只是一粒</a:t>
            </a:r>
            <a:r>
              <a:rPr lang="en-US" altLang="zh-TW" sz="3900" dirty="0">
                <a:ea typeface="華康儷中黑" panose="020B0509000000000000" pitchFamily="49" charset="-120"/>
              </a:rPr>
              <a:t>;</a:t>
            </a:r>
            <a:r>
              <a:rPr lang="zh-TW" altLang="en-US" sz="3900" dirty="0">
                <a:ea typeface="華康儷中黑" panose="020B0509000000000000" pitchFamily="49" charset="-120"/>
              </a:rPr>
              <a:t>如果</a:t>
            </a:r>
            <a:r>
              <a:rPr lang="zh-TW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死了</a:t>
            </a:r>
            <a:r>
              <a:rPr lang="en-US" altLang="zh-TW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才結出許多子粒來</a:t>
            </a:r>
            <a:r>
              <a:rPr lang="en-US" altLang="zh-TW" sz="3900" dirty="0">
                <a:ea typeface="華康儷中黑" panose="020B0509000000000000" pitchFamily="49" charset="-120"/>
              </a:rPr>
              <a:t>.</a:t>
            </a:r>
            <a:r>
              <a:rPr lang="zh-TW" altLang="en-US" sz="3900" dirty="0">
                <a:ea typeface="華康儷中黑" panose="020B0509000000000000" pitchFamily="49" charset="-120"/>
              </a:rPr>
              <a:t>愛惜自己性命的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必要喪失性命</a:t>
            </a:r>
            <a:r>
              <a:rPr lang="en-US" altLang="zh-TW" sz="3900" dirty="0">
                <a:ea typeface="華康儷中黑" panose="020B0509000000000000" pitchFamily="49" charset="-120"/>
              </a:rPr>
              <a:t>;</a:t>
            </a:r>
            <a:r>
              <a:rPr lang="zh-TW" altLang="en-US" sz="3900" dirty="0">
                <a:ea typeface="華康儷中黑" panose="020B0509000000000000" pitchFamily="49" charset="-120"/>
              </a:rPr>
              <a:t>誰若事奉我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就當跟隨我</a:t>
            </a:r>
            <a:r>
              <a:rPr lang="en-US" altLang="zh-TW" sz="3900" dirty="0">
                <a:ea typeface="華康儷中黑" panose="020B05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buNone/>
            </a:pPr>
            <a:endParaRPr lang="zh-TW" altLang="en-US" sz="3600" dirty="0"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6287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3900" dirty="0">
                <a:ea typeface="華康儷中黑" panose="020B0509000000000000" pitchFamily="49" charset="-120"/>
              </a:rPr>
              <a:t>我要將我的</a:t>
            </a:r>
            <a:r>
              <a:rPr lang="zh-TW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法律</a:t>
            </a:r>
            <a:r>
              <a:rPr lang="en-US" altLang="zh-TW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放在他們的肺腑裡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寫在他們的心頭上</a:t>
            </a:r>
            <a:r>
              <a:rPr lang="en-US" altLang="zh-TW" sz="3900" dirty="0">
                <a:ea typeface="華康儷中黑" panose="020B0509000000000000" pitchFamily="49" charset="-120"/>
              </a:rPr>
              <a:t>;</a:t>
            </a:r>
            <a:r>
              <a:rPr lang="zh-TW" altLang="en-US" sz="3900" dirty="0">
                <a:ea typeface="華康儷中黑" panose="020B0509000000000000" pitchFamily="49" charset="-120"/>
              </a:rPr>
              <a:t>我要作他們的天主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他們要作我的人民</a:t>
            </a:r>
            <a:r>
              <a:rPr lang="en-US" altLang="zh-TW" sz="3900" dirty="0">
                <a:ea typeface="華康儷中黑" panose="020B0509000000000000" pitchFamily="49" charset="-120"/>
              </a:rPr>
              <a:t>.</a:t>
            </a:r>
            <a:r>
              <a:rPr lang="zh-TW" altLang="en-US" sz="3900" dirty="0">
                <a:ea typeface="華康儷中黑" panose="020B0509000000000000" pitchFamily="49" charset="-120"/>
              </a:rPr>
              <a:t>我是他們的</a:t>
            </a:r>
            <a:r>
              <a:rPr lang="zh-TW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夫君</a:t>
            </a:r>
            <a:r>
              <a:rPr lang="en-US" altLang="zh-TW" sz="3900" dirty="0">
                <a:ea typeface="華康儷中黑" panose="020B0509000000000000" pitchFamily="49" charset="-120"/>
              </a:rPr>
              <a:t>.</a:t>
            </a:r>
            <a:r>
              <a:rPr lang="zh-TW" altLang="en-US" sz="3900" dirty="0">
                <a:ea typeface="華康儷中黑" panose="020B0509000000000000" pitchFamily="49" charset="-120"/>
              </a:rPr>
              <a:t>我要</a:t>
            </a:r>
            <a:r>
              <a:rPr lang="zh-TW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寬恕</a:t>
            </a:r>
            <a:r>
              <a:rPr lang="zh-TW" altLang="en-US" sz="3900" dirty="0">
                <a:ea typeface="華康儷中黑" panose="020B0509000000000000" pitchFamily="49" charset="-120"/>
              </a:rPr>
              <a:t>他們的過犯</a:t>
            </a:r>
            <a:r>
              <a:rPr lang="en-US" altLang="zh-TW" sz="3900" dirty="0">
                <a:ea typeface="華康儷中黑" panose="020B05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法律放在肺腑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/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心頭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由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行仁義</a:t>
            </a:r>
            <a:r>
              <a:rPr lang="zh-TW" altLang="en-US" sz="4000" dirty="0">
                <a:ea typeface="華康儷中黑" panose="020B0509000000000000" pitchFamily="49" charset="-120"/>
              </a:rPr>
              <a:t>到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由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仁義行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表裡一致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知行合一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愛上法律</a:t>
            </a:r>
            <a:r>
              <a:rPr lang="en-US" altLang="zh-TW" dirty="0"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highlight>
                  <a:srgbClr val="FFFF00"/>
                </a:highlight>
                <a:ea typeface="華康儷中黑" panose="020B0509000000000000" pitchFamily="49" charset="-120"/>
              </a:rPr>
              <a:t>神律</a:t>
            </a:r>
            <a:r>
              <a:rPr lang="en-US" altLang="zh-TW" dirty="0"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highlight>
                  <a:srgbClr val="FFFF00"/>
                </a:highlight>
                <a:ea typeface="華康儷中黑" panose="020B0509000000000000" pitchFamily="49" charset="-120"/>
              </a:rPr>
              <a:t>自然律</a:t>
            </a:r>
            <a:r>
              <a:rPr lang="en-US" altLang="zh-TW" dirty="0"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highlight>
                  <a:srgbClr val="FFFF00"/>
                </a:highlight>
                <a:ea typeface="華康儷中黑" panose="020B0509000000000000" pitchFamily="49" charset="-120"/>
              </a:rPr>
              <a:t>生命律</a:t>
            </a:r>
            <a:r>
              <a:rPr lang="en-US" altLang="zh-TW" dirty="0"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highlight>
                  <a:srgbClr val="FFFF00"/>
                </a:highlight>
                <a:ea typeface="華康儷中黑" panose="020B0509000000000000" pitchFamily="49" charset="-120"/>
              </a:rPr>
              <a:t>悅樂心情</a:t>
            </a:r>
            <a:r>
              <a:rPr lang="en-US" altLang="zh-TW" dirty="0">
                <a:ea typeface="華康儷中黑" panose="020B0509000000000000" pitchFamily="49" charset="-120"/>
              </a:rPr>
              <a:t>)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夫君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寬恕一切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從頭再來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CN" altLang="en-US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昨天的榮譽</a:t>
            </a:r>
            <a:r>
              <a:rPr lang="en-US" altLang="zh-CN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CN" altLang="en-US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已變成遙遠的回憶</a:t>
            </a:r>
            <a:r>
              <a:rPr lang="en-US" altLang="zh-CN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CN" altLang="en-US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已度過</a:t>
            </a:r>
            <a:r>
              <a:rPr lang="zh-TW" altLang="en-US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的</a:t>
            </a:r>
            <a:r>
              <a:rPr lang="zh-CN" altLang="en-US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半生</a:t>
            </a:r>
            <a:r>
              <a:rPr lang="en-US" altLang="zh-CN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CN" altLang="en-US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今夜重又走進風雨</a:t>
            </a:r>
            <a:r>
              <a:rPr lang="en-US" altLang="zh-CN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;</a:t>
            </a:r>
            <a:r>
              <a:rPr lang="zh-CN" altLang="en-US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心若在</a:t>
            </a:r>
            <a:r>
              <a:rPr lang="en-US" altLang="zh-CN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CN" altLang="en-US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夢就在</a:t>
            </a:r>
            <a:r>
              <a:rPr lang="en-US" altLang="zh-CN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CN" altLang="en-US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人生豪邁</a:t>
            </a:r>
            <a:r>
              <a:rPr lang="en-US" altLang="zh-CN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CN" altLang="en-US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只不過是</a:t>
            </a:r>
            <a:r>
              <a:rPr lang="zh-CN" altLang="en-US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從頭再來</a:t>
            </a:r>
            <a:r>
              <a:rPr lang="en-US" altLang="zh-CN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.</a:t>
            </a:r>
            <a:endParaRPr lang="en-US" altLang="zh-TW" dirty="0">
              <a:solidFill>
                <a:srgbClr val="0000FF"/>
              </a:solidFill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zh-TW" altLang="en-US" sz="3600" dirty="0"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372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900" dirty="0">
                <a:ea typeface="華康儷中黑" panose="020B0509000000000000" pitchFamily="49" charset="-120"/>
              </a:rPr>
              <a:t>以大聲哀號和眼淚求天主</a:t>
            </a:r>
            <a:r>
              <a:rPr lang="en-US" altLang="zh-TW" sz="3900" dirty="0">
                <a:ea typeface="華康儷中黑" panose="020B0509000000000000" pitchFamily="49" charset="-120"/>
              </a:rPr>
              <a:t>;</a:t>
            </a:r>
            <a:r>
              <a:rPr lang="zh-TW" altLang="en-US" sz="3900" dirty="0">
                <a:ea typeface="華康儷中黑" panose="020B0509000000000000" pitchFamily="49" charset="-120"/>
              </a:rPr>
              <a:t>並</a:t>
            </a:r>
            <a:r>
              <a:rPr lang="zh-TW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由所受的苦難</a:t>
            </a:r>
            <a:r>
              <a:rPr lang="en-US" altLang="zh-TW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學習了服從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且在達到完成之後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為一切服從他的人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成了永遠救恩的根源</a:t>
            </a:r>
            <a:r>
              <a:rPr lang="en-US" altLang="zh-TW" sz="3900" dirty="0">
                <a:ea typeface="華康儷中黑" panose="020B05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大聲哀號和眼淚</a:t>
            </a:r>
            <a:r>
              <a:rPr lang="en-US" altLang="zh-TW" sz="3900" dirty="0">
                <a:ea typeface="華康儷中黑" panose="020B0509000000000000" pitchFamily="49" charset="-120"/>
              </a:rPr>
              <a:t>:</a:t>
            </a:r>
            <a:r>
              <a:rPr lang="zh-TW" altLang="en-US" sz="3900" dirty="0">
                <a:ea typeface="華康儷中黑" panose="020B0509000000000000" pitchFamily="49" charset="-120"/>
              </a:rPr>
              <a:t>基督經驗過我們的一切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而且是到了極致</a:t>
            </a:r>
            <a:r>
              <a:rPr lang="en-US" altLang="zh-TW" sz="3900" dirty="0">
                <a:ea typeface="華康儷中黑" panose="020B0509000000000000" pitchFamily="49" charset="-120"/>
              </a:rPr>
              <a:t>.</a:t>
            </a:r>
            <a:r>
              <a:rPr lang="zh-TW" altLang="en-US" sz="3900" dirty="0">
                <a:solidFill>
                  <a:srgbClr val="0000FF"/>
                </a:solidFill>
                <a:ea typeface="華康儷中黑" panose="020B0509000000000000" pitchFamily="49" charset="-120"/>
              </a:rPr>
              <a:t>我們也接受生命的一切</a:t>
            </a:r>
            <a:endParaRPr lang="en-US" altLang="zh-TW" sz="3900" dirty="0">
              <a:solidFill>
                <a:srgbClr val="0000FF"/>
              </a:solidFill>
              <a:ea typeface="華康儷中黑" panose="020B05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學習服從</a:t>
            </a:r>
            <a:r>
              <a:rPr lang="en-US" altLang="zh-TW" sz="3900" dirty="0">
                <a:ea typeface="華康儷中黑" panose="020B0509000000000000" pitchFamily="49" charset="-120"/>
              </a:rPr>
              <a:t>:</a:t>
            </a:r>
            <a:r>
              <a:rPr lang="zh-TW" altLang="en-US" sz="3900" dirty="0">
                <a:ea typeface="華康儷中黑" panose="020B0509000000000000" pitchFamily="49" charset="-120"/>
              </a:rPr>
              <a:t>基督是真天主又是真人</a:t>
            </a:r>
            <a:r>
              <a:rPr lang="en-US" altLang="zh-TW" sz="3900" dirty="0">
                <a:ea typeface="華康儷中黑" panose="020B0509000000000000" pitchFamily="49" charset="-120"/>
              </a:rPr>
              <a:t>!</a:t>
            </a:r>
            <a:r>
              <a:rPr lang="zh-TW" altLang="en-US" sz="3900" dirty="0">
                <a:ea typeface="華康儷中黑" panose="020B0509000000000000" pitchFamily="49" charset="-120"/>
              </a:rPr>
              <a:t>兩性一位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互不從屬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互不干擾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互不混淆</a:t>
            </a:r>
            <a:r>
              <a:rPr lang="en-US" altLang="zh-TW" sz="3900" dirty="0">
                <a:ea typeface="華康儷中黑" panose="020B0509000000000000" pitchFamily="49" charset="-120"/>
              </a:rPr>
              <a:t>;</a:t>
            </a:r>
            <a:r>
              <a:rPr lang="zh-TW" altLang="en-US" sz="3900" dirty="0">
                <a:ea typeface="華康儷中黑" panose="020B0509000000000000" pitchFamily="49" charset="-120"/>
              </a:rPr>
              <a:t>一個可以成長的「真人」</a:t>
            </a:r>
            <a:r>
              <a:rPr lang="en-US" altLang="zh-TW" sz="3900" dirty="0">
                <a:ea typeface="華康儷中黑" panose="020B0509000000000000" pitchFamily="49" charset="-120"/>
              </a:rPr>
              <a:t>.</a:t>
            </a:r>
            <a:r>
              <a:rPr lang="zh-TW" altLang="en-US" sz="3900" dirty="0">
                <a:solidFill>
                  <a:srgbClr val="0000FF"/>
                </a:solidFill>
                <a:ea typeface="華康儷中黑" panose="020B0509000000000000" pitchFamily="49" charset="-120"/>
              </a:rPr>
              <a:t>我們也不斷成長</a:t>
            </a:r>
            <a:endParaRPr lang="en-US" altLang="zh-TW" sz="3900" dirty="0">
              <a:solidFill>
                <a:srgbClr val="0000FF"/>
              </a:solidFill>
              <a:ea typeface="華康儷中黑" panose="020B05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永遠救恩</a:t>
            </a:r>
            <a:r>
              <a:rPr lang="en-US" altLang="zh-TW" sz="3900" dirty="0"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</a:rPr>
              <a:t>基督是</a:t>
            </a:r>
            <a:r>
              <a:rPr lang="zh-TW" altLang="en-US" sz="3900" dirty="0">
                <a:ea typeface="華康儷中黑" panose="020B0509000000000000" pitchFamily="49" charset="-120"/>
              </a:rPr>
              <a:t>犧牲自己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成就他人</a:t>
            </a:r>
            <a:r>
              <a:rPr lang="en-US" altLang="zh-TW" sz="2800" dirty="0">
                <a:solidFill>
                  <a:srgbClr val="FF0000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900" dirty="0">
                <a:ea typeface="華康儷中黑" panose="020B0509000000000000" pitchFamily="49" charset="-120"/>
              </a:rPr>
              <a:t>完成自己</a:t>
            </a:r>
            <a:r>
              <a:rPr lang="en-US" altLang="zh-TW" sz="3900" dirty="0">
                <a:ea typeface="華康儷中黑" panose="020B0509000000000000" pitchFamily="49" charset="-120"/>
              </a:rPr>
              <a:t>.</a:t>
            </a:r>
            <a:r>
              <a:rPr lang="zh-TW" altLang="en-US" sz="3900" dirty="0">
                <a:ea typeface="華康儷中黑" panose="020B0509000000000000" pitchFamily="49" charset="-120"/>
              </a:rPr>
              <a:t>效法耶穌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成就他人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打破自我中心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5764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3900" dirty="0">
                <a:ea typeface="華康儷中黑" panose="020B0509000000000000" pitchFamily="49" charset="-120"/>
              </a:rPr>
              <a:t>一粒麥子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如果不落在地裡死了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仍只是一粒</a:t>
            </a:r>
            <a:r>
              <a:rPr lang="en-US" altLang="zh-TW" sz="3900" dirty="0">
                <a:ea typeface="華康儷中黑" panose="020B0509000000000000" pitchFamily="49" charset="-120"/>
              </a:rPr>
              <a:t>;</a:t>
            </a:r>
            <a:r>
              <a:rPr lang="zh-TW" altLang="en-US" sz="3900" dirty="0">
                <a:ea typeface="華康儷中黑" panose="020B0509000000000000" pitchFamily="49" charset="-120"/>
              </a:rPr>
              <a:t>如果</a:t>
            </a:r>
            <a:r>
              <a:rPr lang="zh-TW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死了</a:t>
            </a:r>
            <a:r>
              <a:rPr lang="en-US" altLang="zh-TW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才結出許多子粒來</a:t>
            </a:r>
            <a:r>
              <a:rPr lang="en-US" altLang="zh-TW" sz="3900" dirty="0">
                <a:ea typeface="華康儷中黑" panose="020B0509000000000000" pitchFamily="49" charset="-120"/>
              </a:rPr>
              <a:t>.</a:t>
            </a:r>
            <a:r>
              <a:rPr lang="zh-TW" altLang="en-US" sz="3900" dirty="0">
                <a:ea typeface="華康儷中黑" panose="020B0509000000000000" pitchFamily="49" charset="-120"/>
              </a:rPr>
              <a:t>愛惜自己性命的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必要喪失性命</a:t>
            </a:r>
            <a:r>
              <a:rPr lang="en-US" altLang="zh-TW" sz="3900" dirty="0">
                <a:ea typeface="華康儷中黑" panose="020B0509000000000000" pitchFamily="49" charset="-120"/>
              </a:rPr>
              <a:t>;</a:t>
            </a:r>
            <a:r>
              <a:rPr lang="zh-TW" altLang="en-US" sz="3900" dirty="0">
                <a:ea typeface="華康儷中黑" panose="020B0509000000000000" pitchFamily="49" charset="-120"/>
              </a:rPr>
              <a:t>誰若事奉我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就當跟隨我</a:t>
            </a:r>
            <a:r>
              <a:rPr lang="en-US" altLang="zh-TW" sz="3900" dirty="0">
                <a:ea typeface="華康儷中黑" panose="020B05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3900" dirty="0">
                <a:highlight>
                  <a:srgbClr val="FFFF00"/>
                </a:highlight>
                <a:ea typeface="華康儷中黑" panose="020B0509000000000000" pitchFamily="49" charset="-120"/>
              </a:rPr>
              <a:t>麥子不死空自留</a:t>
            </a:r>
            <a:r>
              <a:rPr lang="en-US" altLang="zh-TW" sz="3900" dirty="0"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highlight>
                  <a:srgbClr val="FFFF00"/>
                </a:highlight>
                <a:ea typeface="華康儷中黑" panose="020B0509000000000000" pitchFamily="49" charset="-120"/>
              </a:rPr>
              <a:t>麥子死去百倍收</a:t>
            </a:r>
            <a:endParaRPr lang="en-US" altLang="zh-TW" sz="3900" dirty="0">
              <a:highlight>
                <a:srgbClr val="FFFF00"/>
              </a:highlight>
              <a:ea typeface="華康儷中黑" panose="020B05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zh-TW" altLang="en-US" sz="3900" dirty="0">
                <a:solidFill>
                  <a:srgbClr val="FF0000"/>
                </a:solidFill>
                <a:ea typeface="華康儷中黑" panose="020B0509000000000000" pitchFamily="49" charset="-120"/>
              </a:rPr>
              <a:t>生命的弔詭</a:t>
            </a:r>
            <a:r>
              <a:rPr lang="en-US" altLang="zh-TW" sz="2400" dirty="0">
                <a:ea typeface="華康儷中黑" panose="020B0509000000000000" pitchFamily="49" charset="-120"/>
              </a:rPr>
              <a:t>(paradox</a:t>
            </a:r>
            <a:r>
              <a:rPr lang="zh-TW" altLang="en-US" sz="2400" dirty="0">
                <a:ea typeface="華康儷中黑" panose="020B0509000000000000" pitchFamily="49" charset="-120"/>
              </a:rPr>
              <a:t>悖論</a:t>
            </a:r>
            <a:r>
              <a:rPr lang="en-US" altLang="zh-TW" sz="2400" dirty="0">
                <a:ea typeface="華康儷中黑" panose="020B0509000000000000" pitchFamily="49" charset="-120"/>
              </a:rPr>
              <a:t>;</a:t>
            </a:r>
            <a:r>
              <a:rPr lang="zh-TW" altLang="en-US" sz="2400" dirty="0">
                <a:ea typeface="華康儷中黑" panose="020B0509000000000000" pitchFamily="49" charset="-120"/>
              </a:rPr>
              <a:t>似是似非</a:t>
            </a:r>
            <a:r>
              <a:rPr lang="en-US" altLang="zh-TW" sz="2400" dirty="0">
                <a:ea typeface="華康儷中黑" panose="020B0509000000000000" pitchFamily="49" charset="-120"/>
              </a:rPr>
              <a:t>):</a:t>
            </a:r>
            <a:br>
              <a:rPr lang="en-US" altLang="zh-TW" sz="2400" dirty="0">
                <a:ea typeface="華康儷中黑" panose="020B0509000000000000" pitchFamily="49" charset="-120"/>
              </a:rPr>
            </a:br>
            <a:r>
              <a:rPr lang="zh-TW" altLang="en-US" sz="3900" dirty="0">
                <a:ea typeface="華康儷中黑" panose="020B0509000000000000" pitchFamily="49" charset="-120"/>
              </a:rPr>
              <a:t>成敗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得失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生死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智愚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2800" dirty="0">
                <a:ea typeface="華康儷中黑" panose="020B0509000000000000" pitchFamily="49" charset="-120"/>
              </a:rPr>
              <a:t>喜怒哀樂</a:t>
            </a:r>
            <a:br>
              <a:rPr lang="en-US" altLang="zh-TW" sz="3900" dirty="0">
                <a:ea typeface="華康儷中黑" panose="020B0509000000000000" pitchFamily="49" charset="-120"/>
              </a:rPr>
            </a:br>
            <a:r>
              <a:rPr lang="zh-TW" altLang="en-US" sz="3900" dirty="0">
                <a:ea typeface="華康儷中黑" panose="020B0509000000000000" pitchFamily="49" charset="-120"/>
              </a:rPr>
              <a:t>月有陰晴圓缺人有悲歡離合</a:t>
            </a:r>
            <a:endParaRPr lang="en-US" altLang="zh-TW" sz="3900" dirty="0">
              <a:ea typeface="華康儷中黑" panose="020B05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3800" dirty="0">
                <a:ea typeface="華康儷中黑" panose="020B0509000000000000" pitchFamily="49" charset="-120"/>
              </a:rPr>
              <a:t> </a:t>
            </a:r>
            <a:r>
              <a:rPr lang="zh-TW" altLang="en-US" sz="2800" dirty="0">
                <a:ea typeface="華康儷中黑" panose="020B0509000000000000" pitchFamily="49" charset="-120"/>
              </a:rPr>
              <a:t>  </a:t>
            </a:r>
            <a:r>
              <a:rPr lang="zh-TW" altLang="en-US" sz="3800" dirty="0">
                <a:highlight>
                  <a:srgbClr val="FFFF00"/>
                </a:highlight>
                <a:ea typeface="華康儷中黑" panose="020B0509000000000000" pitchFamily="49" charset="-120"/>
              </a:rPr>
              <a:t>有面前之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譽</a:t>
            </a:r>
            <a:r>
              <a:rPr lang="zh-TW" altLang="en-US" sz="3800" dirty="0">
                <a:highlight>
                  <a:srgbClr val="FFFF00"/>
                </a:highlight>
                <a:ea typeface="華康儷中黑" panose="020B0509000000000000" pitchFamily="49" charset="-120"/>
              </a:rPr>
              <a:t>易 無背後之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毀</a:t>
            </a:r>
            <a:r>
              <a:rPr lang="zh-TW" altLang="en-US" sz="3800" dirty="0">
                <a:highlight>
                  <a:srgbClr val="FFFF00"/>
                </a:highlight>
                <a:ea typeface="華康儷中黑" panose="020B0509000000000000" pitchFamily="49" charset="-120"/>
              </a:rPr>
              <a:t>難</a:t>
            </a:r>
            <a:br>
              <a:rPr lang="en-US" altLang="zh-TW" sz="3800" dirty="0">
                <a:highlight>
                  <a:srgbClr val="FFFF00"/>
                </a:highlight>
                <a:ea typeface="華康儷中黑" panose="020B0509000000000000" pitchFamily="49" charset="-120"/>
              </a:rPr>
            </a:br>
            <a:r>
              <a:rPr lang="zh-TW" altLang="en-US" sz="3800" dirty="0">
                <a:highlight>
                  <a:srgbClr val="FFFF00"/>
                </a:highlight>
                <a:ea typeface="華康儷中黑" panose="020B0509000000000000" pitchFamily="49" charset="-120"/>
              </a:rPr>
              <a:t>有乍遇之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歡</a:t>
            </a:r>
            <a:r>
              <a:rPr lang="zh-TW" altLang="en-US" sz="3800" dirty="0">
                <a:highlight>
                  <a:srgbClr val="FFFF00"/>
                </a:highlight>
                <a:ea typeface="華康儷中黑" panose="020B0509000000000000" pitchFamily="49" charset="-120"/>
              </a:rPr>
              <a:t>易 無久處之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厭</a:t>
            </a:r>
            <a:r>
              <a:rPr lang="zh-TW" altLang="en-US" sz="3800" dirty="0">
                <a:highlight>
                  <a:srgbClr val="FFFF00"/>
                </a:highlight>
                <a:ea typeface="華康儷中黑" panose="020B0509000000000000" pitchFamily="49" charset="-120"/>
              </a:rPr>
              <a:t>難</a:t>
            </a:r>
            <a:endParaRPr lang="en-US" altLang="zh-TW" sz="3800" dirty="0">
              <a:highlight>
                <a:srgbClr val="FFFF00"/>
              </a:highlight>
              <a:ea typeface="華康儷中黑" panose="020B0509000000000000" pitchFamily="49" charset="-12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zh-TW" altLang="en-US" sz="3600" dirty="0"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21DAE536-72C8-4AC5-B4FB-1A70A4E38E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395709"/>
            <a:ext cx="2376264" cy="3309193"/>
          </a:xfrm>
          <a:prstGeom prst="rect">
            <a:avLst/>
          </a:prstGeom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19C27B42-95C7-4DEF-B26A-CF738D5006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115518"/>
            <a:ext cx="1228725" cy="1152525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1AB837F7-E958-472C-B0D0-3959686DFFE0}"/>
              </a:ext>
            </a:extLst>
          </p:cNvPr>
          <p:cNvSpPr txBox="1"/>
          <p:nvPr/>
        </p:nvSpPr>
        <p:spPr>
          <a:xfrm>
            <a:off x="2699792" y="2060848"/>
            <a:ext cx="4577605" cy="523220"/>
          </a:xfrm>
          <a:prstGeom prst="rect">
            <a:avLst/>
          </a:prstGeom>
          <a:noFill/>
          <a:ln w="28575">
            <a:solidFill>
              <a:srgbClr val="99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9900CC"/>
                </a:solidFill>
              </a:rPr>
              <a:t>Familiarity breeds contempt</a:t>
            </a:r>
            <a:endParaRPr lang="zh-TW" altLang="en-US" sz="2800" dirty="0">
              <a:solidFill>
                <a:srgbClr val="99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79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51D7D20-AB85-4F8A-A3E2-F99A87BD00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6936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</a:rPr>
              <a:t>基督在犧牲自己時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救贖了人類</a:t>
            </a:r>
            <a:r>
              <a:rPr lang="en-US" altLang="zh-TW" sz="4400" dirty="0">
                <a:ea typeface="華康儷中黑" panose="020B0509000000000000" pitchFamily="49" charset="-120"/>
              </a:rPr>
              <a:t>;</a:t>
            </a:r>
            <a:r>
              <a:rPr lang="zh-TW" altLang="en-US" sz="4400" dirty="0">
                <a:ea typeface="華康儷中黑" panose="020B0509000000000000" pitchFamily="49" charset="-120"/>
              </a:rPr>
              <a:t>也是在救贖人類時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成了</a:t>
            </a:r>
            <a:endParaRPr lang="en-US" altLang="zh-TW" sz="44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</a:rPr>
              <a:t>古往今來獨一無二的救世者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  <a:r>
              <a:rPr lang="zh-TW" altLang="en-US" sz="4400" dirty="0">
                <a:ea typeface="華康儷中黑" panose="020B0509000000000000" pitchFamily="49" charset="-120"/>
              </a:rPr>
              <a:t>即是說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基督在成全別人時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完成自己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When Christ sacrificed Himself, 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He redeemed humanity; in this sacrificial act He became the </a:t>
            </a:r>
            <a:r>
              <a:rPr lang="en-US" altLang="zh-TW" sz="4400" dirty="0" err="1">
                <a:ea typeface="華康儷中黑" panose="020B0509000000000000" pitchFamily="49" charset="-120"/>
              </a:rPr>
              <a:t>Saviour</a:t>
            </a:r>
            <a:r>
              <a:rPr lang="en-US" altLang="zh-TW" sz="4400" dirty="0">
                <a:ea typeface="華康儷中黑" panose="020B0509000000000000" pitchFamily="49" charset="-120"/>
              </a:rPr>
              <a:t> of all ages, unprecedented and unique.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In fulfilling others, 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He fulfilled His destiny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1235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51D7D20-AB85-4F8A-A3E2-F99A87BD00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ea typeface="華康儷中黑" panose="020B0509000000000000" pitchFamily="49" charset="-120"/>
              </a:rPr>
              <a:t>這和我們的苦像相似</a:t>
            </a:r>
            <a:r>
              <a:rPr lang="en-US" altLang="zh-TW" sz="4800" dirty="0"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ea typeface="華康儷中黑" panose="020B0509000000000000" pitchFamily="49" charset="-120"/>
              </a:rPr>
              <a:t>因為</a:t>
            </a:r>
            <a:endParaRPr lang="en-US" altLang="zh-TW" sz="48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800" dirty="0">
                <a:ea typeface="華康儷中黑" panose="020B0509000000000000" pitchFamily="49" charset="-120"/>
              </a:rPr>
              <a:t>苦像正是這樣的一個矛盾記號</a:t>
            </a:r>
            <a:r>
              <a:rPr lang="en-US" altLang="zh-TW" sz="48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zh-TW" altLang="en-US" sz="4800" dirty="0">
                <a:ea typeface="華康儷中黑" panose="020B0509000000000000" pitchFamily="49" charset="-120"/>
              </a:rPr>
              <a:t>一個生命的</a:t>
            </a: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弔詭</a:t>
            </a:r>
            <a:r>
              <a:rPr lang="zh-TW" altLang="en-US" sz="4800" dirty="0">
                <a:ea typeface="華康儷中黑" panose="020B0509000000000000" pitchFamily="49" charset="-120"/>
              </a:rPr>
              <a:t>或</a:t>
            </a: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悖論</a:t>
            </a:r>
            <a:r>
              <a:rPr lang="en-US" altLang="zh-TW" sz="48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This is similar to the crucifix, which in itself represents a </a:t>
            </a: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symbol of contradiction</a:t>
            </a:r>
            <a:r>
              <a:rPr lang="en-US" altLang="zh-TW" sz="4800" dirty="0">
                <a:ea typeface="華康儷中黑" panose="020B0509000000000000" pitchFamily="49" charset="-12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highlight>
                  <a:srgbClr val="FFFF00"/>
                </a:highlight>
                <a:ea typeface="華康儷中黑" panose="020B0509000000000000" pitchFamily="49" charset="-120"/>
              </a:rPr>
              <a:t>a paradox of life</a:t>
            </a:r>
            <a:r>
              <a:rPr lang="en-US" altLang="zh-TW" sz="4800" dirty="0">
                <a:ea typeface="華康儷中黑" panose="020B0509000000000000" pitchFamily="49" charset="-12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46301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51D7D20-AB85-4F8A-A3E2-F99A87BD00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lnSpc>
                <a:spcPts val="5700"/>
              </a:lnSpc>
              <a:spcBef>
                <a:spcPts val="0"/>
              </a:spcBef>
              <a:spcAft>
                <a:spcPts val="18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苦像的弔詭或矛盾處就是</a:t>
            </a:r>
            <a:r>
              <a:rPr lang="en-US" altLang="zh-TW" sz="4400" dirty="0">
                <a:ea typeface="華康儷中黑" panose="020B0509000000000000" pitchFamily="49" charset="-120"/>
              </a:rPr>
              <a:t>: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死亡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就是</a:t>
            </a:r>
            <a:r>
              <a:rPr lang="zh-TW" altLang="en-US" sz="4400" dirty="0">
                <a:ea typeface="華康儷中黑" panose="020B0509000000000000" pitchFamily="49" charset="-120"/>
              </a:rPr>
              <a:t>生命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失敗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就是</a:t>
            </a:r>
            <a:r>
              <a:rPr lang="zh-TW" altLang="en-US" sz="4400" dirty="0">
                <a:ea typeface="華康儷中黑" panose="020B0509000000000000" pitchFamily="49" charset="-120"/>
              </a:rPr>
              <a:t>勝利</a:t>
            </a:r>
            <a:r>
              <a:rPr lang="en-US" altLang="zh-TW" sz="4400" dirty="0">
                <a:ea typeface="華康儷中黑" panose="020B0509000000000000" pitchFamily="49" charset="-120"/>
              </a:rPr>
              <a:t>;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它不是死亡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後</a:t>
            </a:r>
            <a:r>
              <a:rPr lang="zh-TW" altLang="en-US" sz="4400" dirty="0">
                <a:ea typeface="華康儷中黑" panose="020B0509000000000000" pitchFamily="49" charset="-120"/>
              </a:rPr>
              <a:t>的生命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也</a:t>
            </a:r>
            <a:r>
              <a:rPr lang="zh-TW" altLang="en-US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不是失敗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後</a:t>
            </a:r>
            <a:r>
              <a:rPr lang="zh-TW" altLang="en-US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的勝利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900"/>
              </a:lnSpc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The paradox is this: </a:t>
            </a:r>
          </a:p>
          <a:p>
            <a:pPr>
              <a:lnSpc>
                <a:spcPts val="4900"/>
              </a:lnSpc>
              <a:spcBef>
                <a:spcPts val="0"/>
              </a:spcBef>
            </a:pPr>
            <a:r>
              <a:rPr lang="en-US" altLang="zh-TW" sz="4400" spc="-100" dirty="0">
                <a:ea typeface="華康儷中黑" panose="020B0509000000000000" pitchFamily="49" charset="-120"/>
              </a:rPr>
              <a:t>there is </a:t>
            </a:r>
            <a:r>
              <a:rPr lang="en-US" altLang="zh-TW" sz="44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life in death</a:t>
            </a:r>
            <a:r>
              <a:rPr lang="en-US" altLang="zh-TW" sz="4400" spc="-100" dirty="0">
                <a:ea typeface="華康儷中黑" panose="020B0509000000000000" pitchFamily="49" charset="-120"/>
              </a:rPr>
              <a:t>, </a:t>
            </a:r>
            <a:r>
              <a:rPr lang="en-US" altLang="zh-TW" sz="4400" spc="-100" dirty="0">
                <a:highlight>
                  <a:srgbClr val="FFFF00"/>
                </a:highlight>
                <a:ea typeface="華康儷中黑" panose="020B0509000000000000" pitchFamily="49" charset="-120"/>
              </a:rPr>
              <a:t>victory in failure</a:t>
            </a:r>
            <a:r>
              <a:rPr lang="en-US" altLang="zh-TW" sz="4400" spc="-100" dirty="0">
                <a:ea typeface="華康儷中黑" panose="020B0509000000000000" pitchFamily="49" charset="-120"/>
              </a:rPr>
              <a:t>; </a:t>
            </a:r>
          </a:p>
          <a:p>
            <a:pPr>
              <a:lnSpc>
                <a:spcPts val="4900"/>
              </a:lnSpc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life is not a consequence of death, nor is victory a result of failure.</a:t>
            </a:r>
          </a:p>
        </p:txBody>
      </p:sp>
    </p:spTree>
    <p:extLst>
      <p:ext uri="{BB962C8B-B14F-4D97-AF65-F5344CB8AC3E}">
        <p14:creationId xmlns:p14="http://schemas.microsoft.com/office/powerpoint/2010/main" val="738667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51D7D20-AB85-4F8A-A3E2-F99A87BD00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zh-TW" altLang="en-US" sz="3800" dirty="0">
                <a:ea typeface="華康儷中黑" panose="020B0509000000000000" pitchFamily="49" charset="-120"/>
              </a:rPr>
              <a:t>我們在死亡中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就看到生命</a:t>
            </a:r>
            <a:r>
              <a:rPr lang="en-US" altLang="zh-TW" sz="3800" dirty="0">
                <a:ea typeface="華康儷中黑" panose="020B0509000000000000" pitchFamily="49" charset="-120"/>
              </a:rPr>
              <a:t>;</a:t>
            </a:r>
            <a:r>
              <a:rPr lang="zh-TW" altLang="en-US" sz="3800" dirty="0">
                <a:ea typeface="華康儷中黑" panose="020B0509000000000000" pitchFamily="49" charset="-120"/>
              </a:rPr>
              <a:t>失敗就是勝利的另一形式</a:t>
            </a:r>
            <a:r>
              <a:rPr lang="en-US" altLang="zh-TW" sz="3800" dirty="0">
                <a:ea typeface="華康儷中黑" panose="020B0509000000000000" pitchFamily="49" charset="-120"/>
              </a:rPr>
              <a:t>.</a:t>
            </a:r>
            <a:r>
              <a:rPr lang="zh-TW" altLang="en-US" sz="3800" dirty="0">
                <a:ea typeface="華康儷中黑" panose="020B0509000000000000" pitchFamily="49" charset="-120"/>
              </a:rPr>
              <a:t>就像太極圖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不單是黑的</a:t>
            </a:r>
            <a:endParaRPr lang="en-US" altLang="zh-TW" sz="3800" dirty="0">
              <a:ea typeface="華康儷中黑" panose="020B0509000000000000" pitchFamily="49" charset="-12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zh-TW" altLang="en-US" sz="3800" dirty="0">
                <a:ea typeface="華康儷中黑" panose="020B0509000000000000" pitchFamily="49" charset="-120"/>
              </a:rPr>
              <a:t>盡頭變白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白的盡頭變黑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而且是</a:t>
            </a:r>
            <a:endParaRPr lang="en-US" altLang="zh-TW" sz="3800" dirty="0">
              <a:ea typeface="華康儷中黑" panose="020B0509000000000000" pitchFamily="49" charset="-120"/>
            </a:endParaRP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黑中有個白眼</a:t>
            </a: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白中有個黑眼</a:t>
            </a:r>
            <a:r>
              <a:rPr lang="en-US" altLang="zh-TW" sz="3800" dirty="0">
                <a:ea typeface="華康儷中黑" panose="020B0509000000000000" pitchFamily="49" charset="-120"/>
              </a:rPr>
              <a:t>.</a:t>
            </a:r>
            <a:endParaRPr lang="zh-TW" altLang="en-US" sz="38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3800" spc="-110" dirty="0">
                <a:ea typeface="華康儷中黑" panose="020B0509000000000000" pitchFamily="49" charset="-120"/>
              </a:rPr>
              <a:t>We see life “in” death; </a:t>
            </a:r>
            <a:r>
              <a:rPr lang="en-US" altLang="zh-TW" sz="3800" spc="-110" dirty="0">
                <a:highlight>
                  <a:srgbClr val="FFFF00"/>
                </a:highlight>
                <a:ea typeface="華康儷中黑" panose="020B0509000000000000" pitchFamily="49" charset="-120"/>
              </a:rPr>
              <a:t>failure is just another form of victory</a:t>
            </a:r>
            <a:r>
              <a:rPr lang="en-US" altLang="zh-TW" sz="3800" spc="-110" dirty="0">
                <a:ea typeface="華康儷中黑" panose="020B0509000000000000" pitchFamily="49" charset="-120"/>
              </a:rPr>
              <a:t>. It is like the Taiji’s ying-yang circle, where not only does the black end turns into white, and the white turns into black, but there is also a “</a:t>
            </a:r>
            <a:r>
              <a:rPr lang="en-US" altLang="zh-TW" sz="3800" spc="-110" dirty="0">
                <a:solidFill>
                  <a:srgbClr val="FF0000"/>
                </a:solidFill>
                <a:ea typeface="華康儷中黑" panose="020B0509000000000000" pitchFamily="49" charset="-120"/>
              </a:rPr>
              <a:t>white eye</a:t>
            </a:r>
            <a:r>
              <a:rPr lang="en-US" altLang="zh-TW" sz="3800" spc="-110" dirty="0">
                <a:ea typeface="華康儷中黑" panose="020B0509000000000000" pitchFamily="49" charset="-120"/>
              </a:rPr>
              <a:t>” within the black and </a:t>
            </a:r>
            <a:r>
              <a:rPr lang="en-US" altLang="zh-TW" sz="3800" spc="-110" dirty="0">
                <a:highlight>
                  <a:srgbClr val="FFFF00"/>
                </a:highlight>
                <a:ea typeface="華康儷中黑" panose="020B0509000000000000" pitchFamily="49" charset="-120"/>
              </a:rPr>
              <a:t>a “</a:t>
            </a:r>
            <a:r>
              <a:rPr lang="en-US" altLang="zh-TW" sz="3800" spc="-11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black eye</a:t>
            </a:r>
            <a:r>
              <a:rPr lang="en-US" altLang="zh-TW" sz="3800" spc="-110" dirty="0">
                <a:highlight>
                  <a:srgbClr val="FFFF00"/>
                </a:highlight>
                <a:ea typeface="華康儷中黑" panose="020B0509000000000000" pitchFamily="49" charset="-120"/>
              </a:rPr>
              <a:t>” within the</a:t>
            </a:r>
            <a:r>
              <a:rPr lang="en-US" altLang="zh-TW" sz="3800" spc="-11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 white</a:t>
            </a:r>
            <a:r>
              <a:rPr lang="en-US" altLang="zh-TW" sz="3800" spc="-110" dirty="0">
                <a:ea typeface="華康儷中黑" panose="020B0509000000000000" pitchFamily="49" charset="-120"/>
              </a:rPr>
              <a:t>.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6C3E52AC-A8A2-498B-AD6A-F03D103530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204731"/>
            <a:ext cx="1228725" cy="1152525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4910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51D7D20-AB85-4F8A-A3E2-F99A87BD00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是黑白的互相轉化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真正明白基督奧跡的人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要能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在基督死去的苦像中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看到復活的基督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en-US" altLang="zh-TW" sz="4000" spc="-100" dirty="0">
                <a:ea typeface="華康儷中黑" panose="020B0509000000000000" pitchFamily="49" charset="-120"/>
              </a:rPr>
              <a:t>It is a </a:t>
            </a:r>
            <a:r>
              <a:rPr lang="en-US" altLang="zh-TW" sz="40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reciprocal </a:t>
            </a:r>
            <a:r>
              <a:rPr lang="en-US" altLang="zh-TW" sz="4000" spc="-100" dirty="0">
                <a:ea typeface="華康儷中黑" panose="020B0509000000000000" pitchFamily="49" charset="-120"/>
              </a:rPr>
              <a:t>or even a </a:t>
            </a:r>
            <a:r>
              <a:rPr lang="en-US" altLang="zh-TW" sz="40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metamorphic</a:t>
            </a:r>
            <a:r>
              <a:rPr lang="en-US" altLang="zh-TW" sz="4000" spc="-100" dirty="0">
                <a:ea typeface="華康儷中黑" panose="020B0509000000000000" pitchFamily="49" charset="-120"/>
              </a:rPr>
              <a:t> </a:t>
            </a:r>
            <a:r>
              <a:rPr lang="en-US" altLang="zh-TW" sz="4000" spc="-100" dirty="0">
                <a:highlight>
                  <a:srgbClr val="FFFF00"/>
                </a:highlight>
                <a:ea typeface="華康儷中黑" panose="020B0509000000000000" pitchFamily="49" charset="-120"/>
              </a:rPr>
              <a:t>transformation</a:t>
            </a:r>
            <a:r>
              <a:rPr lang="en-US" altLang="zh-TW" sz="4000" spc="-100" dirty="0">
                <a:ea typeface="華康儷中黑" panose="020B0509000000000000" pitchFamily="49" charset="-120"/>
              </a:rPr>
              <a:t> of black and white. A person who truly fathoms the mystery of Christ sees the death on the cross pass into a realization of the risen Christ, or </a:t>
            </a:r>
            <a:r>
              <a:rPr lang="en-US" altLang="zh-TW" sz="4000" spc="-100" dirty="0">
                <a:highlight>
                  <a:srgbClr val="FFFF00"/>
                </a:highlight>
                <a:ea typeface="華康儷中黑" panose="020B0509000000000000" pitchFamily="49" charset="-120"/>
              </a:rPr>
              <a:t>sees the resurrected Christ on the cross</a:t>
            </a:r>
            <a:r>
              <a:rPr lang="en-US" altLang="zh-TW" sz="4000" spc="-100" dirty="0">
                <a:ea typeface="華康儷中黑" panose="020B0509000000000000" pitchFamily="49" charset="-120"/>
              </a:rPr>
              <a:t> that symbolized his crucifixion.</a:t>
            </a:r>
          </a:p>
        </p:txBody>
      </p:sp>
    </p:spTree>
    <p:extLst>
      <p:ext uri="{BB962C8B-B14F-4D97-AF65-F5344CB8AC3E}">
        <p14:creationId xmlns:p14="http://schemas.microsoft.com/office/powerpoint/2010/main" val="4113194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51D7D20-AB85-4F8A-A3E2-F99A87BD00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800" dirty="0">
                <a:ea typeface="華康儷中黑" panose="020B0509000000000000" pitchFamily="49" charset="-120"/>
              </a:rPr>
              <a:t>我們應努力去活出這種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很弔詭的基督徒生活</a:t>
            </a:r>
            <a:r>
              <a:rPr lang="en-US" altLang="zh-TW" sz="3800" dirty="0">
                <a:ea typeface="華康儷中黑" panose="020B0509000000000000" pitchFamily="49" charset="-120"/>
              </a:rPr>
              <a:t>:</a:t>
            </a:r>
            <a:r>
              <a:rPr lang="zh-TW" altLang="en-US" sz="3800" dirty="0">
                <a:ea typeface="華康儷中黑" panose="020B0509000000000000" pitchFamily="49" charset="-120"/>
              </a:rPr>
              <a:t>致力建設</a:t>
            </a:r>
            <a:r>
              <a:rPr lang="zh-TW" altLang="en-US" sz="3800" dirty="0">
                <a:highlight>
                  <a:srgbClr val="FFFF00"/>
                </a:highlight>
                <a:ea typeface="華康儷中黑" panose="020B0509000000000000" pitchFamily="49" charset="-120"/>
              </a:rPr>
              <a:t>地方</a:t>
            </a:r>
            <a:r>
              <a:rPr lang="zh-TW" altLang="en-US" sz="3800" dirty="0">
                <a:ea typeface="華康儷中黑" panose="020B0509000000000000" pitchFamily="49" charset="-120"/>
              </a:rPr>
              <a:t>教會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以體驗教會的</a:t>
            </a:r>
            <a:endParaRPr lang="en-US" altLang="zh-TW" sz="38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3800" dirty="0">
                <a:highlight>
                  <a:srgbClr val="FFFF00"/>
                </a:highlight>
                <a:ea typeface="華康儷中黑" panose="020B0509000000000000" pitchFamily="49" charset="-120"/>
              </a:rPr>
              <a:t>普世</a:t>
            </a:r>
            <a:r>
              <a:rPr lang="zh-TW" altLang="en-US" sz="3800" dirty="0">
                <a:ea typeface="華康儷中黑" panose="020B0509000000000000" pitchFamily="49" charset="-120"/>
              </a:rPr>
              <a:t>性</a:t>
            </a:r>
            <a:r>
              <a:rPr lang="en-US" altLang="zh-TW" sz="3800" dirty="0">
                <a:ea typeface="華康儷中黑" panose="020B0509000000000000" pitchFamily="49" charset="-120"/>
              </a:rPr>
              <a:t>;</a:t>
            </a:r>
            <a:r>
              <a:rPr lang="zh-TW" altLang="en-US" sz="3800" dirty="0">
                <a:ea typeface="華康儷中黑" panose="020B0509000000000000" pitchFamily="49" charset="-120"/>
              </a:rPr>
              <a:t>活一個最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平凡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樸素的生命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800" dirty="0">
                <a:ea typeface="華康儷中黑" panose="020B0509000000000000" pitchFamily="49" charset="-120"/>
              </a:rPr>
              <a:t>以顯出生命的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偉大</a:t>
            </a:r>
            <a:r>
              <a:rPr lang="zh-TW" altLang="en-US" sz="3800" dirty="0">
                <a:ea typeface="華康儷中黑" panose="020B0509000000000000" pitchFamily="49" charset="-120"/>
              </a:rPr>
              <a:t>和不平凡</a:t>
            </a:r>
            <a:r>
              <a:rPr lang="en-US" altLang="zh-TW" sz="38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3800" dirty="0">
                <a:ea typeface="華康儷中黑" panose="020B0509000000000000" pitchFamily="49" charset="-120"/>
              </a:rPr>
              <a:t>We must try our best to live out this </a:t>
            </a: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paradoxical Christian life</a:t>
            </a:r>
            <a:r>
              <a:rPr lang="en-US" altLang="zh-TW" sz="3800" dirty="0">
                <a:ea typeface="華康儷中黑" panose="020B0509000000000000" pitchFamily="49" charset="-120"/>
              </a:rPr>
              <a:t>: dedicate ourselves to building a </a:t>
            </a:r>
            <a:r>
              <a:rPr lang="en-US" altLang="zh-TW" sz="3800" dirty="0">
                <a:highlight>
                  <a:srgbClr val="FFFF00"/>
                </a:highlight>
                <a:ea typeface="華康儷中黑" panose="020B0509000000000000" pitchFamily="49" charset="-120"/>
              </a:rPr>
              <a:t>local church </a:t>
            </a:r>
            <a:r>
              <a:rPr lang="en-US" altLang="zh-TW" sz="3800" dirty="0">
                <a:ea typeface="華康儷中黑" panose="020B0509000000000000" pitchFamily="49" charset="-120"/>
              </a:rPr>
              <a:t>so as to experience the Church’s </a:t>
            </a:r>
            <a:r>
              <a:rPr lang="en-US" altLang="zh-TW" sz="3800" dirty="0">
                <a:highlight>
                  <a:srgbClr val="FFFF00"/>
                </a:highlight>
                <a:ea typeface="華康儷中黑" panose="020B0509000000000000" pitchFamily="49" charset="-120"/>
              </a:rPr>
              <a:t>universality</a:t>
            </a:r>
            <a:r>
              <a:rPr lang="en-US" altLang="zh-TW" sz="3800" dirty="0">
                <a:ea typeface="華康儷中黑" panose="020B0509000000000000" pitchFamily="49" charset="-120"/>
              </a:rPr>
              <a:t>; 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3800" dirty="0">
                <a:ea typeface="華康儷中黑" panose="020B0509000000000000" pitchFamily="49" charset="-120"/>
              </a:rPr>
              <a:t>in living a most mundane and simple life, bring out life’s greatness 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3800" dirty="0">
                <a:ea typeface="華康儷中黑" panose="020B0509000000000000" pitchFamily="49" charset="-120"/>
              </a:rPr>
              <a:t>and extraordinariness.</a:t>
            </a:r>
          </a:p>
        </p:txBody>
      </p:sp>
    </p:spTree>
    <p:extLst>
      <p:ext uri="{BB962C8B-B14F-4D97-AF65-F5344CB8AC3E}">
        <p14:creationId xmlns:p14="http://schemas.microsoft.com/office/powerpoint/2010/main" val="1461023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恭讀耶肋米亞先知書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31:31-34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看，日子將到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上主的斷語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我必要與以色列家和猶大家，訂立新約；不像昔日，我握住他們的手，引他們出離埃及時，與他們的祖先，所訂立的盟約。雖然，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我是他們的夫君，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但他們已自行破壞了我這盟約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上主的斷語。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在那些日子之後，我願與以色列家訂立盟約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上主的斷語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就是：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51D7D20-AB85-4F8A-A3E2-F99A87BD00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我們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承擔目前</a:t>
            </a:r>
            <a:r>
              <a:rPr lang="zh-TW" altLang="en-US" sz="4000" dirty="0">
                <a:ea typeface="華康儷中黑" panose="020B0509000000000000" pitchFamily="49" charset="-120"/>
              </a:rPr>
              <a:t>和這一刻的責任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全人投入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專注和付出感情的去奮鬥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為了能進入歷史的長河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創造歷史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We take on the responsibilities of the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present moment</a:t>
            </a:r>
            <a:r>
              <a:rPr lang="en-US" altLang="zh-TW" sz="4000" dirty="0">
                <a:ea typeface="華康儷中黑" panose="020B0509000000000000" pitchFamily="49" charset="-120"/>
              </a:rPr>
              <a:t>, to fully immerse ourselves in the present, to focus and invest our emotions in the struggle, in order to be part of the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river of time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and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to create history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18806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51D7D20-AB85-4F8A-A3E2-F99A87BD00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lnSpc>
                <a:spcPts val="53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天主一直都「與人同在」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我們也要參與和投身於建設教會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家庭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社會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國家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世界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要真實地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而非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無可奈何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地生活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The Lord is always “with us”, so we must also participate and engage in the 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building of the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Church, family, society, nation, </a:t>
            </a:r>
            <a:r>
              <a:rPr lang="en-US" altLang="zh-TW" sz="4000" dirty="0">
                <a:ea typeface="華康儷中黑" panose="020B0509000000000000" pitchFamily="49" charset="-120"/>
              </a:rPr>
              <a:t>and the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world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in heartfelt genuineness and not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in lethargic helplessness. </a:t>
            </a:r>
          </a:p>
        </p:txBody>
      </p:sp>
    </p:spTree>
    <p:extLst>
      <p:ext uri="{BB962C8B-B14F-4D97-AF65-F5344CB8AC3E}">
        <p14:creationId xmlns:p14="http://schemas.microsoft.com/office/powerpoint/2010/main" val="4576138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51D7D20-AB85-4F8A-A3E2-F99A87BD00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我們還要學會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在苦像的具體苦痛中找尋上主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以代替在渺茫中追尋他的蹤跡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如果我們不能愛那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看得見</a:t>
            </a:r>
            <a:r>
              <a:rPr lang="zh-TW" altLang="en-US" sz="4000" dirty="0">
                <a:ea typeface="華康儷中黑" panose="020B0509000000000000" pitchFamily="49" charset="-120"/>
              </a:rPr>
              <a:t>的兄弟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怎能愛那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看不見</a:t>
            </a:r>
            <a:r>
              <a:rPr lang="zh-TW" altLang="en-US" sz="4000" dirty="0">
                <a:ea typeface="華康儷中黑" panose="020B0509000000000000" pitchFamily="49" charset="-120"/>
              </a:rPr>
              <a:t>的天主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We must also learn to seek God in the concrete sufferings of the crucifixion, instead of searching for him amid uncertainty; if we cannot love the brothers that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we can see</a:t>
            </a:r>
            <a:r>
              <a:rPr lang="en-US" altLang="zh-TW" sz="4000" dirty="0">
                <a:ea typeface="華康儷中黑" panose="020B0509000000000000" pitchFamily="49" charset="-120"/>
              </a:rPr>
              <a:t>, how can we love the God that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we cannot see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856123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51D7D20-AB85-4F8A-A3E2-F99A87BD00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200" dirty="0">
                <a:ea typeface="華康儷中黑" panose="020B0509000000000000" pitchFamily="49" charset="-120"/>
              </a:rPr>
              <a:t>天主自己曾走過苦路</a:t>
            </a:r>
            <a:r>
              <a:rPr lang="en-US" altLang="zh-TW" sz="4200" dirty="0">
                <a:ea typeface="華康儷中黑" panose="020B0509000000000000" pitchFamily="49" charset="-120"/>
              </a:rPr>
              <a:t>,</a:t>
            </a:r>
            <a:r>
              <a:rPr lang="zh-TW" altLang="en-US" sz="4200" dirty="0">
                <a:ea typeface="華康儷中黑" panose="020B0509000000000000" pitchFamily="49" charset="-120"/>
              </a:rPr>
              <a:t>我們也相信</a:t>
            </a:r>
            <a:r>
              <a:rPr lang="zh-TW" altLang="en-US" sz="4200" dirty="0">
                <a:solidFill>
                  <a:srgbClr val="FF0000"/>
                </a:solidFill>
                <a:ea typeface="華康儷中黑" panose="020B0509000000000000" pitchFamily="49" charset="-120"/>
              </a:rPr>
              <a:t>痛苦有它積極的意義</a:t>
            </a:r>
            <a:r>
              <a:rPr lang="en-US" altLang="zh-TW" sz="4200" dirty="0">
                <a:ea typeface="華康儷中黑" panose="020B0509000000000000" pitchFamily="49" charset="-120"/>
              </a:rPr>
              <a:t>,</a:t>
            </a:r>
            <a:r>
              <a:rPr lang="zh-TW" altLang="en-US" sz="4200" dirty="0">
                <a:ea typeface="華康儷中黑" panose="020B0509000000000000" pitchFamily="49" charset="-120"/>
              </a:rPr>
              <a:t>並在痛苦中</a:t>
            </a:r>
            <a:r>
              <a:rPr lang="en-US" altLang="zh-TW" sz="4200" dirty="0">
                <a:ea typeface="華康儷中黑" panose="020B0509000000000000" pitchFamily="49" charset="-120"/>
              </a:rPr>
              <a:t>,</a:t>
            </a:r>
            <a:r>
              <a:rPr lang="zh-TW" altLang="en-US" sz="4200" dirty="0">
                <a:ea typeface="華康儷中黑" panose="020B0509000000000000" pitchFamily="49" charset="-120"/>
              </a:rPr>
              <a:t>找到那位一直都與我們同在的</a:t>
            </a:r>
            <a:r>
              <a:rPr lang="zh-TW" altLang="en-US" sz="4200" dirty="0">
                <a:solidFill>
                  <a:srgbClr val="FF0000"/>
                </a:solidFill>
                <a:ea typeface="華康儷中黑" panose="020B0509000000000000" pitchFamily="49" charset="-120"/>
              </a:rPr>
              <a:t>厄瑪奴爾</a:t>
            </a:r>
            <a:r>
              <a:rPr lang="en-US" altLang="zh-TW" sz="42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en-US" altLang="zh-TW" sz="4200" dirty="0">
                <a:ea typeface="華康儷中黑" panose="020B0509000000000000" pitchFamily="49" charset="-120"/>
              </a:rPr>
              <a:t>We believe that the painful torment God himself had endured in His passion and culminating in His death by crucifixion holds an emphatic significance, </a:t>
            </a:r>
            <a:r>
              <a:rPr lang="en-US" altLang="zh-TW" sz="4200" dirty="0">
                <a:solidFill>
                  <a:srgbClr val="FF0000"/>
                </a:solidFill>
                <a:ea typeface="華康儷中黑" panose="020B0509000000000000" pitchFamily="49" charset="-120"/>
              </a:rPr>
              <a:t>that it is </a:t>
            </a:r>
            <a:r>
              <a:rPr lang="en-US" altLang="zh-TW" sz="42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in suffering </a:t>
            </a:r>
            <a:r>
              <a:rPr lang="en-US" altLang="zh-TW" sz="4200" dirty="0">
                <a:solidFill>
                  <a:srgbClr val="FF0000"/>
                </a:solidFill>
                <a:ea typeface="華康儷中黑" panose="020B0509000000000000" pitchFamily="49" charset="-120"/>
              </a:rPr>
              <a:t>that we find the Emmanuel </a:t>
            </a: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en-US" altLang="zh-TW" sz="4200" dirty="0">
                <a:solidFill>
                  <a:srgbClr val="FF0000"/>
                </a:solidFill>
                <a:ea typeface="華康儷中黑" panose="020B0509000000000000" pitchFamily="49" charset="-120"/>
              </a:rPr>
              <a:t>who has always been with us</a:t>
            </a:r>
            <a:r>
              <a:rPr lang="en-US" altLang="zh-TW" sz="42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97324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51D7D20-AB85-4F8A-A3E2-F99A87BD00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lnSpc>
                <a:spcPts val="5500"/>
              </a:lnSpc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</a:rPr>
              <a:t>我們因對復活懷有希望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所以我們願以我們的僅有和有限的生命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55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去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和死亡的權勢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作持久的鬥爭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It is because of our hope in the resurrection that we are willing to expend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our</a:t>
            </a:r>
            <a:r>
              <a:rPr lang="en-US" altLang="zh-TW" sz="4400" dirty="0">
                <a:ea typeface="華康儷中黑" panose="020B0509000000000000" pitchFamily="49" charset="-120"/>
              </a:rPr>
              <a:t>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brief lives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to fight an unrelenting battle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against the power of death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8612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51D7D20-AB85-4F8A-A3E2-F99A87BD00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altLang="zh-TW" sz="48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zh-TW" altLang="en-US" sz="4800" dirty="0">
                <a:ea typeface="華康儷中黑" panose="020B0509000000000000" pitchFamily="49" charset="-120"/>
              </a:rPr>
              <a:t>這是一種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弔詭的信仰</a:t>
            </a:r>
            <a:r>
              <a:rPr lang="en-US" altLang="zh-TW" sz="4800" dirty="0"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ea typeface="華康儷中黑" panose="020B0509000000000000" pitchFamily="49" charset="-120"/>
              </a:rPr>
              <a:t>一種</a:t>
            </a:r>
            <a:endParaRPr lang="en-US" altLang="zh-TW" sz="48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zh-TW" altLang="en-US" sz="4800" dirty="0">
                <a:ea typeface="華康儷中黑" panose="020B0509000000000000" pitchFamily="49" charset="-120"/>
              </a:rPr>
              <a:t>我們無法完全明白的</a:t>
            </a: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生命的悖論</a:t>
            </a:r>
            <a:r>
              <a:rPr lang="en-US" altLang="zh-TW" sz="48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6200"/>
              </a:lnSpc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This is a </a:t>
            </a:r>
            <a:r>
              <a:rPr lang="en-US" altLang="zh-TW" sz="4800" dirty="0">
                <a:highlight>
                  <a:srgbClr val="FFFF00"/>
                </a:highlight>
                <a:ea typeface="華康儷中黑" panose="020B0509000000000000" pitchFamily="49" charset="-120"/>
              </a:rPr>
              <a:t>paradoxical faith</a:t>
            </a:r>
            <a:r>
              <a:rPr lang="en-US" altLang="zh-TW" sz="4800" dirty="0">
                <a:ea typeface="華康儷中黑" panose="020B0509000000000000" pitchFamily="49" charset="-120"/>
              </a:rPr>
              <a:t>, </a:t>
            </a:r>
          </a:p>
          <a:p>
            <a:pPr>
              <a:lnSpc>
                <a:spcPts val="6200"/>
              </a:lnSpc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a </a:t>
            </a: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contradiction of life</a:t>
            </a:r>
            <a:r>
              <a:rPr lang="en-US" altLang="zh-TW" sz="4800" dirty="0">
                <a:ea typeface="華康儷中黑" panose="020B0509000000000000" pitchFamily="49" charset="-120"/>
              </a:rPr>
              <a:t> that </a:t>
            </a:r>
          </a:p>
          <a:p>
            <a:pPr>
              <a:lnSpc>
                <a:spcPts val="6200"/>
              </a:lnSpc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we cannot fully comprehend.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62F15469-9FE0-4AF4-9DB7-AB4B4A2A456D}"/>
              </a:ext>
            </a:extLst>
          </p:cNvPr>
          <p:cNvSpPr txBox="1"/>
          <p:nvPr/>
        </p:nvSpPr>
        <p:spPr>
          <a:xfrm>
            <a:off x="5292080" y="6021288"/>
            <a:ext cx="3672408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為福傳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請上網點讚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endParaRPr kumimoji="1" lang="en-US" altLang="zh-HK" sz="2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4356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18" y="166688"/>
            <a:ext cx="9144000" cy="6524626"/>
          </a:xfrm>
        </p:spPr>
        <p:txBody>
          <a:bodyPr/>
          <a:lstStyle/>
          <a:p>
            <a:pPr lvl="0" algn="ctr" eaLnBrk="1">
              <a:spcBef>
                <a:spcPct val="0"/>
              </a:spcBef>
              <a:buNone/>
            </a:pPr>
            <a:endParaRPr lang="en-US" altLang="zh-TW" sz="4000" dirty="0">
              <a:solidFill>
                <a:srgbClr val="0000FF"/>
              </a:solidFill>
              <a:ea typeface="華康儷中黑" panose="020B0509000000000000" pitchFamily="49" charset="-120"/>
            </a:endParaRPr>
          </a:p>
          <a:p>
            <a:pPr lvl="0" algn="ctr" eaLnBrk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請慷慨大力支持教研的週年籌款</a:t>
            </a:r>
            <a:endParaRPr lang="en-US" altLang="zh-TW" sz="4000" dirty="0">
              <a:solidFill>
                <a:srgbClr val="0000FF"/>
              </a:solidFill>
              <a:ea typeface="華康儷中黑" panose="020B0509000000000000" pitchFamily="49" charset="-120"/>
            </a:endParaRPr>
          </a:p>
          <a:p>
            <a:pPr lvl="0" algn="ctr" eaLnBrk="1">
              <a:spcBef>
                <a:spcPct val="0"/>
              </a:spcBef>
              <a:spcAft>
                <a:spcPts val="2400"/>
              </a:spcAft>
              <a:buNone/>
            </a:pP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讓我們能把</a:t>
            </a:r>
            <a:r>
              <a:rPr lang="zh-TW" altLang="en-US" sz="40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梵二精神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的三結合</a:t>
            </a:r>
            <a:endParaRPr lang="en-US" altLang="zh-TW" sz="4000" dirty="0">
              <a:solidFill>
                <a:srgbClr val="0000FF"/>
              </a:solidFill>
              <a:ea typeface="華康儷中黑" panose="020B0509000000000000" pitchFamily="49" charset="-120"/>
            </a:endParaRPr>
          </a:p>
          <a:p>
            <a:pPr lvl="0" eaLnBrk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                   </a:t>
            </a:r>
            <a:r>
              <a:rPr lang="zh-TW" altLang="en-US" sz="44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信仰</a:t>
            </a:r>
            <a:r>
              <a:rPr lang="zh-TW" altLang="en-US" sz="11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 </a:t>
            </a:r>
            <a:r>
              <a:rPr lang="en-US" altLang="zh-TW" sz="4400" b="1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+</a:t>
            </a:r>
            <a:r>
              <a:rPr lang="en-US" altLang="zh-TW" sz="11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 </a:t>
            </a:r>
            <a:r>
              <a:rPr lang="zh-TW" altLang="en-US" sz="44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生活</a:t>
            </a:r>
            <a:endParaRPr lang="en-US" altLang="zh-TW" sz="4400" dirty="0">
              <a:solidFill>
                <a:srgbClr val="FF0000"/>
              </a:solidFill>
              <a:ea typeface="華康正顏楷體W7(P)" panose="03000700000000000000" pitchFamily="66" charset="-120"/>
            </a:endParaRPr>
          </a:p>
          <a:p>
            <a:pPr lvl="0" eaLnBrk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                   </a:t>
            </a:r>
            <a:r>
              <a:rPr lang="zh-TW" altLang="en-US" sz="44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聖經</a:t>
            </a:r>
            <a:r>
              <a:rPr lang="zh-TW" altLang="en-US" sz="11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 </a:t>
            </a:r>
            <a:r>
              <a:rPr lang="en-US" altLang="zh-TW" sz="4400" b="1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+</a:t>
            </a:r>
            <a:r>
              <a:rPr lang="en-US" altLang="zh-TW" sz="11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 </a:t>
            </a:r>
            <a:r>
              <a:rPr lang="zh-TW" altLang="en-US" sz="44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中華文化</a:t>
            </a:r>
            <a:endParaRPr lang="en-US" altLang="zh-TW" sz="4400" dirty="0">
              <a:solidFill>
                <a:srgbClr val="FF0000"/>
              </a:solidFill>
              <a:ea typeface="華康正顏楷體W7(P)" panose="03000700000000000000" pitchFamily="66" charset="-120"/>
            </a:endParaRPr>
          </a:p>
          <a:p>
            <a:pPr lvl="0" eaLnBrk="1">
              <a:spcBef>
                <a:spcPct val="0"/>
              </a:spcBef>
              <a:spcAft>
                <a:spcPts val="24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                   </a:t>
            </a:r>
            <a:r>
              <a:rPr lang="zh-TW" altLang="en-US" sz="44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宗教</a:t>
            </a:r>
            <a:r>
              <a:rPr lang="zh-TW" altLang="en-US" sz="11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 </a:t>
            </a:r>
            <a:r>
              <a:rPr lang="en-US" altLang="zh-TW" sz="4400" b="1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+</a:t>
            </a:r>
            <a:r>
              <a:rPr lang="en-US" altLang="zh-TW" sz="11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 </a:t>
            </a:r>
            <a:r>
              <a:rPr lang="zh-TW" altLang="en-US" sz="44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社會</a:t>
            </a:r>
            <a:r>
              <a:rPr lang="en-US" altLang="zh-TW" sz="2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(</a:t>
            </a:r>
            <a:r>
              <a:rPr lang="zh-TW" altLang="en-US" sz="2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移風易俗</a:t>
            </a:r>
            <a:r>
              <a:rPr lang="en-US" altLang="zh-TW" sz="2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)</a:t>
            </a:r>
          </a:p>
          <a:p>
            <a:pPr lvl="0" algn="ctr" eaLnBrk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散佈整個華人世界</a:t>
            </a:r>
            <a:r>
              <a:rPr lang="en-US" altLang="zh-TW" sz="40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大同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天國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天下為公</a:t>
            </a:r>
            <a:endParaRPr lang="zh-TW" altLang="en-US" sz="3800" dirty="0">
              <a:solidFill>
                <a:srgbClr val="FFFF00"/>
              </a:solidFill>
              <a:highlight>
                <a:srgbClr val="FF0000"/>
              </a:highlight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651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幫助你戰勝疫情和一切困難</a:t>
            </a:r>
            <a:endParaRPr lang="en-US" altLang="zh-TW" sz="54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我要將我的法律，放在他們的肺腑裡，寫在他們的心頭上；我要作他們的天主，他們要作我的人民。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那時，誰也不再教訓自己的近人或兄弟，說：「你們該認識上主，」因為不論大小，人人都必認識我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上主的斷語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因為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我要寬恕他們的過犯，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不再記憶他們的罪惡。 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26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恭讀致希伯來人書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5:7-9</a:t>
            </a:r>
          </a:p>
          <a:p>
            <a:pPr marL="0" marR="0" lvl="0" indent="0" algn="just" defTabSz="914400" rtl="0" eaLnBrk="1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當基督還在血肉之身時，以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大聲哀號和眼淚，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向那能救他脫離死亡的天主，獻上了祈禱和懇求；就因他的虔敬，而獲得了俯允。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他雖然是天主子，卻由所受的苦難，學習了服從，且在達到完成之後，為一切服從他的人，成了永遠救恩的根源。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kumimoji="1" lang="en-US" altLang="zh-TW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kumimoji="1" lang="en-US" altLang="zh-TW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marR="0" lvl="0" indent="0" algn="just" defTabSz="914400" rtl="0" eaLnBrk="1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kumimoji="1" lang="en-US" altLang="zh-TW" sz="3600" b="0" i="0" u="none" strike="noStrike" kern="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88640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恭讀聖若望福音 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12:20-33</a:t>
            </a:r>
            <a:endParaRPr lang="zh-TW" altLang="en-US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那時候，在那些上來過節、崇拜天主的人當中，有些希臘人。他們來到加里肋亞貝特賽達人斐理伯前，請求他說：「先生！我們想拜見耶穌。」斐理伯就去告訴安德肋，然後，安德肋和斐理伯便來告訴耶穌。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耶穌開口向他們說：「人子要受光榮的時辰到了。我實實在在告訴你們：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1/4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一粒麥子，如果不落在地裡死了，仍只是一粒；如果死了，才結出許多子粒來。愛惜自己性命的，必要喪失性命；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在現世憎恨自己性命的，必要保存性命，進入永生。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誰若事奉我，就當跟隨我；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這樣，我在那裡，我的僕人也要在那裡；誰若事奉我，我父必要尊重他。　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「現在我心神煩亂，我可說什麼呢？我說：父啊！救我脫離這時辰吧？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2/4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106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但我正是為此，才到了這時辰。父啊！光榮你的名吧！」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當時有聲音來自天上：「我已光榮了我的名字，我還要再光榮它。」在場聽見的群眾，便說：「這是打雷。」另有人說：「是天使同他說話。」耶穌回答說：「這聲音不是為我而來，而是為你們。現在，就是這世界應受審判的時候，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3/4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668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現在這世界的元首，就要被趕出去；至於我，當我從地上被舉起來時，便要吸引眾人來歸向我。」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他說這話，是表明他要以怎樣的死而</a:t>
            </a:r>
            <a:r>
              <a:rPr lang="zh-TW" altLang="en-US" sz="400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死。</a:t>
            </a:r>
            <a:r>
              <a:rPr lang="en-US" altLang="zh-HK" sz="36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4/4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68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四旬期第五主日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17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8000" dirty="0">
                <a:solidFill>
                  <a:srgbClr val="FFFF00"/>
                </a:solidFill>
                <a:ea typeface="華康粗黑體" panose="020B0709000000000000" pitchFamily="49" charset="-120"/>
              </a:rPr>
              <a:t>犧牲自己 成全別人</a:t>
            </a:r>
            <a:endParaRPr lang="en-US" altLang="zh-TW" sz="80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成全別人 完成自己</a:t>
            </a:r>
            <a:r>
              <a:rPr lang="en-US" altLang="zh-TW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——</a:t>
            </a:r>
          </a:p>
        </p:txBody>
      </p:sp>
    </p:spTree>
    <p:extLst>
      <p:ext uri="{BB962C8B-B14F-4D97-AF65-F5344CB8AC3E}">
        <p14:creationId xmlns:p14="http://schemas.microsoft.com/office/powerpoint/2010/main" val="2423679438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31997</TotalTime>
  <Words>2190</Words>
  <Application>Microsoft Office PowerPoint</Application>
  <PresentationFormat>如螢幕大小 (4:3)</PresentationFormat>
  <Paragraphs>127</Paragraphs>
  <Slides>27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27</vt:i4>
      </vt:variant>
    </vt:vector>
  </HeadingPairs>
  <TitlesOfParts>
    <vt:vector size="40" baseType="lpstr">
      <vt:lpstr>華康中黑體</vt:lpstr>
      <vt:lpstr>華康中黑體(P)</vt:lpstr>
      <vt:lpstr>華康正顏楷體W7</vt:lpstr>
      <vt:lpstr>華康正顏楷體W7(P)</vt:lpstr>
      <vt:lpstr>華康粗黑體</vt:lpstr>
      <vt:lpstr>華康儷中黑</vt:lpstr>
      <vt:lpstr>新細明體</vt:lpstr>
      <vt:lpstr>Arial</vt:lpstr>
      <vt:lpstr>Calibri</vt:lpstr>
      <vt:lpstr>Wingdings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1744</cp:revision>
  <dcterms:created xsi:type="dcterms:W3CDTF">2006-09-26T01:05:23Z</dcterms:created>
  <dcterms:modified xsi:type="dcterms:W3CDTF">2024-03-11T05:53:00Z</dcterms:modified>
</cp:coreProperties>
</file>