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960" r:id="rId2"/>
    <p:sldMasterId id="2147489972" r:id="rId3"/>
  </p:sldMasterIdLst>
  <p:notesMasterIdLst>
    <p:notesMasterId r:id="rId36"/>
  </p:notesMasterIdLst>
  <p:handoutMasterIdLst>
    <p:handoutMasterId r:id="rId37"/>
  </p:handoutMasterIdLst>
  <p:sldIdLst>
    <p:sldId id="1270" r:id="rId4"/>
    <p:sldId id="1050" r:id="rId5"/>
    <p:sldId id="1420" r:id="rId6"/>
    <p:sldId id="1053" r:id="rId7"/>
    <p:sldId id="1367" r:id="rId8"/>
    <p:sldId id="1054" r:id="rId9"/>
    <p:sldId id="1349" r:id="rId10"/>
    <p:sldId id="1439" r:id="rId11"/>
    <p:sldId id="1440" r:id="rId12"/>
    <p:sldId id="1441" r:id="rId13"/>
    <p:sldId id="1181" r:id="rId14"/>
    <p:sldId id="1457" r:id="rId15"/>
    <p:sldId id="1406" r:id="rId16"/>
    <p:sldId id="1442" r:id="rId17"/>
    <p:sldId id="1443" r:id="rId18"/>
    <p:sldId id="1444" r:id="rId19"/>
    <p:sldId id="2329" r:id="rId20"/>
    <p:sldId id="2330" r:id="rId21"/>
    <p:sldId id="2331" r:id="rId22"/>
    <p:sldId id="2332" r:id="rId23"/>
    <p:sldId id="2333" r:id="rId24"/>
    <p:sldId id="2334" r:id="rId25"/>
    <p:sldId id="2335" r:id="rId26"/>
    <p:sldId id="2336" r:id="rId27"/>
    <p:sldId id="2337" r:id="rId28"/>
    <p:sldId id="2338" r:id="rId29"/>
    <p:sldId id="2339" r:id="rId30"/>
    <p:sldId id="2340" r:id="rId31"/>
    <p:sldId id="2341" r:id="rId32"/>
    <p:sldId id="2325" r:id="rId33"/>
    <p:sldId id="2326" r:id="rId34"/>
    <p:sldId id="2305" r:id="rId35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FF00FF"/>
    <a:srgbClr val="00FF00"/>
    <a:srgbClr val="FF99FF"/>
    <a:srgbClr val="660066"/>
    <a:srgbClr val="9900CC"/>
    <a:srgbClr val="FFFFFF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526" autoAdjust="0"/>
    <p:restoredTop sz="93315" autoAdjust="0"/>
  </p:normalViewPr>
  <p:slideViewPr>
    <p:cSldViewPr>
      <p:cViewPr varScale="1">
        <p:scale>
          <a:sx n="59" d="100"/>
          <a:sy n="59" d="100"/>
        </p:scale>
        <p:origin x="120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2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BD419D-64CE-4550-BAA2-0242050FC71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0391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BD419D-64CE-4550-BAA2-0242050FC71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6223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4592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6741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1520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6221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8058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44504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2025/3/21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1805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04121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74737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45652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2025/3/21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45153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773973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889943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984268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216649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525827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27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310215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770662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307576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649234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8558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15043-2EFE-4BA8-9E3D-276CC0900B49}" type="datetimeFigureOut">
              <a:rPr lang="zh-TW" altLang="en-US" smtClean="0"/>
              <a:t>2025/3/21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98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61" r:id="rId1"/>
    <p:sldLayoutId id="2147489962" r:id="rId2"/>
    <p:sldLayoutId id="2147489963" r:id="rId3"/>
    <p:sldLayoutId id="2147489964" r:id="rId4"/>
    <p:sldLayoutId id="2147489965" r:id="rId5"/>
    <p:sldLayoutId id="2147489966" r:id="rId6"/>
    <p:sldLayoutId id="2147489967" r:id="rId7"/>
    <p:sldLayoutId id="2147489968" r:id="rId8"/>
    <p:sldLayoutId id="2147489969" r:id="rId9"/>
    <p:sldLayoutId id="2147489970" r:id="rId10"/>
    <p:sldLayoutId id="21474899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1995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F258E74-B3D2-41ED-985A-4765EB5C1F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itchFamily="49" charset="-120"/>
              </a:rPr>
              <a:t>四旬期第四主日</a:t>
            </a:r>
            <a:endParaRPr lang="en-US" altLang="zh-TW" sz="3600" dirty="0">
              <a:solidFill>
                <a:srgbClr val="FFFF00"/>
              </a:solidFill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itchFamily="49" charset="-120"/>
              </a:rPr>
              <a:t> </a:t>
            </a:r>
            <a:r>
              <a:rPr lang="en-US" altLang="zh-TW" sz="3600" dirty="0">
                <a:solidFill>
                  <a:schemeClr val="bg1"/>
                </a:solidFill>
                <a:ea typeface="華康儷中黑" pitchFamily="49" charset="-120"/>
              </a:rPr>
              <a:t>(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3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30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)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  </a:t>
            </a:r>
            <a:endParaRPr lang="en-US" altLang="zh-TW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4000"/>
              </a:lnSpc>
              <a:spcBef>
                <a:spcPts val="4800"/>
              </a:spcBef>
              <a:spcAft>
                <a:spcPts val="1200"/>
              </a:spcAft>
              <a:buNone/>
            </a:pPr>
            <a:r>
              <a:rPr lang="zh-TW" altLang="en-US" sz="7200" spc="600" dirty="0">
                <a:solidFill>
                  <a:schemeClr val="bg1"/>
                </a:solidFill>
                <a:ea typeface="華康儷中黑" pitchFamily="49" charset="-120"/>
              </a:rPr>
              <a:t>我的天主我的萬有</a:t>
            </a:r>
            <a:endParaRPr lang="en-US" altLang="zh-TW" sz="7200" spc="6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lnSpc>
                <a:spcPts val="4000"/>
              </a:lnSpc>
              <a:spcBef>
                <a:spcPts val="3600"/>
              </a:spcBef>
              <a:spcAft>
                <a:spcPts val="3600"/>
              </a:spcAft>
              <a:buNone/>
            </a:pPr>
            <a:r>
              <a:rPr lang="en-US" altLang="zh-TW" sz="5400" dirty="0">
                <a:solidFill>
                  <a:schemeClr val="bg1"/>
                </a:solidFill>
                <a:ea typeface="華康儷中黑" pitchFamily="49" charset="-120"/>
              </a:rPr>
              <a:t>——</a:t>
            </a:r>
            <a:r>
              <a:rPr lang="zh-TW" altLang="en-US" sz="5400" dirty="0">
                <a:solidFill>
                  <a:srgbClr val="FFFF00"/>
                </a:solidFill>
                <a:ea typeface="華康儷中黑" pitchFamily="49" charset="-120"/>
              </a:rPr>
              <a:t>只要回家 就有希望</a:t>
            </a:r>
            <a:r>
              <a:rPr lang="en-US" altLang="zh-TW" sz="5400" dirty="0">
                <a:solidFill>
                  <a:schemeClr val="bg1"/>
                </a:solidFill>
                <a:ea typeface="華康儷中黑" pitchFamily="49" charset="-120"/>
              </a:rPr>
              <a:t>——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-27384"/>
            <a:ext cx="9144000" cy="6741989"/>
          </a:xfrm>
        </p:spPr>
        <p:txBody>
          <a:bodyPr/>
          <a:lstStyle/>
          <a:p>
            <a:pPr marL="0" indent="0" algn="just" eaLnBrk="1">
              <a:lnSpc>
                <a:spcPts val="2000"/>
              </a:lnSpc>
              <a:spcBef>
                <a:spcPts val="0"/>
              </a:spcBef>
              <a:buFontTx/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你父親因為見他無恙歸來，便為他宰了那隻肥牛犢。長子就發怒，不肯進去。他父親於是出來，勸解他。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「他回答父親說：你看，這些年來，我服事你，從未違背過你的命令，而你從未給過我一隻小山羊，讓我同我的朋友們歡宴；但你這個兒子，同娼妓耗盡了你的財產，他一回來，你反而為他宰了那隻肥牛犢。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6324301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5/6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806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15726"/>
            <a:ext cx="9144000" cy="6381626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父親給他說：孩子！你常同我在一起，凡我所有的，都是你的；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只因為你這個弟弟，死而復生，失而復得，我們應當歡宴喜樂！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r>
              <a:rPr lang="en-US" altLang="zh-TW" sz="28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28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　</a:t>
            </a:r>
            <a:endParaRPr lang="en-US" altLang="zh-TW" sz="28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2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sz="28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9784" y="6125234"/>
            <a:ext cx="12248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6/6  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1DFE0A0-1A91-4AE8-A1D9-8973DD60B538}"/>
              </a:ext>
            </a:extLst>
          </p:cNvPr>
          <p:cNvSpPr txBox="1"/>
          <p:nvPr/>
        </p:nvSpPr>
        <p:spPr>
          <a:xfrm>
            <a:off x="1619672" y="4365104"/>
            <a:ext cx="6120680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solidFill>
                  <a:srgbClr val="FF00FF"/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  <a:t>請靜默片刻 默想上主的話</a:t>
            </a:r>
          </a:p>
        </p:txBody>
      </p:sp>
    </p:spTree>
    <p:extLst>
      <p:ext uri="{BB962C8B-B14F-4D97-AF65-F5344CB8AC3E}">
        <p14:creationId xmlns:p14="http://schemas.microsoft.com/office/powerpoint/2010/main" val="870635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F258E74-B3D2-41ED-985A-4765EB5C1F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itchFamily="49" charset="-120"/>
              </a:rPr>
              <a:t>四旬期第四主日</a:t>
            </a:r>
            <a:endParaRPr lang="en-US" altLang="zh-TW" sz="3600" dirty="0">
              <a:solidFill>
                <a:srgbClr val="FFFF00"/>
              </a:solidFill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itchFamily="49" charset="-120"/>
              </a:rPr>
              <a:t> </a:t>
            </a:r>
            <a:r>
              <a:rPr lang="en-US" altLang="zh-TW" sz="3600" dirty="0">
                <a:solidFill>
                  <a:schemeClr val="bg1"/>
                </a:solidFill>
                <a:ea typeface="華康儷中黑" pitchFamily="49" charset="-120"/>
              </a:rPr>
              <a:t>(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3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30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)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  </a:t>
            </a:r>
            <a:endParaRPr lang="en-US" altLang="zh-TW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4000"/>
              </a:lnSpc>
              <a:spcBef>
                <a:spcPts val="4800"/>
              </a:spcBef>
              <a:spcAft>
                <a:spcPts val="1200"/>
              </a:spcAft>
              <a:buNone/>
            </a:pPr>
            <a:r>
              <a:rPr lang="zh-TW" altLang="en-US" sz="7200" spc="600" dirty="0">
                <a:solidFill>
                  <a:schemeClr val="bg1"/>
                </a:solidFill>
                <a:ea typeface="華康儷中黑" pitchFamily="49" charset="-120"/>
              </a:rPr>
              <a:t>我的天主</a:t>
            </a:r>
            <a:r>
              <a:rPr lang="zh-TW" altLang="en-US" sz="1200" spc="600" dirty="0">
                <a:solidFill>
                  <a:schemeClr val="bg1"/>
                </a:solidFill>
                <a:ea typeface="華康儷中黑" pitchFamily="49" charset="-120"/>
              </a:rPr>
              <a:t> </a:t>
            </a:r>
            <a:r>
              <a:rPr lang="zh-TW" altLang="en-US" sz="7200" spc="600" dirty="0">
                <a:solidFill>
                  <a:schemeClr val="bg1"/>
                </a:solidFill>
                <a:ea typeface="華康儷中黑" pitchFamily="49" charset="-120"/>
              </a:rPr>
              <a:t>我的萬有</a:t>
            </a:r>
            <a:endParaRPr lang="en-US" altLang="zh-TW" sz="7200" spc="6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lnSpc>
                <a:spcPts val="4000"/>
              </a:lnSpc>
              <a:spcBef>
                <a:spcPts val="3600"/>
              </a:spcBef>
              <a:spcAft>
                <a:spcPts val="3600"/>
              </a:spcAft>
              <a:buNone/>
            </a:pPr>
            <a:r>
              <a:rPr lang="en-US" altLang="zh-TW" sz="4000" dirty="0">
                <a:solidFill>
                  <a:srgbClr val="FFFF00"/>
                </a:solidFill>
                <a:ea typeface="華康儷中黑" pitchFamily="49" charset="-120"/>
              </a:rPr>
              <a:t>——</a:t>
            </a:r>
            <a:r>
              <a:rPr lang="zh-TW" altLang="en-US" sz="5400" dirty="0">
                <a:solidFill>
                  <a:srgbClr val="FFFF00"/>
                </a:solidFill>
                <a:ea typeface="華康儷中黑" pitchFamily="49" charset="-120"/>
              </a:rPr>
              <a:t>只要回家 就有希望</a:t>
            </a:r>
            <a:r>
              <a:rPr lang="en-US" altLang="zh-TW" sz="4000" dirty="0">
                <a:solidFill>
                  <a:srgbClr val="FFFF00"/>
                </a:solidFill>
                <a:ea typeface="華康儷中黑" pitchFamily="49" charset="-120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4096234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B66735-8B93-4165-9F52-81FDDFBE3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他們吃了當地出產的次日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瑪納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就停止了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以色列子民既沒有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瑪納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那年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</a:t>
            </a: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以客納罕地的出產為生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endParaRPr lang="zh-TW" altLang="en-US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誰若在基督內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他就是一個新受造物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舊的已成過去</a:t>
            </a:r>
            <a:r>
              <a:rPr lang="en-US" altLang="zh-TW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看</a:t>
            </a:r>
            <a:r>
              <a:rPr lang="en-US" altLang="zh-TW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都成了新的</a:t>
            </a:r>
            <a:r>
              <a:rPr lang="en-US" altLang="zh-TW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這一切都是出於天主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他曾藉基督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使我們與他自己和好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並將這和好的職務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賜給了我們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父親給他說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孩子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你常同我在一起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凡我所有的</a:t>
            </a:r>
            <a:r>
              <a:rPr lang="en-US" altLang="zh-TW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都是你的</a:t>
            </a:r>
            <a:r>
              <a:rPr lang="en-US" altLang="zh-TW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只因為你這個弟弟</a:t>
            </a:r>
            <a:r>
              <a:rPr lang="en-US" altLang="zh-TW" sz="36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死而復生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失而復得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我們應當歡宴喜樂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endParaRPr lang="zh-TW" alt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209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B66735-8B93-4165-9F52-81FDDFBE3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他們吃了當地出產的次日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「瑪納」就停止了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以色列子民既沒有「瑪納」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那年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就</a:t>
            </a:r>
            <a:r>
              <a:rPr lang="zh-TW" altLang="en-US" sz="4000" spc="-15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以客納罕地的出產為生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真正的瑪納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不必天降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而是當地的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平凡的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全體百姓較易掌握和付得起的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廉價或相宜的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.(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性價比高的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).</a:t>
            </a: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以當地的出產為主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更貼近大自然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更健康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更方便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不用運輸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省運費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更環保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依時節吃食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有期待的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有節奏的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endParaRPr lang="zh-TW" altLang="en-US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818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B66735-8B93-4165-9F52-81FDDFBE3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誰若在基督內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他就是一個新受造物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舊的已成過去</a:t>
            </a:r>
            <a:r>
              <a:rPr lang="en-US" altLang="zh-TW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看</a:t>
            </a:r>
            <a:r>
              <a:rPr lang="en-US" altLang="zh-TW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都成了新的</a:t>
            </a:r>
            <a:r>
              <a:rPr lang="en-US" altLang="zh-TW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  <a:r>
              <a:rPr lang="zh-TW" altLang="en-US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這一切都是出於天主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他曾藉基督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使我們與他自己和好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並將這和好的職務</a:t>
            </a:r>
            <a:r>
              <a:rPr lang="en-US" altLang="zh-TW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賜給了我們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400" dirty="0">
                <a:solidFill>
                  <a:schemeClr val="bg1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以主為基成就新人新事</a:t>
            </a:r>
            <a:r>
              <a:rPr lang="en-US" altLang="zh-TW" sz="3400" dirty="0">
                <a:solidFill>
                  <a:schemeClr val="bg1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400" dirty="0">
                <a:solidFill>
                  <a:schemeClr val="bg1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以人為本共享萬世萬年</a:t>
            </a:r>
            <a:b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伐毛洗髓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脫胎換骨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 </a:t>
            </a: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en-US" altLang="zh-TW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Paradigm shift </a:t>
            </a:r>
            <a:r>
              <a:rPr lang="zh-TW" altLang="en-US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範式轉移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典範轉向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en-US" altLang="zh-TW" sz="2800" spc="-1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The usual &amp; </a:t>
            </a:r>
            <a:r>
              <a:rPr lang="en-US" altLang="zh-TW" sz="2800" spc="-7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accepted way of doing or thinking </a:t>
            </a:r>
            <a:r>
              <a:rPr lang="en-US" altLang="zh-TW" sz="28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changes completely</a:t>
            </a: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和好的職務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天主交給我們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沒有抗拒的餘地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b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從歷史的錯誤道路走出來</a:t>
            </a:r>
            <a:r>
              <a:rPr lang="en-US" altLang="zh-TW" sz="3000" spc="-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華康中黑體" panose="020B0509000000000000" pitchFamily="49" charset="-120"/>
              </a:rPr>
              <a:t>(</a:t>
            </a:r>
            <a:r>
              <a:rPr lang="zh-TW" altLang="en-US" sz="3000" spc="-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差之毫釐</a:t>
            </a:r>
            <a:r>
              <a:rPr lang="en-US" altLang="zh-TW" sz="3000" spc="-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000" spc="-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繆以千里</a:t>
            </a:r>
            <a:r>
              <a:rPr lang="en-US" altLang="zh-TW" sz="3000" spc="-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華康中黑體" panose="020B0509000000000000" pitchFamily="49" charset="-120"/>
              </a:rPr>
              <a:t>)</a:t>
            </a: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721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B66735-8B93-4165-9F52-81FDDFBE3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父親給他說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孩子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!</a:t>
            </a:r>
            <a:r>
              <a:rPr lang="zh-TW" altLang="en-US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你常同我在一起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凡我所有的</a:t>
            </a:r>
            <a:r>
              <a:rPr lang="en-US" altLang="zh-TW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都是你的</a:t>
            </a:r>
            <a:r>
              <a:rPr lang="en-US" altLang="zh-TW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3600" spc="3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只因為你這個弟弟</a:t>
            </a:r>
            <a:r>
              <a:rPr lang="en-US" altLang="zh-TW" sz="3600" spc="3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spc="3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死而復生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失而復得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我們應當歡宴喜樂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!</a:t>
            </a: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凡我所有的都是你的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我的天主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我的萬有</a:t>
            </a:r>
            <a:r>
              <a:rPr lang="zh-TW" altLang="en-US" sz="4000" dirty="0">
                <a:solidFill>
                  <a:srgbClr val="00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en-US" altLang="zh-TW" sz="40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Deus Meus et Omnia </a:t>
            </a:r>
            <a:r>
              <a:rPr lang="en-US" altLang="zh-TW" sz="2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聖芳濟</a:t>
            </a:r>
            <a:r>
              <a:rPr lang="en-US" altLang="zh-TW" sz="2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  <a:p>
            <a:pPr marL="4572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接納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我的從前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正顏楷體W5" panose="03000509000000000000" pitchFamily="65" charset="-120"/>
                <a:cs typeface="華康中黑體" panose="020B0509000000000000" pitchFamily="49" charset="-120"/>
              </a:rPr>
              <a:t> 肯定過去</a:t>
            </a:r>
            <a:r>
              <a:rPr lang="en-US" altLang="zh-TW" sz="4000" dirty="0">
                <a:solidFill>
                  <a:schemeClr val="bg1"/>
                </a:solidFill>
                <a:ea typeface="華康正顏楷體W5" panose="03000509000000000000" pitchFamily="65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正顏楷體W5" panose="03000509000000000000" pitchFamily="65" charset="-120"/>
                <a:cs typeface="華康中黑體" panose="020B0509000000000000" pitchFamily="49" charset="-120"/>
              </a:rPr>
              <a:t>事事感恩</a:t>
            </a:r>
            <a:endParaRPr lang="en-US" altLang="zh-TW" sz="4000" dirty="0">
              <a:solidFill>
                <a:schemeClr val="bg1"/>
              </a:solidFill>
              <a:ea typeface="華康正顏楷體W5" panose="03000509000000000000" pitchFamily="65" charset="-120"/>
              <a:cs typeface="華康中黑體" panose="020B0509000000000000" pitchFamily="49" charset="-120"/>
            </a:endParaRPr>
          </a:p>
          <a:p>
            <a:pPr marL="4572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掌握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我的現在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正顏楷體W5" panose="03000509000000000000" pitchFamily="65" charset="-120"/>
                <a:cs typeface="華康中黑體" panose="020B0509000000000000" pitchFamily="49" charset="-120"/>
              </a:rPr>
              <a:t> 惜福</a:t>
            </a:r>
            <a:r>
              <a:rPr lang="en-US" altLang="zh-TW" sz="4000" dirty="0">
                <a:solidFill>
                  <a:schemeClr val="bg1"/>
                </a:solidFill>
                <a:ea typeface="華康正顏楷體W5" panose="03000509000000000000" pitchFamily="65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5" panose="03000509000000000000" pitchFamily="65" charset="-120"/>
                <a:cs typeface="華康中黑體" panose="020B0509000000000000" pitchFamily="49" charset="-120"/>
              </a:rPr>
              <a:t>惜緣</a:t>
            </a:r>
            <a:r>
              <a:rPr lang="en-US" altLang="zh-TW" sz="4000" dirty="0">
                <a:solidFill>
                  <a:schemeClr val="bg1"/>
                </a:solidFill>
                <a:ea typeface="華康正顏楷體W5" panose="03000509000000000000" pitchFamily="65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正顏楷體W5" panose="03000509000000000000" pitchFamily="65" charset="-120"/>
                <a:cs typeface="華康中黑體" panose="020B0509000000000000" pitchFamily="49" charset="-120"/>
              </a:rPr>
              <a:t>盡心盡性</a:t>
            </a:r>
            <a:endParaRPr lang="en-US" altLang="zh-TW" sz="4000" dirty="0">
              <a:solidFill>
                <a:schemeClr val="bg1"/>
              </a:solidFill>
              <a:ea typeface="華康正顏楷體W5" panose="03000509000000000000" pitchFamily="65" charset="-120"/>
              <a:cs typeface="華康中黑體" panose="020B0509000000000000" pitchFamily="49" charset="-120"/>
            </a:endParaRPr>
          </a:p>
          <a:p>
            <a:pPr marL="4572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創造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我的將來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回家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4000" dirty="0">
                <a:solidFill>
                  <a:schemeClr val="bg1"/>
                </a:solidFill>
                <a:ea typeface="華康正顏楷體W5" panose="03000509000000000000" pitchFamily="65" charset="-120"/>
                <a:cs typeface="華康中黑體" panose="020B0509000000000000" pitchFamily="49" charset="-120"/>
              </a:rPr>
              <a:t>不再憂慮</a:t>
            </a:r>
            <a:r>
              <a:rPr lang="en-US" altLang="zh-TW" sz="4000" dirty="0">
                <a:solidFill>
                  <a:schemeClr val="bg1"/>
                </a:solidFill>
                <a:ea typeface="華康正顏楷體W5" panose="03000509000000000000" pitchFamily="65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5" panose="03000509000000000000" pitchFamily="65" charset="-120"/>
                <a:cs typeface="華康中黑體" panose="020B0509000000000000" pitchFamily="49" charset="-120"/>
              </a:rPr>
              <a:t>全心信靠</a:t>
            </a:r>
            <a:endParaRPr lang="en-US" altLang="zh-TW" sz="4000" dirty="0">
              <a:solidFill>
                <a:schemeClr val="bg1"/>
              </a:solidFill>
              <a:ea typeface="華康正顏楷體W5" panose="03000509000000000000" pitchFamily="65" charset="-120"/>
              <a:cs typeface="華康中黑體" panose="020B0509000000000000" pitchFamily="49" charset="-120"/>
            </a:endParaRPr>
          </a:p>
          <a:p>
            <a:pPr marL="457200" indent="-457200" algn="l">
              <a:spcBef>
                <a:spcPts val="0"/>
              </a:spcBef>
              <a:spcAft>
                <a:spcPts val="600"/>
              </a:spcAft>
            </a:pPr>
            <a:r>
              <a:rPr lang="en-US" altLang="zh-TW" sz="4000" dirty="0">
                <a:solidFill>
                  <a:schemeClr val="bg1"/>
                </a:solidFill>
                <a:ea typeface="華康正顏楷體W5" panose="03000509000000000000" pitchFamily="65" charset="-120"/>
                <a:cs typeface="華康中黑體" panose="020B0509000000000000" pitchFamily="49" charset="-120"/>
              </a:rPr>
              <a:t>       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5" panose="03000509000000000000" pitchFamily="65" charset="-120"/>
                <a:cs typeface="華康中黑體" panose="020B0509000000000000" pitchFamily="49" charset="-120"/>
              </a:rPr>
              <a:t>我命由天亦由我</a:t>
            </a:r>
            <a:r>
              <a:rPr lang="en-US" altLang="zh-TW" sz="4000" dirty="0">
                <a:solidFill>
                  <a:schemeClr val="bg1"/>
                </a:solidFill>
                <a:ea typeface="華康正顏楷體W5" panose="03000509000000000000" pitchFamily="65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正顏楷體W5" panose="03000509000000000000" pitchFamily="65" charset="-120"/>
                <a:cs typeface="華康中黑體" panose="020B0509000000000000" pitchFamily="49" charset="-120"/>
              </a:rPr>
              <a:t>我命由我亦由天</a:t>
            </a:r>
            <a:endParaRPr lang="zh-TW" altLang="en-US" sz="4000" dirty="0">
              <a:solidFill>
                <a:schemeClr val="bg1"/>
              </a:solidFill>
              <a:highlight>
                <a:srgbClr val="FF0000"/>
              </a:highlight>
              <a:ea typeface="華康正顏楷體W5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733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F74D97D-DD78-41C5-81F2-64E11679C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altLang="zh-TW" sz="3600" dirty="0"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</a:pPr>
            <a:endParaRPr lang="en-US" altLang="zh-TW" sz="3600" dirty="0"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</a:pPr>
            <a:endParaRPr lang="en-US" altLang="zh-TW" sz="3600" dirty="0"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altLang="zh-TW" sz="3600" dirty="0"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ea typeface="華康儷粗宋(P)" panose="02020700000000000000" pitchFamily="18" charset="-120"/>
              </a:rPr>
              <a:t>講「蕩子回頭」</a:t>
            </a:r>
            <a:r>
              <a:rPr lang="en-US" altLang="zh-TW" sz="3600" dirty="0"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ea typeface="華康儷粗宋(P)" panose="02020700000000000000" pitchFamily="18" charset="-120"/>
              </a:rPr>
              <a:t>最重要是弄清楚</a:t>
            </a:r>
            <a:br>
              <a:rPr lang="zh-TW" altLang="en-US" sz="3600" dirty="0">
                <a:ea typeface="華康儷粗宋(P)" panose="02020700000000000000" pitchFamily="18" charset="-120"/>
              </a:rPr>
            </a:b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什麼是蕩子</a:t>
            </a:r>
            <a:r>
              <a:rPr lang="en-US" altLang="zh-TW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?</a:t>
            </a:r>
            <a:r>
              <a:rPr lang="zh-TW" altLang="en-US" sz="3600" dirty="0">
                <a:ea typeface="華康儷粗宋(P)" panose="02020700000000000000" pitchFamily="18" charset="-120"/>
              </a:rPr>
              <a:t>誰是蕩子</a:t>
            </a:r>
            <a:r>
              <a:rPr lang="en-US" altLang="zh-TW" sz="3600" dirty="0">
                <a:ea typeface="華康儷粗宋(P)" panose="02020700000000000000" pitchFamily="18" charset="-120"/>
              </a:rPr>
              <a:t>?</a:t>
            </a:r>
            <a:r>
              <a:rPr lang="zh-TW" altLang="en-US" sz="3600" dirty="0">
                <a:ea typeface="華康儷粗宋(P)" panose="02020700000000000000" pitchFamily="18" charset="-120"/>
              </a:rPr>
              <a:t>或</a:t>
            </a: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甚麼叫罪</a:t>
            </a:r>
            <a:r>
              <a:rPr lang="en-US" altLang="zh-TW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粗宋(P)" panose="02020700000000000000" pitchFamily="18" charset="-120"/>
              </a:rPr>
              <a:t>When speaking of the </a:t>
            </a:r>
            <a:r>
              <a:rPr lang="en-US" altLang="zh-TW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return of the prodigal son</a:t>
            </a:r>
            <a:r>
              <a:rPr lang="en-US" altLang="zh-TW" sz="3600" dirty="0">
                <a:ea typeface="華康儷粗宋(P)" panose="02020700000000000000" pitchFamily="18" charset="-120"/>
              </a:rPr>
              <a:t>, the most important is to clarify: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What is a 'prodigal son'?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粗宋(P)" panose="02020700000000000000" pitchFamily="18" charset="-120"/>
              </a:rPr>
              <a:t> Who is the prodigal? Or 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what defines Sin?</a:t>
            </a:r>
            <a:endParaRPr lang="zh-TW" altLang="en-US" sz="3600" dirty="0">
              <a:solidFill>
                <a:srgbClr val="FF0000"/>
              </a:solidFill>
              <a:highlight>
                <a:srgbClr val="FFFF00"/>
              </a:highlight>
              <a:ea typeface="華康儷粗宋(P)" panose="02020700000000000000" pitchFamily="18" charset="-120"/>
            </a:endParaRPr>
          </a:p>
        </p:txBody>
      </p:sp>
      <p:pic>
        <p:nvPicPr>
          <p:cNvPr id="4" name="image2.jpg">
            <a:extLst>
              <a:ext uri="{FF2B5EF4-FFF2-40B4-BE49-F238E27FC236}">
                <a16:creationId xmlns:a16="http://schemas.microsoft.com/office/drawing/2014/main" id="{781234B6-1C8F-4694-8216-2CF0ADD76595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835696" y="260648"/>
            <a:ext cx="2364477" cy="2160240"/>
          </a:xfrm>
          <a:prstGeom prst="rect">
            <a:avLst/>
          </a:prstGeom>
          <a:ln/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7E6940E6-8BD1-4633-BC12-2CE03AAD7F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0803" y="260648"/>
            <a:ext cx="2365453" cy="214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970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F74D97D-DD78-41C5-81F2-64E11679C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zh-TW" altLang="en-US" sz="3600" dirty="0">
                <a:ea typeface="華康儷粗宋(P)" panose="02020700000000000000" pitchFamily="18" charset="-120"/>
              </a:rPr>
              <a:t>看看右面兩個圖</a:t>
            </a:r>
            <a:r>
              <a:rPr lang="en-US" altLang="zh-TW" sz="3600" dirty="0"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紅圈</a:t>
            </a:r>
            <a:r>
              <a:rPr lang="zh-TW" altLang="en-US" sz="3600" dirty="0">
                <a:ea typeface="華康儷粗宋(P)" panose="02020700000000000000" pitchFamily="18" charset="-120"/>
              </a:rPr>
              <a:t>代表</a:t>
            </a:r>
            <a:br>
              <a:rPr lang="zh-TW" altLang="en-US" sz="3600" dirty="0">
                <a:ea typeface="華康儷粗宋(P)" panose="02020700000000000000" pitchFamily="18" charset="-120"/>
              </a:rPr>
            </a:br>
            <a:r>
              <a:rPr lang="zh-TW" altLang="en-US" sz="3600" dirty="0">
                <a:ea typeface="華康儷粗宋(P)" panose="02020700000000000000" pitchFamily="18" charset="-120"/>
              </a:rPr>
              <a:t>天主教和神律</a:t>
            </a:r>
            <a:r>
              <a:rPr lang="en-US" altLang="zh-TW" sz="3600" dirty="0">
                <a:ea typeface="華康儷粗宋(P)" panose="02020700000000000000" pitchFamily="18" charset="-120"/>
              </a:rPr>
              <a:t>;</a:t>
            </a:r>
            <a:r>
              <a:rPr lang="en-US" altLang="zh-TW" sz="3600" dirty="0">
                <a:solidFill>
                  <a:srgbClr val="0000FF"/>
                </a:solidFill>
                <a:ea typeface="華康儷粗宋(P)" panose="02020700000000000000" pitchFamily="18" charset="-120"/>
              </a:rPr>
              <a:t> </a:t>
            </a:r>
            <a:r>
              <a:rPr lang="zh-TW" altLang="en-US" sz="3600" dirty="0">
                <a:solidFill>
                  <a:srgbClr val="0000FF"/>
                </a:solidFill>
                <a:ea typeface="華康儷粗宋(P)" panose="02020700000000000000" pitchFamily="18" charset="-120"/>
              </a:rPr>
              <a:t>藍圈</a:t>
            </a:r>
            <a:r>
              <a:rPr lang="zh-TW" altLang="en-US" sz="3600" dirty="0">
                <a:ea typeface="華康儷粗宋(P)" panose="02020700000000000000" pitchFamily="18" charset="-120"/>
              </a:rPr>
              <a:t>代表</a:t>
            </a:r>
            <a:br>
              <a:rPr lang="zh-TW" altLang="en-US" sz="3600" dirty="0">
                <a:ea typeface="華康儷粗宋(P)" panose="02020700000000000000" pitchFamily="18" charset="-120"/>
              </a:rPr>
            </a:br>
            <a:r>
              <a:rPr lang="zh-TW" altLang="en-US" sz="3600" dirty="0">
                <a:ea typeface="華康儷粗宋(P)" panose="02020700000000000000" pitchFamily="18" charset="-120"/>
              </a:rPr>
              <a:t>其它宗教和各宗教的特別</a:t>
            </a:r>
            <a:br>
              <a:rPr lang="zh-TW" altLang="en-US" sz="3600" dirty="0">
                <a:ea typeface="華康儷粗宋(P)" panose="02020700000000000000" pitchFamily="18" charset="-120"/>
              </a:rPr>
            </a:br>
            <a:r>
              <a:rPr lang="zh-TW" altLang="en-US" sz="3600" dirty="0">
                <a:ea typeface="華康儷粗宋(P)" panose="02020700000000000000" pitchFamily="18" charset="-120"/>
              </a:rPr>
              <a:t>誡律或自然律</a:t>
            </a:r>
            <a:r>
              <a:rPr lang="en-US" altLang="zh-TW" sz="3600" dirty="0">
                <a:ea typeface="華康儷粗宋(P)" panose="02020700000000000000" pitchFamily="18" charset="-120"/>
              </a:rPr>
              <a:t>;</a:t>
            </a:r>
            <a:r>
              <a:rPr lang="en-US" altLang="zh-TW" sz="3600" dirty="0">
                <a:solidFill>
                  <a:srgbClr val="00CC00"/>
                </a:solidFill>
                <a:ea typeface="華康儷粗宋(P)" panose="02020700000000000000" pitchFamily="18" charset="-120"/>
              </a:rPr>
              <a:t> </a:t>
            </a:r>
            <a:r>
              <a:rPr lang="zh-TW" altLang="en-US" sz="3600" dirty="0">
                <a:solidFill>
                  <a:srgbClr val="00CC00"/>
                </a:solidFill>
                <a:ea typeface="華康儷粗宋(P)" panose="02020700000000000000" pitchFamily="18" charset="-120"/>
              </a:rPr>
              <a:t>綠圈</a:t>
            </a:r>
            <a:r>
              <a:rPr lang="zh-TW" altLang="en-US" sz="3600" dirty="0">
                <a:ea typeface="華康儷粗宋(P)" panose="02020700000000000000" pitchFamily="18" charset="-120"/>
              </a:rPr>
              <a:t>代表</a:t>
            </a:r>
            <a:endParaRPr lang="en-US" altLang="zh-TW" sz="3600" dirty="0">
              <a:ea typeface="華康儷粗宋(P)" panose="02020700000000000000" pitchFamily="18" charset="-120"/>
            </a:endParaRP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ea typeface="華康儷粗宋(P)" panose="02020700000000000000" pitchFamily="18" charset="-120"/>
              </a:rPr>
              <a:t>其它文化和無信者講的人律或自然律</a:t>
            </a:r>
            <a:r>
              <a:rPr lang="en-US" altLang="zh-TW" sz="3600" dirty="0">
                <a:ea typeface="華康儷粗宋(P)" panose="02020700000000000000" pitchFamily="18" charset="-120"/>
              </a:rPr>
              <a:t>.</a:t>
            </a:r>
          </a:p>
          <a:p>
            <a:pPr algn="l">
              <a:spcBef>
                <a:spcPts val="0"/>
              </a:spcBef>
            </a:pPr>
            <a:r>
              <a:rPr lang="en-US" altLang="zh-TW" sz="3600" spc="-100" dirty="0">
                <a:ea typeface="華康儷粗宋(P)" panose="02020700000000000000" pitchFamily="18" charset="-120"/>
              </a:rPr>
              <a:t>Observe the two diagrams on the right: The  </a:t>
            </a:r>
            <a:r>
              <a:rPr lang="en-US" altLang="zh-TW" sz="36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Red circle </a:t>
            </a:r>
            <a:r>
              <a:rPr lang="en-US" altLang="zh-TW" sz="3600" spc="-100" dirty="0">
                <a:ea typeface="華康儷粗宋(P)" panose="02020700000000000000" pitchFamily="18" charset="-120"/>
              </a:rPr>
              <a:t>represents Catholicism and divine law. The </a:t>
            </a:r>
            <a:r>
              <a:rPr lang="en-US" altLang="zh-TW" sz="3600" spc="-100" dirty="0">
                <a:solidFill>
                  <a:srgbClr val="0000FF"/>
                </a:solidFill>
                <a:ea typeface="華康儷粗宋(P)" panose="02020700000000000000" pitchFamily="18" charset="-120"/>
              </a:rPr>
              <a:t>Blue circle </a:t>
            </a:r>
            <a:r>
              <a:rPr lang="en-US" altLang="zh-TW" sz="3600" spc="-100" dirty="0">
                <a:ea typeface="華康儷粗宋(P)" panose="02020700000000000000" pitchFamily="18" charset="-120"/>
              </a:rPr>
              <a:t>represents other religions and their </a:t>
            </a:r>
            <a:r>
              <a:rPr lang="en-US" altLang="zh-TW" sz="3600" spc="-100" dirty="0">
                <a:solidFill>
                  <a:srgbClr val="0000FF"/>
                </a:solidFill>
                <a:ea typeface="華康儷粗宋(P)" panose="02020700000000000000" pitchFamily="18" charset="-120"/>
              </a:rPr>
              <a:t>unique precepts </a:t>
            </a:r>
            <a:r>
              <a:rPr lang="en-US" altLang="zh-TW" sz="3600" spc="-100" dirty="0">
                <a:ea typeface="華康儷粗宋(P)" panose="02020700000000000000" pitchFamily="18" charset="-120"/>
              </a:rPr>
              <a:t>or natural law. The </a:t>
            </a:r>
            <a:r>
              <a:rPr lang="en-US" altLang="zh-TW" sz="3600" spc="-100" dirty="0">
                <a:solidFill>
                  <a:srgbClr val="00CC00"/>
                </a:solidFill>
                <a:ea typeface="華康儷粗宋(P)" panose="02020700000000000000" pitchFamily="18" charset="-120"/>
              </a:rPr>
              <a:t>Green circle </a:t>
            </a:r>
            <a:r>
              <a:rPr lang="en-US" altLang="zh-TW" sz="3600" spc="-100" dirty="0">
                <a:ea typeface="華康儷粗宋(P)" panose="02020700000000000000" pitchFamily="18" charset="-120"/>
              </a:rPr>
              <a:t>represents other cultures and </a:t>
            </a:r>
            <a:r>
              <a:rPr lang="en-US" altLang="zh-TW" sz="3600" spc="-150" dirty="0">
                <a:ea typeface="華康儷粗宋(P)" panose="02020700000000000000" pitchFamily="18" charset="-120"/>
              </a:rPr>
              <a:t>non-believers, focusing on </a:t>
            </a:r>
            <a:r>
              <a:rPr lang="en-US" altLang="zh-TW" sz="3600" spc="-150" dirty="0">
                <a:solidFill>
                  <a:srgbClr val="00CC00"/>
                </a:solidFill>
                <a:ea typeface="華康儷粗宋(P)" panose="02020700000000000000" pitchFamily="18" charset="-120"/>
              </a:rPr>
              <a:t>human law </a:t>
            </a:r>
            <a:r>
              <a:rPr lang="en-US" altLang="zh-TW" sz="3600" spc="-150" dirty="0">
                <a:ea typeface="華康儷粗宋(P)" panose="02020700000000000000" pitchFamily="18" charset="-120"/>
              </a:rPr>
              <a:t>or </a:t>
            </a:r>
            <a:r>
              <a:rPr lang="en-US" altLang="zh-TW" sz="3600" spc="-150" dirty="0">
                <a:solidFill>
                  <a:srgbClr val="00CC00"/>
                </a:solidFill>
                <a:ea typeface="華康儷粗宋(P)" panose="02020700000000000000" pitchFamily="18" charset="-120"/>
              </a:rPr>
              <a:t>natural law</a:t>
            </a:r>
            <a:r>
              <a:rPr lang="en-US" altLang="zh-TW" sz="3600" spc="-150" dirty="0"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endParaRPr lang="zh-TW" altLang="en-US" sz="3600" dirty="0">
              <a:ea typeface="華康儷粗宋(P)" panose="02020700000000000000" pitchFamily="18" charset="-120"/>
            </a:endParaRPr>
          </a:p>
        </p:txBody>
      </p:sp>
      <p:pic>
        <p:nvPicPr>
          <p:cNvPr id="4" name="image2.jpg">
            <a:extLst>
              <a:ext uri="{FF2B5EF4-FFF2-40B4-BE49-F238E27FC236}">
                <a16:creationId xmlns:a16="http://schemas.microsoft.com/office/drawing/2014/main" id="{0B3DB8B7-6190-4EF7-A17B-C830B66DB02D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364088" y="597829"/>
            <a:ext cx="1656184" cy="1463019"/>
          </a:xfrm>
          <a:prstGeom prst="rect">
            <a:avLst/>
          </a:prstGeom>
          <a:ln>
            <a:solidFill>
              <a:srgbClr val="0000FF"/>
            </a:solidFill>
          </a:ln>
        </p:spPr>
      </p:pic>
      <p:pic>
        <p:nvPicPr>
          <p:cNvPr id="5" name="image1.jpg">
            <a:extLst>
              <a:ext uri="{FF2B5EF4-FFF2-40B4-BE49-F238E27FC236}">
                <a16:creationId xmlns:a16="http://schemas.microsoft.com/office/drawing/2014/main" id="{B41A0ADE-1C47-4C09-A809-A51E1397161C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7164288" y="597829"/>
            <a:ext cx="1656184" cy="1463019"/>
          </a:xfrm>
          <a:prstGeom prst="rect">
            <a:avLst/>
          </a:prstGeom>
          <a:ln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4065024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F74D97D-DD78-41C5-81F2-64E11679C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r>
              <a:rPr lang="zh-TW" altLang="zh-TW" sz="36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「三同」或「大同」就是人類</a:t>
            </a:r>
            <a:br>
              <a:rPr lang="en-US" altLang="zh-TW" sz="36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</a:br>
            <a:r>
              <a:rPr lang="zh-TW" altLang="zh-TW" sz="36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最共同的</a:t>
            </a:r>
            <a:r>
              <a:rPr lang="en-US" altLang="zh-TW" sz="36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 </a:t>
            </a:r>
            <a:r>
              <a:rPr lang="zh-TW" altLang="zh-TW" sz="3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公認的</a:t>
            </a:r>
            <a:r>
              <a:rPr lang="en-US" altLang="zh-TW" sz="36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 </a:t>
            </a:r>
            <a:r>
              <a:rPr lang="zh-TW" altLang="zh-TW" sz="36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必須全體遵行的</a:t>
            </a:r>
            <a:br>
              <a:rPr lang="en-US" altLang="zh-TW" sz="3600" dirty="0">
                <a:effectLst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</a:br>
            <a:r>
              <a:rPr lang="zh-TW" altLang="zh-TW" sz="3600" dirty="0">
                <a:solidFill>
                  <a:srgbClr val="FFFF00"/>
                </a:solidFill>
                <a:effectLst/>
                <a:highlight>
                  <a:srgbClr val="FF00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核心道德</a:t>
            </a:r>
            <a:endParaRPr lang="en-US" altLang="zh-TW" sz="3600" dirty="0">
              <a:solidFill>
                <a:srgbClr val="FFFF00"/>
              </a:solidFill>
              <a:highlight>
                <a:srgbClr val="FF0000"/>
              </a:highlight>
              <a:latin typeface="Calibri" panose="020F0502020204030204" pitchFamily="34" charset="0"/>
              <a:ea typeface="華康儷中黑" panose="020B0509000000000000" pitchFamily="49" charset="-120"/>
            </a:endParaRPr>
          </a:p>
          <a:p>
            <a:pPr algn="l"/>
            <a:endParaRPr lang="en-US" altLang="zh-TW" sz="3600" dirty="0">
              <a:solidFill>
                <a:srgbClr val="FF0000"/>
              </a:solidFill>
              <a:latin typeface="Calibri" panose="020F0502020204030204" pitchFamily="34" charset="0"/>
              <a:ea typeface="華康儷中黑" panose="020B0509000000000000" pitchFamily="49" charset="-120"/>
            </a:endParaRPr>
          </a:p>
          <a:p>
            <a:pPr algn="l"/>
            <a:endParaRPr lang="en-US" altLang="zh-TW" sz="3600" dirty="0">
              <a:solidFill>
                <a:srgbClr val="FF0000"/>
              </a:solidFill>
              <a:latin typeface="Calibri" panose="020F0502020204030204" pitchFamily="34" charset="0"/>
              <a:ea typeface="華康儷中黑" panose="020B0509000000000000" pitchFamily="49" charset="-120"/>
            </a:endParaRPr>
          </a:p>
          <a:p>
            <a:pPr algn="l"/>
            <a:endParaRPr lang="en-US" altLang="zh-TW" sz="3600" dirty="0">
              <a:solidFill>
                <a:srgbClr val="FF0000"/>
              </a:solidFill>
              <a:latin typeface="Calibri" panose="020F0502020204030204" pitchFamily="34" charset="0"/>
              <a:ea typeface="華康儷中黑" panose="020B0509000000000000" pitchFamily="49" charset="-120"/>
            </a:endParaRPr>
          </a:p>
          <a:p>
            <a:pPr algn="l"/>
            <a:endParaRPr lang="en-US" altLang="zh-TW" sz="3600" dirty="0">
              <a:solidFill>
                <a:srgbClr val="FF0000"/>
              </a:solidFill>
              <a:latin typeface="Calibri" panose="020F0502020204030204" pitchFamily="34" charset="0"/>
              <a:ea typeface="華康儷中黑" panose="020B0509000000000000" pitchFamily="49" charset="-120"/>
            </a:endParaRPr>
          </a:p>
          <a:p>
            <a:r>
              <a:rPr lang="en-US" altLang="zh-TW" sz="2800" dirty="0"/>
              <a:t>The </a:t>
            </a:r>
            <a:r>
              <a:rPr lang="en-US" altLang="zh-TW" sz="2800" b="1" dirty="0">
                <a:solidFill>
                  <a:srgbClr val="FF0000"/>
                </a:solidFill>
              </a:rPr>
              <a:t>Three Commons </a:t>
            </a:r>
            <a:r>
              <a:rPr lang="en-US" altLang="zh-TW" sz="2800" b="1" dirty="0" err="1"/>
              <a:t>三同</a:t>
            </a:r>
            <a:r>
              <a:rPr lang="en-US" altLang="zh-TW" sz="2800" b="1" dirty="0"/>
              <a:t>,</a:t>
            </a:r>
            <a:r>
              <a:rPr lang="en-US" altLang="zh-TW" sz="2800" dirty="0"/>
              <a:t> or </a:t>
            </a:r>
            <a:r>
              <a:rPr lang="en-US" altLang="zh-TW" sz="2800" b="1" dirty="0">
                <a:solidFill>
                  <a:srgbClr val="FF0000"/>
                </a:solidFill>
              </a:rPr>
              <a:t>Great Unity </a:t>
            </a:r>
            <a:r>
              <a:rPr lang="en-US" altLang="zh-TW" sz="2800" b="1" dirty="0"/>
              <a:t>大</a:t>
            </a:r>
            <a:r>
              <a:rPr lang="zh-TW" altLang="en-US" sz="2800" b="1" dirty="0"/>
              <a:t>同</a:t>
            </a:r>
            <a:endParaRPr lang="en-US" altLang="zh-TW" sz="2800" b="1" dirty="0"/>
          </a:p>
          <a:p>
            <a:r>
              <a:rPr lang="en-US" altLang="zh-TW" sz="2800" dirty="0"/>
              <a:t>refers to the </a:t>
            </a:r>
            <a:r>
              <a:rPr lang="en-US" altLang="zh-TW" sz="2800" b="1" dirty="0"/>
              <a:t>core morals most universally accepted </a:t>
            </a:r>
            <a:r>
              <a:rPr lang="en-US" altLang="zh-TW" sz="2800" dirty="0"/>
              <a:t>and abided by all.</a:t>
            </a:r>
            <a:endParaRPr lang="zh-TW" altLang="zh-TW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pPr>
              <a:spcBef>
                <a:spcPts val="0"/>
              </a:spcBef>
            </a:pPr>
            <a:endParaRPr lang="zh-TW" altLang="en-US" sz="3600" dirty="0">
              <a:ea typeface="華康儷粗宋(P)" panose="02020700000000000000" pitchFamily="18" charset="-120"/>
            </a:endParaRPr>
          </a:p>
        </p:txBody>
      </p:sp>
      <p:pic>
        <p:nvPicPr>
          <p:cNvPr id="4" name="image2.jpg">
            <a:extLst>
              <a:ext uri="{FF2B5EF4-FFF2-40B4-BE49-F238E27FC236}">
                <a16:creationId xmlns:a16="http://schemas.microsoft.com/office/drawing/2014/main" id="{CCE2517A-AE87-4817-80DC-434E25B55DC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51339" y="2132856"/>
            <a:ext cx="2364477" cy="216024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93F8DFA9-CAE0-43F3-BD54-DC95925A92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269" y="2116424"/>
            <a:ext cx="2232843" cy="217133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D7FE094B-670A-4178-98EE-4823206129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573" y="2128669"/>
            <a:ext cx="2232843" cy="216442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37276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192688"/>
          </a:xfrm>
        </p:spPr>
        <p:txBody>
          <a:bodyPr/>
          <a:lstStyle/>
          <a:p>
            <a:pPr marL="0" indent="0" algn="just" eaLnBrk="1">
              <a:spcAft>
                <a:spcPts val="12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恭讀若蘇厄書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5:9,10-12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那時候，上主對若蘇厄說：「今天我由你們身上，消除了埃及的恥辱。」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以色列子民在基耳加耳紮營。正月十四日晚上，在耶里哥平原，舉行了逾越節。逾越節次日，他們吃了當地的出產，即在那一天，吃了無酵餅和火烤的麥子。</a:t>
            </a: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616F139-A56D-4F0C-A035-4E10AA89C296}"/>
              </a:ext>
            </a:extLst>
          </p:cNvPr>
          <p:cNvSpPr txBox="1"/>
          <p:nvPr/>
        </p:nvSpPr>
        <p:spPr>
          <a:xfrm>
            <a:off x="7145685" y="6191190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1/2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F74D97D-DD78-41C5-81F2-64E11679C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en-US" sz="4000" dirty="0">
                <a:ea typeface="華康儷粗宋(P)" panose="02020700000000000000" pitchFamily="18" charset="-120"/>
              </a:rPr>
              <a:t>蕩子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是傳統上認為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背叛天主</a:t>
            </a:r>
            <a:r>
              <a:rPr lang="zh-TW" altLang="en-US" sz="4000" dirty="0">
                <a:ea typeface="華康儷粗宋(P)" panose="02020700000000000000" pitchFamily="18" charset="-120"/>
              </a:rPr>
              <a:t>的人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  <a:br>
              <a:rPr lang="en-US" altLang="zh-TW" sz="4000" dirty="0">
                <a:ea typeface="華康儷粗宋(P)" panose="02020700000000000000" pitchFamily="18" charset="-120"/>
              </a:rPr>
            </a:br>
            <a:r>
              <a:rPr lang="zh-TW" altLang="en-US" sz="4000" dirty="0">
                <a:ea typeface="華康儷粗宋(P)" panose="02020700000000000000" pitchFamily="18" charset="-120"/>
              </a:rPr>
              <a:t>但他背叛的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其實是這個</a:t>
            </a:r>
            <a:endParaRPr lang="en-US" altLang="zh-TW" sz="4000" dirty="0"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highlight>
                  <a:srgbClr val="FFFF00"/>
                </a:highlight>
                <a:ea typeface="華康儷粗宋(P)" panose="02020700000000000000" pitchFamily="18" charset="-120"/>
              </a:rPr>
              <a:t>三同</a:t>
            </a:r>
            <a:r>
              <a:rPr lang="zh-TW" altLang="en-US" sz="4000" dirty="0">
                <a:ea typeface="華康儷粗宋(P)" panose="02020700000000000000" pitchFamily="18" charset="-120"/>
              </a:rPr>
              <a:t>和</a:t>
            </a:r>
            <a:r>
              <a:rPr lang="zh-TW" altLang="en-US" sz="4000" dirty="0">
                <a:highlight>
                  <a:srgbClr val="FFFF00"/>
                </a:highlight>
                <a:ea typeface="華康儷粗宋(P)" panose="02020700000000000000" pitchFamily="18" charset="-120"/>
              </a:rPr>
              <a:t>大同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他其實是人類的公敵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A prodigal is someone traditionally considered to be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rebellious against God.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He rebels against the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'Three Commons' </a:t>
            </a:r>
            <a:r>
              <a:rPr lang="en-US" altLang="zh-TW" sz="4000" dirty="0">
                <a:ea typeface="華康儷粗宋(P)" panose="02020700000000000000" pitchFamily="18" charset="-120"/>
              </a:rPr>
              <a:t>or 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the 'Great Unity‘.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He is in effect an enemy of humanity.</a:t>
            </a:r>
          </a:p>
        </p:txBody>
      </p:sp>
    </p:spTree>
    <p:extLst>
      <p:ext uri="{BB962C8B-B14F-4D97-AF65-F5344CB8AC3E}">
        <p14:creationId xmlns:p14="http://schemas.microsoft.com/office/powerpoint/2010/main" val="9057644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F74D97D-DD78-41C5-81F2-64E11679C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《</a:t>
            </a:r>
            <a:r>
              <a:rPr lang="zh-TW" altLang="en-US" sz="4000" dirty="0">
                <a:ea typeface="華康儷粗宋(P)" panose="02020700000000000000" pitchFamily="18" charset="-120"/>
              </a:rPr>
              <a:t>天主教教理</a:t>
            </a:r>
            <a:r>
              <a:rPr lang="en-US" altLang="zh-TW" sz="4000" dirty="0">
                <a:ea typeface="華康儷粗宋(P)" panose="02020700000000000000" pitchFamily="18" charset="-120"/>
              </a:rPr>
              <a:t>》</a:t>
            </a:r>
            <a:r>
              <a:rPr lang="zh-TW" altLang="en-US" sz="4000" dirty="0">
                <a:ea typeface="華康儷粗宋(P)" panose="02020700000000000000" pitchFamily="18" charset="-120"/>
              </a:rPr>
              <a:t>對罪有下面兩點看法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altLang="zh-TW" sz="4000" dirty="0">
                <a:ea typeface="華康儷粗宋(P)" panose="02020700000000000000" pitchFamily="18" charset="-120"/>
              </a:rPr>
              <a:t>The Catechism of the Catholic Church defines sin in two key ways: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1.</a:t>
            </a:r>
            <a:r>
              <a:rPr lang="zh-TW" altLang="en-US" sz="4000" dirty="0">
                <a:ea typeface="華康儷粗宋(P)" panose="02020700000000000000" pitchFamily="18" charset="-120"/>
              </a:rPr>
              <a:t>罪過是違反永恆法律的</a:t>
            </a:r>
            <a:br>
              <a:rPr lang="en-US" altLang="zh-TW" sz="4000" dirty="0">
                <a:ea typeface="華康儷粗宋(P)" panose="02020700000000000000" pitchFamily="18" charset="-120"/>
              </a:rPr>
            </a:br>
            <a:r>
              <a:rPr lang="zh-TW" altLang="en-US" sz="4000" dirty="0">
                <a:ea typeface="華康儷粗宋(P)" panose="02020700000000000000" pitchFamily="18" charset="-120"/>
              </a:rPr>
              <a:t>一句話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一個行動或一個願望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br>
              <a:rPr lang="en-US" altLang="zh-TW" sz="4000" dirty="0">
                <a:ea typeface="華康儷粗宋(P)" panose="02020700000000000000" pitchFamily="18" charset="-120"/>
              </a:rPr>
            </a:br>
            <a:r>
              <a:rPr lang="zh-TW" altLang="en-US" sz="4000" dirty="0">
                <a:ea typeface="華康儷粗宋(P)" panose="02020700000000000000" pitchFamily="18" charset="-120"/>
              </a:rPr>
              <a:t>它是一個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得罪天主的行為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  <a:r>
              <a:rPr lang="en-US" altLang="zh-TW" sz="2800" dirty="0">
                <a:ea typeface="華康儷粗宋(P)" panose="02020700000000000000" pitchFamily="18" charset="-120"/>
              </a:rPr>
              <a:t>(</a:t>
            </a:r>
            <a:r>
              <a:rPr lang="zh-TW" altLang="en-US" sz="2800" dirty="0">
                <a:ea typeface="華康儷粗宋(P)" panose="02020700000000000000" pitchFamily="18" charset="-120"/>
              </a:rPr>
              <a:t>教理</a:t>
            </a:r>
            <a:r>
              <a:rPr lang="en-US" altLang="zh-TW" sz="2800" dirty="0">
                <a:ea typeface="華康儷粗宋(P)" panose="02020700000000000000" pitchFamily="18" charset="-120"/>
              </a:rPr>
              <a:t>1871)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Sin is an utterance, a deed, or a desire </a:t>
            </a:r>
            <a:br>
              <a:rPr lang="en-US" altLang="zh-TW" sz="4000" dirty="0">
                <a:ea typeface="華康儷粗宋(P)" panose="02020700000000000000" pitchFamily="18" charset="-120"/>
              </a:rPr>
            </a:br>
            <a:r>
              <a:rPr lang="en-US" altLang="zh-TW" sz="4000" dirty="0">
                <a:ea typeface="華康儷粗宋(P)" panose="02020700000000000000" pitchFamily="18" charset="-120"/>
              </a:rPr>
              <a:t>contrary to the eternal law. </a:t>
            </a:r>
            <a:br>
              <a:rPr lang="en-US" altLang="zh-TW" sz="4000" dirty="0">
                <a:ea typeface="華康儷粗宋(P)" panose="02020700000000000000" pitchFamily="18" charset="-120"/>
              </a:rPr>
            </a:b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It is an offense against God. </a:t>
            </a:r>
            <a:r>
              <a:rPr lang="en-US" altLang="zh-TW" sz="2800" dirty="0">
                <a:ea typeface="華康儷粗宋(P)" panose="02020700000000000000" pitchFamily="18" charset="-120"/>
              </a:rPr>
              <a:t>(C1871)</a:t>
            </a:r>
            <a:r>
              <a:rPr lang="en-US" altLang="zh-TW" sz="3600" dirty="0">
                <a:ea typeface="華康儷粗宋(P)" panose="02020700000000000000" pitchFamily="18" charset="-120"/>
              </a:rPr>
              <a:t>  </a:t>
            </a:r>
          </a:p>
          <a:p>
            <a:pPr>
              <a:spcBef>
                <a:spcPts val="0"/>
              </a:spcBef>
            </a:pPr>
            <a:endParaRPr lang="en-US" altLang="zh-TW" sz="3600" dirty="0"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0873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F74D97D-DD78-41C5-81F2-64E11679C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lnSpc>
                <a:spcPts val="5500"/>
              </a:lnSpc>
              <a:spcBef>
                <a:spcPts val="0"/>
              </a:spcBef>
            </a:pPr>
            <a:r>
              <a:rPr lang="en-US" altLang="zh-TW" sz="4800" dirty="0">
                <a:ea typeface="華康儷粗宋(P)" panose="02020700000000000000" pitchFamily="18" charset="-120"/>
              </a:rPr>
              <a:t>2.</a:t>
            </a:r>
            <a:r>
              <a:rPr lang="zh-TW" altLang="en-US" sz="4800" dirty="0">
                <a:ea typeface="華康儷粗宋(P)" panose="02020700000000000000" pitchFamily="18" charset="-120"/>
              </a:rPr>
              <a:t>罪過是一個與理性相反的行為</a:t>
            </a:r>
            <a:r>
              <a:rPr lang="en-US" altLang="zh-TW" sz="4800" dirty="0">
                <a:ea typeface="華康儷粗宋(P)" panose="02020700000000000000" pitchFamily="18" charset="-120"/>
              </a:rPr>
              <a:t>,</a:t>
            </a:r>
            <a:br>
              <a:rPr lang="en-US" altLang="zh-TW" sz="4800" dirty="0">
                <a:ea typeface="華康儷粗宋(P)" panose="02020700000000000000" pitchFamily="18" charset="-120"/>
              </a:rPr>
            </a:br>
            <a:r>
              <a:rPr lang="zh-TW" altLang="en-US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它傷害人性</a:t>
            </a:r>
            <a:endParaRPr lang="en-US" altLang="zh-TW" sz="4800" dirty="0">
              <a:solidFill>
                <a:srgbClr val="FF0000"/>
              </a:solidFill>
              <a:ea typeface="華康儷粗宋(P)" panose="02020700000000000000" pitchFamily="18" charset="-120"/>
            </a:endParaRPr>
          </a:p>
          <a:p>
            <a:pPr>
              <a:lnSpc>
                <a:spcPts val="55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ea typeface="華康儷粗宋(P)" panose="02020700000000000000" pitchFamily="18" charset="-120"/>
              </a:rPr>
              <a:t>和傷害人的連帶責任</a:t>
            </a:r>
            <a:r>
              <a:rPr lang="en-US" altLang="zh-TW" sz="4400" dirty="0">
                <a:ea typeface="華康儷粗宋(P)" panose="02020700000000000000" pitchFamily="18" charset="-120"/>
              </a:rPr>
              <a:t>.</a:t>
            </a:r>
            <a:r>
              <a:rPr lang="en-US" altLang="zh-TW" sz="2800" dirty="0">
                <a:ea typeface="華康儷粗宋(P)" panose="02020700000000000000" pitchFamily="18" charset="-120"/>
              </a:rPr>
              <a:t>(</a:t>
            </a:r>
            <a:r>
              <a:rPr lang="zh-TW" altLang="en-US" sz="2800" dirty="0">
                <a:ea typeface="華康儷粗宋(P)" panose="02020700000000000000" pitchFamily="18" charset="-120"/>
              </a:rPr>
              <a:t>教理</a:t>
            </a:r>
            <a:r>
              <a:rPr lang="en-US" altLang="zh-TW" sz="2800" dirty="0">
                <a:ea typeface="華康儷粗宋(P)" panose="02020700000000000000" pitchFamily="18" charset="-120"/>
              </a:rPr>
              <a:t>1872)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粗宋(P)" panose="02020700000000000000" pitchFamily="18" charset="-120"/>
              </a:rPr>
              <a:t>2. Sin is an act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粗宋(P)" panose="02020700000000000000" pitchFamily="18" charset="-120"/>
              </a:rPr>
              <a:t>contrary to reason. </a:t>
            </a:r>
            <a:br>
              <a:rPr lang="en-US" altLang="zh-TW" sz="4800" dirty="0">
                <a:ea typeface="華康儷粗宋(P)" panose="02020700000000000000" pitchFamily="18" charset="-120"/>
              </a:rPr>
            </a:br>
            <a:r>
              <a:rPr lang="en-US" altLang="zh-TW" sz="4800" dirty="0">
                <a:ea typeface="華康儷粗宋(P)" panose="02020700000000000000" pitchFamily="18" charset="-120"/>
              </a:rPr>
              <a:t>It destroys </a:t>
            </a:r>
            <a:r>
              <a:rPr lang="en-US" altLang="zh-TW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fellowship, harmony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粗宋(P)" panose="02020700000000000000" pitchFamily="18" charset="-120"/>
              </a:rPr>
              <a:t> and </a:t>
            </a:r>
            <a:r>
              <a:rPr lang="en-US" altLang="zh-TW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the responsibility we have for each other. </a:t>
            </a:r>
            <a:r>
              <a:rPr lang="en-US" altLang="zh-TW" sz="2800" dirty="0">
                <a:ea typeface="華康儷粗宋(P)" panose="02020700000000000000" pitchFamily="18" charset="-120"/>
              </a:rPr>
              <a:t>(C1872) </a:t>
            </a:r>
          </a:p>
        </p:txBody>
      </p:sp>
    </p:spTree>
    <p:extLst>
      <p:ext uri="{BB962C8B-B14F-4D97-AF65-F5344CB8AC3E}">
        <p14:creationId xmlns:p14="http://schemas.microsoft.com/office/powerpoint/2010/main" val="1961103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F74D97D-DD78-41C5-81F2-64E11679C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粗宋(P)" panose="02020700000000000000" pitchFamily="18" charset="-120"/>
              </a:rPr>
              <a:t>這兩點</a:t>
            </a:r>
            <a:r>
              <a:rPr lang="en-US" altLang="zh-TW" dirty="0">
                <a:ea typeface="華康儷粗宋(P)" panose="02020700000000000000" pitchFamily="18" charset="-120"/>
              </a:rPr>
              <a:t>(</a:t>
            </a:r>
            <a:r>
              <a:rPr lang="zh-TW" altLang="en-US" dirty="0">
                <a:ea typeface="華康儷粗宋(P)" panose="02020700000000000000" pitchFamily="18" charset="-120"/>
              </a:rPr>
              <a:t>尤其第一點</a:t>
            </a:r>
            <a:r>
              <a:rPr lang="en-US" altLang="zh-TW" dirty="0">
                <a:ea typeface="華康儷粗宋(P)" panose="02020700000000000000" pitchFamily="18" charset="-120"/>
              </a:rPr>
              <a:t>)</a:t>
            </a:r>
            <a:r>
              <a:rPr lang="zh-TW" altLang="en-US" sz="4000" dirty="0">
                <a:ea typeface="華康儷粗宋(P)" panose="02020700000000000000" pitchFamily="18" charset="-120"/>
              </a:rPr>
              <a:t>獨立來看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似乎只是天主教的信條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ea typeface="華康儷粗宋(P)" panose="02020700000000000000" pitchFamily="18" charset="-120"/>
              </a:rPr>
              <a:t>但如果你明白我上面兩個圖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你會看到這其實是</a:t>
            </a:r>
            <a:br>
              <a:rPr lang="zh-TW" altLang="en-US" sz="4000" dirty="0">
                <a:ea typeface="華康儷粗宋(P)" panose="02020700000000000000" pitchFamily="18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人類有關道德的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共同主張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Taken alone, these two views of sin (especially the former) seem to be mere Catholic doctrine, but if you understand the two diagrams above, you will see 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they align with humanity’s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shared moral principles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95005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F74D97D-DD78-41C5-81F2-64E11679C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粗宋(P)" panose="02020700000000000000" pitchFamily="18" charset="-120"/>
              </a:rPr>
              <a:t> 耶穌來到世上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是為了建設天國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ea typeface="華康儷粗宋(P)" panose="02020700000000000000" pitchFamily="18" charset="-120"/>
              </a:rPr>
              <a:t>他建立教會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也是為了召選一群和他志同道合的人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和他一起共建天國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這天國超越宗教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Jesus came into the world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to build the Kingdom of God.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He established the Church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to gather like-minded individuals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to join Him in this mission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to build a Kingdom that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transcends religious boundaries.</a:t>
            </a:r>
          </a:p>
        </p:txBody>
      </p:sp>
    </p:spTree>
    <p:extLst>
      <p:ext uri="{BB962C8B-B14F-4D97-AF65-F5344CB8AC3E}">
        <p14:creationId xmlns:p14="http://schemas.microsoft.com/office/powerpoint/2010/main" val="38336623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F74D97D-DD78-41C5-81F2-64E11679C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(P)" panose="02020700000000000000" pitchFamily="18" charset="-120"/>
              </a:rPr>
              <a:t>所以傳統</a:t>
            </a:r>
            <a:r>
              <a:rPr lang="en-US" altLang="zh-TW" sz="3600" dirty="0">
                <a:ea typeface="華康儷粗宋(P)" panose="02020700000000000000" pitchFamily="18" charset="-120"/>
              </a:rPr>
              <a:t>《</a:t>
            </a:r>
            <a:r>
              <a:rPr lang="zh-TW" altLang="en-US" sz="3600" dirty="0">
                <a:ea typeface="華康儷粗宋(P)" panose="02020700000000000000" pitchFamily="18" charset="-120"/>
              </a:rPr>
              <a:t>要理問答</a:t>
            </a:r>
            <a:r>
              <a:rPr lang="en-US" altLang="zh-TW" sz="3600" dirty="0">
                <a:ea typeface="華康儷粗宋(P)" panose="02020700000000000000" pitchFamily="18" charset="-120"/>
              </a:rPr>
              <a:t>》</a:t>
            </a:r>
            <a:r>
              <a:rPr lang="zh-TW" altLang="en-US" sz="3600" dirty="0">
                <a:ea typeface="華康儷粗宋(P)" panose="02020700000000000000" pitchFamily="18" charset="-120"/>
              </a:rPr>
              <a:t>的</a:t>
            </a:r>
            <a:r>
              <a:rPr lang="en-US" altLang="zh-TW" sz="3600" dirty="0">
                <a:ea typeface="華康儷粗宋(P)" panose="02020700000000000000" pitchFamily="18" charset="-120"/>
              </a:rPr>
              <a:t>:</a:t>
            </a:r>
            <a:r>
              <a:rPr lang="zh-TW" altLang="en-US" sz="3600" dirty="0">
                <a:ea typeface="華康儷粗宋(P)" panose="02020700000000000000" pitchFamily="18" charset="-120"/>
              </a:rPr>
              <a:t>「你為什麼生在世上</a:t>
            </a:r>
            <a:r>
              <a:rPr lang="en-US" altLang="zh-TW" sz="3600" dirty="0">
                <a:ea typeface="華康儷粗宋(P)" panose="02020700000000000000" pitchFamily="18" charset="-120"/>
              </a:rPr>
              <a:t>?</a:t>
            </a:r>
            <a:r>
              <a:rPr lang="zh-TW" altLang="en-US" sz="3600" dirty="0">
                <a:ea typeface="華康儷粗宋(P)" panose="02020700000000000000" pitchFamily="18" charset="-120"/>
              </a:rPr>
              <a:t>為恭敬天主</a:t>
            </a:r>
            <a:r>
              <a:rPr lang="en-US" altLang="zh-TW" sz="3600" dirty="0"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ea typeface="華康儷粗宋(P)" panose="02020700000000000000" pitchFamily="18" charset="-120"/>
              </a:rPr>
              <a:t>救自己的靈魂」</a:t>
            </a:r>
            <a:r>
              <a:rPr lang="en-US" altLang="zh-TW" sz="3600" dirty="0"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ea typeface="華康儷粗宋(P)" panose="02020700000000000000" pitchFamily="18" charset="-120"/>
              </a:rPr>
              <a:t>是對的</a:t>
            </a:r>
            <a:r>
              <a:rPr lang="en-US" altLang="zh-TW" sz="3600" dirty="0"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ea typeface="華康儷粗宋(P)" panose="02020700000000000000" pitchFamily="18" charset="-120"/>
              </a:rPr>
              <a:t>但只說對了一半</a:t>
            </a:r>
            <a:r>
              <a:rPr lang="en-US" altLang="zh-TW" sz="3600" dirty="0">
                <a:ea typeface="華康儷粗宋(P)" panose="02020700000000000000" pitchFamily="18" charset="-120"/>
              </a:rPr>
              <a:t>;</a:t>
            </a:r>
            <a:r>
              <a:rPr lang="zh-TW" altLang="en-US" sz="3600" dirty="0">
                <a:ea typeface="華康儷粗宋(P)" panose="02020700000000000000" pitchFamily="18" charset="-120"/>
              </a:rPr>
              <a:t>另一半就是</a:t>
            </a:r>
            <a:br>
              <a:rPr lang="zh-TW" altLang="en-US" sz="3600" dirty="0">
                <a:ea typeface="華康儷粗宋(P)" panose="02020700000000000000" pitchFamily="18" charset="-120"/>
              </a:rPr>
            </a:b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為使天國實現於人間</a:t>
            </a:r>
            <a:r>
              <a:rPr lang="en-US" altLang="zh-TW" sz="36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讓大同精神瀰漫世界</a:t>
            </a:r>
            <a:r>
              <a:rPr lang="en-US" altLang="zh-TW" sz="36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粗宋(P)" panose="02020700000000000000" pitchFamily="18" charset="-120"/>
              </a:rPr>
              <a:t>In the traditional Catechism, there is a standard question: “Why were you born unto this world?” and the usual reply is: </a:t>
            </a:r>
            <a:br>
              <a:rPr lang="en-US" altLang="zh-TW" sz="3600" dirty="0">
                <a:ea typeface="華康儷粗宋(P)" panose="02020700000000000000" pitchFamily="18" charset="-120"/>
              </a:rPr>
            </a:br>
            <a:r>
              <a:rPr lang="en-US" altLang="zh-TW" sz="3600" dirty="0">
                <a:ea typeface="華康儷粗宋(P)" panose="02020700000000000000" pitchFamily="18" charset="-120"/>
              </a:rPr>
              <a:t>“To </a:t>
            </a:r>
            <a:r>
              <a:rPr lang="en-US" altLang="zh-TW" sz="3600" dirty="0" err="1">
                <a:ea typeface="華康儷粗宋(P)" panose="02020700000000000000" pitchFamily="18" charset="-120"/>
              </a:rPr>
              <a:t>honour</a:t>
            </a:r>
            <a:r>
              <a:rPr lang="en-US" altLang="zh-TW" sz="3600" dirty="0">
                <a:ea typeface="華康儷粗宋(P)" panose="02020700000000000000" pitchFamily="18" charset="-120"/>
              </a:rPr>
              <a:t> God. To redeem my soul.” </a:t>
            </a:r>
            <a:br>
              <a:rPr lang="en-US" altLang="zh-TW" sz="3600" dirty="0">
                <a:ea typeface="華康儷粗宋(P)" panose="02020700000000000000" pitchFamily="18" charset="-120"/>
              </a:rPr>
            </a:br>
            <a:r>
              <a:rPr lang="en-US" altLang="zh-TW" sz="3600" dirty="0">
                <a:ea typeface="華康儷粗宋(P)" panose="02020700000000000000" pitchFamily="18" charset="-120"/>
              </a:rPr>
              <a:t>Such a reply is </a:t>
            </a:r>
            <a:r>
              <a:rPr lang="en-US" altLang="zh-TW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correct but incomplete</a:t>
            </a:r>
            <a:r>
              <a:rPr lang="en-US" altLang="zh-TW" sz="3600" dirty="0">
                <a:ea typeface="華康儷粗宋(P)" panose="02020700000000000000" pitchFamily="18" charset="-120"/>
              </a:rPr>
              <a:t>. The better answer is 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“To </a:t>
            </a:r>
            <a:r>
              <a:rPr lang="en-US" altLang="zh-TW" sz="3600" dirty="0" err="1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honour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 God.  To realize God’s Kingdom on earth!”</a:t>
            </a:r>
          </a:p>
        </p:txBody>
      </p:sp>
    </p:spTree>
    <p:extLst>
      <p:ext uri="{BB962C8B-B14F-4D97-AF65-F5344CB8AC3E}">
        <p14:creationId xmlns:p14="http://schemas.microsoft.com/office/powerpoint/2010/main" val="23483703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F74D97D-DD78-41C5-81F2-64E11679C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粗宋(P)" panose="02020700000000000000" pitchFamily="18" charset="-120"/>
              </a:rPr>
              <a:t>天國只有一位全能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全知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全善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至大無比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至高無上者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他屬於全人類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br>
              <a:rPr lang="en-US" altLang="zh-TW" sz="4000" dirty="0">
                <a:ea typeface="華康儷粗宋(P)" panose="02020700000000000000" pitchFamily="18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他以愛去管治一切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並以分享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br>
              <a:rPr lang="en-US" altLang="zh-TW" sz="4000" dirty="0">
                <a:ea typeface="華康儷粗宋(P)" panose="02020700000000000000" pitchFamily="18" charset="-120"/>
              </a:rPr>
            </a:br>
            <a:r>
              <a:rPr lang="zh-TW" altLang="en-US" sz="4000" dirty="0">
                <a:ea typeface="華康儷粗宋(P)" panose="02020700000000000000" pitchFamily="18" charset="-120"/>
              </a:rPr>
              <a:t>作為愛的重要內容和得救的條件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In God’s Kingdom, there is only ONE who is almighty, all knowing, all kind, all powerful, and supreme. He belongs to all humanity. He rules over all with his love and whose 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overriding condition for salvation is </a:t>
            </a:r>
            <a:r>
              <a:rPr lang="en-US" altLang="zh-TW" sz="3600" b="1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SHARING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 and </a:t>
            </a:r>
            <a:r>
              <a:rPr lang="en-US" altLang="zh-TW" sz="4000" b="1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LOVE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76556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F74D97D-DD78-41C5-81F2-64E11679C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粗宋(P)" panose="02020700000000000000" pitchFamily="18" charset="-120"/>
              </a:rPr>
              <a:t>其實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最後審判亦是以愛和分享作</a:t>
            </a:r>
            <a:br>
              <a:rPr lang="zh-TW" altLang="en-US" sz="4000" dirty="0">
                <a:ea typeface="華康儷粗宋(P)" panose="02020700000000000000" pitchFamily="18" charset="-120"/>
              </a:rPr>
            </a:br>
            <a:r>
              <a:rPr lang="zh-TW" altLang="en-US" sz="4000" dirty="0">
                <a:ea typeface="華康儷粗宋(P)" panose="02020700000000000000" pitchFamily="18" charset="-120"/>
              </a:rPr>
              <a:t>標準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而且是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唯一的標準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  <a:br>
              <a:rPr lang="en-US" altLang="zh-TW" sz="4000" dirty="0">
                <a:ea typeface="華康儷粗宋(P)" panose="02020700000000000000" pitchFamily="18" charset="-120"/>
              </a:rPr>
            </a:br>
            <a:r>
              <a:rPr lang="zh-TW" altLang="en-US" sz="4000" dirty="0">
                <a:ea typeface="華康儷粗宋(P)" panose="02020700000000000000" pitchFamily="18" charset="-120"/>
              </a:rPr>
              <a:t>這也是一種</a:t>
            </a:r>
            <a:endParaRPr lang="en-US" altLang="zh-TW" sz="4000" dirty="0"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粗宋(P)" panose="02020700000000000000" pitchFamily="18" charset="-120"/>
              </a:rPr>
              <a:t>最重要的「普世價值」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違反它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就是罪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In fact, the 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singular criterion </a:t>
            </a:r>
            <a:r>
              <a:rPr lang="en-US" altLang="zh-TW" sz="4000" dirty="0">
                <a:ea typeface="華康儷粗宋(P)" panose="02020700000000000000" pitchFamily="18" charset="-120"/>
              </a:rPr>
              <a:t>at the </a:t>
            </a:r>
            <a:br>
              <a:rPr lang="en-US" altLang="zh-TW" sz="4000" dirty="0">
                <a:ea typeface="華康儷粗宋(P)" panose="02020700000000000000" pitchFamily="18" charset="-120"/>
              </a:rPr>
            </a:br>
            <a:r>
              <a:rPr lang="en-US" altLang="zh-TW" sz="4000" dirty="0">
                <a:ea typeface="華康儷粗宋(P)" panose="02020700000000000000" pitchFamily="18" charset="-120"/>
              </a:rPr>
              <a:t>Last Judgement is also love and sharing. It is </a:t>
            </a:r>
            <a:br>
              <a:rPr lang="en-US" altLang="zh-TW" sz="4000" dirty="0">
                <a:ea typeface="華康儷粗宋(P)" panose="02020700000000000000" pitchFamily="18" charset="-120"/>
              </a:rPr>
            </a:br>
            <a:r>
              <a:rPr lang="en-US" altLang="zh-TW" sz="4000" dirty="0">
                <a:ea typeface="華康儷粗宋(P)" panose="02020700000000000000" pitchFamily="18" charset="-120"/>
              </a:rPr>
              <a:t>the most important ‘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universal value</a:t>
            </a:r>
            <a:r>
              <a:rPr lang="en-US" altLang="zh-TW" sz="4000" dirty="0">
                <a:ea typeface="華康儷粗宋(P)" panose="02020700000000000000" pitchFamily="18" charset="-120"/>
              </a:rPr>
              <a:t>’.  To violate it, is sin.</a:t>
            </a:r>
          </a:p>
        </p:txBody>
      </p:sp>
    </p:spTree>
    <p:extLst>
      <p:ext uri="{BB962C8B-B14F-4D97-AF65-F5344CB8AC3E}">
        <p14:creationId xmlns:p14="http://schemas.microsoft.com/office/powerpoint/2010/main" val="21544210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F74D97D-DD78-41C5-81F2-64E11679C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我們的主題是天主</a:t>
            </a:r>
            <a:r>
              <a:rPr lang="en-US" altLang="zh-TW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回家</a:t>
            </a:r>
            <a:r>
              <a:rPr lang="en-US" altLang="zh-TW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希望</a:t>
            </a:r>
            <a:endParaRPr lang="en-US" altLang="zh-TW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過去許多年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我每個星期日都開車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好像一個運輸工人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搬運禮儀用品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由上水到德貞主持慕道班和彌撒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走的是</a:t>
            </a:r>
            <a:r>
              <a:rPr lang="zh-TW" altLang="en-US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吐露港公路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每隔一段時間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又會去赤柱聖衣院聽告解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走的是由新界最北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到港島最南的</a:t>
            </a:r>
            <a:r>
              <a:rPr lang="zh-TW" altLang="en-US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郊野山路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在原野上開車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看到的一切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都是轉瞬即逝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我像是朝聖者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天地的</a:t>
            </a:r>
            <a:r>
              <a:rPr lang="zh-TW" altLang="en-US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過客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感受到天地果然是</a:t>
            </a:r>
            <a:r>
              <a:rPr lang="zh-TW" altLang="en-US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萬物之逆旅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另一方面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我看到的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卻是天主偉大的傑作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青山綠水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藍天白雲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在車中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沒有煩囂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沒有牽掛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卻想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為什麼這不是人間的天國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?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反而有漫天的烽火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和從天邊傳來的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眾多痛失親人者的哀號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?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我問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: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天主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我要作什麼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我奉獻了一生的教會該作什麼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?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能作什麼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?</a:t>
            </a: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是否如果我們心中真有天主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就一切都有可能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?</a:t>
            </a:r>
            <a:endParaRPr lang="zh-TW" altLang="en-US" dirty="0">
              <a:solidFill>
                <a:srgbClr val="FF0000"/>
              </a:solidFill>
              <a:highlight>
                <a:srgbClr val="FFFF00"/>
              </a:highlight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57981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F74D97D-DD78-41C5-81F2-64E11679C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en-US" altLang="zh-TW" sz="2200" dirty="0">
                <a:solidFill>
                  <a:srgbClr val="FF0000"/>
                </a:solidFill>
                <a:effectLst/>
              </a:rPr>
              <a:t>Our theme is God, homecoming, and hope. </a:t>
            </a:r>
          </a:p>
          <a:p>
            <a:pPr>
              <a:spcBef>
                <a:spcPts val="0"/>
              </a:spcBef>
            </a:pPr>
            <a:r>
              <a:rPr lang="en-US" altLang="zh-TW" sz="2300" dirty="0">
                <a:effectLst/>
              </a:rPr>
              <a:t>For years, every Sunday, I drove like a </a:t>
            </a:r>
            <a:r>
              <a:rPr lang="en-US" altLang="zh-TW" sz="2300" dirty="0">
                <a:solidFill>
                  <a:srgbClr val="FF0000"/>
                </a:solidFill>
                <a:effectLst/>
              </a:rPr>
              <a:t>transport worker</a:t>
            </a:r>
            <a:r>
              <a:rPr lang="en-US" altLang="zh-TW" sz="2300" dirty="0">
                <a:effectLst/>
              </a:rPr>
              <a:t>, carrying liturgical items from Sheung Shui to </a:t>
            </a:r>
            <a:r>
              <a:rPr lang="en-US" altLang="zh-TW" sz="2300" dirty="0" err="1">
                <a:effectLst/>
              </a:rPr>
              <a:t>Tak</a:t>
            </a:r>
            <a:r>
              <a:rPr lang="en-US" altLang="zh-TW" sz="2300" dirty="0">
                <a:effectLst/>
              </a:rPr>
              <a:t> Ching to lead catechism classes and Masses, traveling along </a:t>
            </a:r>
            <a:r>
              <a:rPr lang="en-US" altLang="zh-TW" sz="2300" dirty="0" err="1">
                <a:solidFill>
                  <a:srgbClr val="FF0000"/>
                </a:solidFill>
                <a:effectLst/>
              </a:rPr>
              <a:t>Tolo</a:t>
            </a:r>
            <a:r>
              <a:rPr lang="en-US" altLang="zh-TW" sz="2300" dirty="0">
                <a:solidFill>
                  <a:srgbClr val="FF0000"/>
                </a:solidFill>
                <a:effectLst/>
              </a:rPr>
              <a:t> Highway</a:t>
            </a:r>
            <a:r>
              <a:rPr lang="en-US" altLang="zh-TW" sz="2300" dirty="0">
                <a:effectLst/>
              </a:rPr>
              <a:t>. From time to time, I would also go to the Carmelite Monastery in Stanley to hear confessions, driving </a:t>
            </a:r>
            <a:r>
              <a:rPr lang="en-US" altLang="zh-TW" sz="2300" dirty="0">
                <a:solidFill>
                  <a:srgbClr val="FF0000"/>
                </a:solidFill>
                <a:effectLst/>
              </a:rPr>
              <a:t>from the northernmost part of the New Territories to the southernmost part of Hong Kong Island</a:t>
            </a:r>
            <a:r>
              <a:rPr lang="en-US" altLang="zh-TW" sz="2300" dirty="0">
                <a:effectLst/>
              </a:rPr>
              <a:t>, through rural mountain roads. The world outside my window flowed like a river—green hills, endless skies, clouds adrift—all fleeting, all eternal. I felt myself a wanderer, a passerby in this Vast Inn of Creation, where </a:t>
            </a:r>
            <a:r>
              <a:rPr lang="en-US" altLang="zh-TW" sz="2300" dirty="0">
                <a:solidFill>
                  <a:srgbClr val="FF0000"/>
                </a:solidFill>
                <a:effectLst/>
              </a:rPr>
              <a:t>Heaven and Earth host us for but a moment</a:t>
            </a:r>
            <a:r>
              <a:rPr lang="en-US" altLang="zh-TW" sz="2300" dirty="0">
                <a:effectLst/>
              </a:rPr>
              <a:t>. Yet, in the stillness of the car, away from the clamor of the world, I wondered: </a:t>
            </a:r>
            <a:r>
              <a:rPr lang="en-US" altLang="zh-TW" sz="2300" dirty="0">
                <a:solidFill>
                  <a:srgbClr val="FF0000"/>
                </a:solidFill>
                <a:effectLst/>
                <a:highlight>
                  <a:srgbClr val="FFFF00"/>
                </a:highlight>
              </a:rPr>
              <a:t>Why does this beauty not become the Kingdom of Heaven on earth?</a:t>
            </a:r>
            <a:r>
              <a:rPr lang="en-US" altLang="zh-TW" sz="2300" dirty="0">
                <a:effectLst/>
              </a:rPr>
              <a:t> Why, instead, do fires rage on the horizon, and why do the cries of the bereaved pierce the air like unending thunder? I whispered to the Heavens: God, what is my task? What is the calling of the Church, to which I have given my life? </a:t>
            </a:r>
            <a:r>
              <a:rPr lang="en-US" altLang="zh-TW" sz="2300" dirty="0">
                <a:solidFill>
                  <a:srgbClr val="FFFF00"/>
                </a:solidFill>
                <a:effectLst/>
                <a:highlight>
                  <a:srgbClr val="FF0000"/>
                </a:highlight>
              </a:rPr>
              <a:t>What can we do? </a:t>
            </a:r>
          </a:p>
          <a:p>
            <a:pPr>
              <a:spcBef>
                <a:spcPts val="0"/>
              </a:spcBef>
            </a:pPr>
            <a:r>
              <a:rPr lang="en-US" altLang="zh-TW" sz="2300" dirty="0">
                <a:effectLst/>
              </a:rPr>
              <a:t>If Your presence truly dwells within us, is anything impossible?</a:t>
            </a:r>
          </a:p>
          <a:p>
            <a:endParaRPr lang="zh-TW" altLang="en-US" sz="3600" dirty="0"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16901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64594"/>
            <a:ext cx="9144000" cy="6376774"/>
          </a:xfrm>
        </p:spPr>
        <p:txBody>
          <a:bodyPr/>
          <a:lstStyle/>
          <a:p>
            <a:pPr marL="0" indent="0" algn="just" eaLnBrk="1">
              <a:lnSpc>
                <a:spcPts val="5200"/>
              </a:lnSpc>
              <a:spcBef>
                <a:spcPts val="1200"/>
              </a:spcBef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他們吃了當地出產的次日，「瑪納」就停止了。</a:t>
            </a:r>
          </a:p>
          <a:p>
            <a:pPr marL="0" indent="0" algn="just" eaLnBrk="1">
              <a:lnSpc>
                <a:spcPts val="5200"/>
              </a:lnSpc>
              <a:spcBef>
                <a:spcPts val="1200"/>
              </a:spcBef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以色列子民既沒有「瑪納」，那年，就以客納罕地的出產為生。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1200"/>
              </a:spcBef>
              <a:buFontTx/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55BB94D4-D54E-4B9F-82A3-3CF6A13F5C92}"/>
              </a:ext>
            </a:extLst>
          </p:cNvPr>
          <p:cNvSpPr txBox="1"/>
          <p:nvPr/>
        </p:nvSpPr>
        <p:spPr>
          <a:xfrm>
            <a:off x="7524328" y="6093296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2/2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EBED556C-F361-4DAC-9BFC-2ED600BF1BF0}"/>
              </a:ext>
            </a:extLst>
          </p:cNvPr>
          <p:cNvSpPr txBox="1"/>
          <p:nvPr/>
        </p:nvSpPr>
        <p:spPr>
          <a:xfrm>
            <a:off x="1619672" y="5086925"/>
            <a:ext cx="6120680" cy="707886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solidFill>
                  <a:schemeClr val="bg1"/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  <a:t>請靜默片刻 默想上主的話</a:t>
            </a:r>
          </a:p>
        </p:txBody>
      </p:sp>
    </p:spTree>
    <p:extLst>
      <p:ext uri="{BB962C8B-B14F-4D97-AF65-F5344CB8AC3E}">
        <p14:creationId xmlns:p14="http://schemas.microsoft.com/office/powerpoint/2010/main" val="6385704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>
            <a:extLst>
              <a:ext uri="{FF2B5EF4-FFF2-40B4-BE49-F238E27FC236}">
                <a16:creationId xmlns:a16="http://schemas.microsoft.com/office/drawing/2014/main" id="{673BFEDA-47D1-475E-9364-B90D514276C6}"/>
              </a:ext>
            </a:extLst>
          </p:cNvPr>
          <p:cNvSpPr>
            <a:spLocks noGrp="1"/>
          </p:cNvSpPr>
          <p:nvPr/>
        </p:nvSpPr>
        <p:spPr>
          <a:xfrm>
            <a:off x="179512" y="260648"/>
            <a:ext cx="8784976" cy="4608512"/>
          </a:xfrm>
          <a:prstGeom prst="rect">
            <a:avLst/>
          </a:prstGeom>
          <a:solidFill>
            <a:srgbClr val="FFFF99"/>
          </a:solidFill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公教教研中心周年籌款</a:t>
            </a:r>
            <a:endParaRPr kumimoji="1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4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(</a:t>
            </a:r>
            <a:r>
              <a:rPr kumimoji="1" lang="zh-TW" altLang="en-US" sz="14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是項籌款活動已獲香港天主教教區批准</a:t>
            </a:r>
            <a:r>
              <a:rPr kumimoji="1" lang="en-US" sz="14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)</a:t>
            </a:r>
            <a:r>
              <a:rPr kumimoji="1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</a:t>
            </a:r>
            <a:endParaRPr kumimoji="1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4860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目的：發揚梵二精神，為基督天國和世界大同而努力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4860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      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我們在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YouTube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上用兩文三語講道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因為我們主張世界大同 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486025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內容：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聖經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+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中國文化 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+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更豐盛生命 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+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天國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世界大同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)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4860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用途：籌募本中心為香港及華人地區的福傳及培育經費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177800" marR="0" lvl="0" indent="31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1.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請在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教研中心網址填寫捐款人資料或下載捐款表格</a:t>
            </a:r>
          </a:p>
          <a:p>
            <a:pPr marL="177800" marR="0" lvl="0" indent="31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2.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把捐款存入本中心戶口：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Black" panose="020B0A040201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恒生銀行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Black" panose="020B0A040201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233-0-052156 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或以</a:t>
            </a:r>
          </a:p>
          <a:p>
            <a:pPr marL="177800" marR="0" lvl="0" indent="31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劃線支票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抬頭：公教教研中心有限公司</a:t>
            </a:r>
          </a:p>
          <a:p>
            <a:pPr marL="177800" marR="0" lvl="0" indent="31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3.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將存款收條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/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劃線支票連同填妥的捐款表格郵寄至本中心</a:t>
            </a:r>
          </a:p>
          <a:p>
            <a:pPr marL="2667000" marR="0" lvl="0" indent="-26670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地址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: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香港 新界 上水鄉 興仁村 第一巷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16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號 公教教研中心 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6670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網址：</a:t>
            </a: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www.cirs.org.hk/support.asp </a:t>
            </a:r>
          </a:p>
          <a:p>
            <a:pPr marL="2667000" marR="0" lvl="0" indent="-26670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查詢請電：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852) 2336-1205</a:t>
            </a:r>
          </a:p>
          <a:p>
            <a:pPr marL="2667000" marR="0" lvl="0" indent="-2667000" algn="ct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(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註：捐款達港幣</a:t>
            </a:r>
            <a:r>
              <a:rPr kumimoji="1" lang="en-US" altLang="zh-HK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100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元或以上，憑收據可於香港本地申請免稅</a:t>
            </a:r>
            <a:r>
              <a:rPr kumimoji="1" lang="en-US" altLang="zh-HK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我們過去一向嚴格實踐梵二精神的三結合</a:t>
            </a:r>
            <a:endParaRPr kumimoji="1" lang="en-US" altLang="zh-TW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信仰與生活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結合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聖經與中國文化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結合</a:t>
            </a:r>
            <a:endParaRPr kumimoji="1" lang="en-US" altLang="zh-TW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教會與社會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結合 並要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移風易俗</a:t>
            </a:r>
            <a:endParaRPr kumimoji="1" lang="en-US" altLang="zh-TW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請支持我們的籌款活動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轉發我們的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網上講道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傳播梵二的基督精神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給世界一個永久和平的機會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</a:t>
            </a:r>
            <a:endParaRPr kumimoji="1" lang="zh-TW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0000"/>
              </a:highligh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6" name="圖片 5" descr="C:\Users\user\Desktop\捐助教研及中國福傳 QRCODE.jpeg">
            <a:extLst>
              <a:ext uri="{FF2B5EF4-FFF2-40B4-BE49-F238E27FC236}">
                <a16:creationId xmlns:a16="http://schemas.microsoft.com/office/drawing/2014/main" id="{95C80023-7777-4249-99F0-417BC8A0283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113" y="3645024"/>
            <a:ext cx="882650" cy="882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38453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3D59604-30E1-4F0E-A012-AFAA16C32E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02332"/>
            <a:ext cx="9144000" cy="6453336"/>
          </a:xfrm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en-US" altLang="zh-TW" b="1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CATHOLIC INSTITUTE FOR RELIGION AND SOCIETY LTD.</a:t>
            </a:r>
            <a:endParaRPr lang="en-US" altLang="zh-TW" b="1" kern="100" dirty="0">
              <a:solidFill>
                <a:srgbClr val="0000FF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2400"/>
              </a:lnSpc>
            </a:pPr>
            <a:r>
              <a:rPr lang="en-US" altLang="zh-TW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Account No.</a:t>
            </a: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b="1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024-233-0-052156</a:t>
            </a: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Hang Seng Bank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1968500" algn="l">
              <a:lnSpc>
                <a:spcPts val="1800"/>
              </a:lnSpc>
            </a:pP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San Fung Avenue Branch</a:t>
            </a:r>
            <a:endParaRPr lang="en-US" altLang="zh-TW" b="1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1968500" algn="l">
              <a:lnSpc>
                <a:spcPts val="1800"/>
              </a:lnSpc>
            </a:pP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53 San Fung Avenue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1968500" algn="l">
              <a:lnSpc>
                <a:spcPts val="1800"/>
              </a:lnSpc>
            </a:pP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Sheung Shui N.T.  HONG KONG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1800"/>
              </a:lnSpc>
            </a:pP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Bank Name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: Hang Seng Bank Ltd Head Office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1800"/>
              </a:lnSpc>
            </a:pP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Bank Address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: 83 Des Voeux Road Central Hong Kong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1800"/>
              </a:lnSpc>
            </a:pPr>
            <a:r>
              <a:rPr lang="en-US" altLang="zh-TW" b="1" kern="1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Swift Code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: HASE HKHH   </a:t>
            </a: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Bank Code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: 24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</a:pP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Acct Name: </a:t>
            </a:r>
            <a:r>
              <a:rPr lang="en-US" altLang="zh-TW" b="1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CATHOLIC INSTITUTE FOR RELIGION AND SOCIETY LTD.</a:t>
            </a:r>
            <a:endParaRPr lang="en-US" altLang="zh-TW" b="1" kern="100" dirty="0">
              <a:solidFill>
                <a:srgbClr val="0000FF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2100"/>
              </a:lnSpc>
            </a:pPr>
            <a:r>
              <a:rPr lang="en-US" altLang="zh-TW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Account No. </a:t>
            </a:r>
            <a:r>
              <a:rPr lang="en-US" altLang="zh-TW" b="1" u="sng" kern="100" dirty="0">
                <a:solidFill>
                  <a:srgbClr val="FF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b="1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024-233-0-052156</a:t>
            </a:r>
            <a:endParaRPr lang="zh-TW" altLang="zh-TW" b="1" kern="100" dirty="0">
              <a:solidFill>
                <a:srgbClr val="9900CC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 Catholic Institute for Religion and Society Limited</a:t>
            </a:r>
            <a:endParaRPr lang="en-US" altLang="zh-TW" sz="2000" b="1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266700" algn="l">
              <a:lnSpc>
                <a:spcPct val="100000"/>
              </a:lnSpc>
              <a:spcBef>
                <a:spcPts val="1200"/>
              </a:spcBef>
            </a:pP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Our Address: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</a:p>
          <a:p>
            <a:pPr marL="266700" algn="l">
              <a:lnSpc>
                <a:spcPct val="100000"/>
              </a:lnSpc>
              <a:spcBef>
                <a:spcPts val="0"/>
              </a:spcBef>
            </a:pPr>
            <a:r>
              <a:rPr lang="en-US" altLang="zh-TW" sz="2000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16, 1st Lane, Hing Yan Tsuen, Sheung Shui Village,</a:t>
            </a:r>
          </a:p>
          <a:p>
            <a:pPr marL="266700" algn="l">
              <a:lnSpc>
                <a:spcPct val="100000"/>
              </a:lnSpc>
              <a:spcBef>
                <a:spcPts val="0"/>
              </a:spcBef>
            </a:pPr>
            <a:r>
              <a:rPr lang="en-US" altLang="zh-TW" sz="2000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New Territories, Hong Kong</a:t>
            </a:r>
          </a:p>
          <a:p>
            <a:pPr marL="266700" algn="l">
              <a:lnSpc>
                <a:spcPct val="100000"/>
              </a:lnSpc>
              <a:spcBef>
                <a:spcPts val="0"/>
              </a:spcBef>
            </a:pPr>
            <a:r>
              <a:rPr lang="en-US" altLang="zh-TW" b="1" kern="100" dirty="0">
                <a:solidFill>
                  <a:srgbClr val="FF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Our Website:</a:t>
            </a:r>
            <a:r>
              <a:rPr lang="en-US" altLang="zh-TW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www.cirs.org.</a:t>
            </a:r>
            <a:r>
              <a:rPr lang="en-US" altLang="zh-TW" sz="2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hk/support.asp </a:t>
            </a:r>
          </a:p>
          <a:p>
            <a:pPr marL="177800">
              <a:lnSpc>
                <a:spcPts val="2400"/>
              </a:lnSpc>
              <a:spcBef>
                <a:spcPts val="1200"/>
              </a:spcBef>
            </a:pPr>
            <a:r>
              <a:rPr lang="en-US" altLang="zh-TW" b="1" kern="100" dirty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For enquires please contact us:</a:t>
            </a:r>
          </a:p>
          <a:p>
            <a:pPr marL="177800">
              <a:lnSpc>
                <a:spcPts val="2400"/>
              </a:lnSpc>
              <a:spcBef>
                <a:spcPts val="0"/>
              </a:spcBef>
            </a:pPr>
            <a:r>
              <a:rPr lang="en-US" altLang="zh-TW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Tel: (852)23361205 / Email: cirshk@netvigator.com</a:t>
            </a:r>
            <a:endParaRPr lang="zh-TW" altLang="zh-TW" b="1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7141194" y="962599"/>
            <a:ext cx="1751286" cy="1170257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1800" b="1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Fund Raising</a:t>
            </a:r>
          </a:p>
          <a:p>
            <a:pPr marL="0" marR="0" lvl="0" indent="0" algn="ctr" defTabSz="914400" rtl="0" eaLnBrk="0" fontAlgn="base" latinLnBrk="0" hangingPunct="0">
              <a:lnSpc>
                <a:spcPts val="18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Approved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by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18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HK Catholic Diocese</a:t>
            </a:r>
            <a:endParaRPr kumimoji="1" lang="zh-HK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4" name="圖片 3" descr="C:\Users\user\Desktop\捐助教研及中國福傳 QRCODE.jpeg">
            <a:extLst>
              <a:ext uri="{FF2B5EF4-FFF2-40B4-BE49-F238E27FC236}">
                <a16:creationId xmlns:a16="http://schemas.microsoft.com/office/drawing/2014/main" id="{695B604F-A95D-467B-85A2-52EFE7D1AD1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797152"/>
            <a:ext cx="882650" cy="882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8579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684"/>
            <a:ext cx="9144000" cy="6330652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恭讀聖保祿宗徒致格林多人後書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5:17-21</a:t>
            </a:r>
            <a:endParaRPr lang="en-US" altLang="zh-TW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lnSpc>
                <a:spcPts val="48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誰若在基督內，他就是一個新受造物，舊的已成過去，看，都成了新的。這一切都是出於天主；他曾藉基督，使我們與他自己和好，並將這和好的職務，賜給了我們；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這就是說：天主在基督內，使世界與自己和好，不再追究他們的過犯，且將和好的話，放在我們口中。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668344" y="6191190"/>
            <a:ext cx="11521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charset="-120"/>
                <a:cs typeface="+mn-cs"/>
              </a:rPr>
              <a:t>1/2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charset="-120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684"/>
            <a:ext cx="9144000" cy="6330652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所以，我們是代基督作大使了，好像是天主藉著我們，來勸勉世人。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我們現在代基督請求你們：與天主和好吧！因為他曾使那不認識罪的，替我們成了罪，好叫我們在他內，成為天主的正義。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lnSpc>
                <a:spcPts val="5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0"/>
              </a:spcAft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884318" y="6253311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charset="-120"/>
                <a:cs typeface="+mn-cs"/>
              </a:rPr>
              <a:t>2/2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84D5745-C346-492D-B761-D7D3FF0344F0}"/>
              </a:ext>
            </a:extLst>
          </p:cNvPr>
          <p:cNvSpPr txBox="1"/>
          <p:nvPr/>
        </p:nvSpPr>
        <p:spPr>
          <a:xfrm>
            <a:off x="1691680" y="4797152"/>
            <a:ext cx="6120680" cy="707886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solidFill>
                  <a:schemeClr val="bg1"/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  <a:t>請靜默片刻 默想上主的話</a:t>
            </a:r>
          </a:p>
        </p:txBody>
      </p:sp>
    </p:spTree>
    <p:extLst>
      <p:ext uri="{BB962C8B-B14F-4D97-AF65-F5344CB8AC3E}">
        <p14:creationId xmlns:p14="http://schemas.microsoft.com/office/powerpoint/2010/main" val="3849615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9068"/>
            <a:ext cx="9144000" cy="6545537"/>
          </a:xfrm>
        </p:spPr>
        <p:txBody>
          <a:bodyPr/>
          <a:lstStyle/>
          <a:p>
            <a:pPr marL="0" indent="0" algn="just" eaLnBrk="1"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15:1-3,11-32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那時候，稅吏及罪人，都來接近耶穌，為聽他講道。法利塞人及經師竊竊私議，說：「這個人與罪人交往，又同他們吃飯。」耶穌於是對他們設了這個比喻，說：「一個人，有兩個兒子，那小的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向父親說：父親，請把我應得的一份家產，分給我吧！父親於是把產業，分給他們。過了不多幾天，小兒子把所有的一切，都收拾起來，就往遠方去了。</a:t>
            </a: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9675" y="6288882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 1/6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525965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他在那裡荒淫度日，耗盡他的錢財。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當他把所有的，都揮霍盡了以後，那地方正遇著大荒年，他便開始窮困起來。他去投靠當地一個居民；那人打發他，到自己的莊田裡，去放豬。他恨不得拿豬吃的豆莢，來果腹，可是，沒有人給他。他反躬自問：我父親有多少傭工，都口糧豐盛，我在這裡，反要餓死！我要起身，到我父親那裡去，並且要給他說：父親！我得罪了天，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6324301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2/6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5275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525965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  <a:tabLst>
                <a:tab pos="7532688" algn="l"/>
              </a:tabLst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得罪了你。我不配再稱作你的兒子；請把我當作你的一個傭工吧！他便起身，到他父親那裡去了。他離的還遠的時候，他父親就看見了他，動了憐憫的心，跑上前去，擁抱他，熱情地親吻他。兒子向他父親說：父親，我得罪了天，也得罪了你，我不配再稱作你的兒子！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「他父親卻吩咐自己的僕人，說：你們快拿出上等的長袍，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6324301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3/6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395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525965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給他穿上，把戒指戴在他手上，給他穿上鞋，再把那隻肥牛犢牽來，宰了；我們應吃喝歡宴，因為我這個兒子，是死而復生，失而復得了。他們就歡宴起來。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「那時，他的長子，正在田裡。當他回來，快到家的時候，聽見有奏樂及歌舞的聲音，於是叫一個僕人過來，問他這是什麼事。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「僕人向他說：你弟弟回來了。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6324301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4/6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1773020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33886</TotalTime>
  <Words>3276</Words>
  <Application>Microsoft Office PowerPoint</Application>
  <PresentationFormat>如螢幕大小 (4:3)</PresentationFormat>
  <Paragraphs>175</Paragraphs>
  <Slides>32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16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32</vt:i4>
      </vt:variant>
    </vt:vector>
  </HeadingPairs>
  <TitlesOfParts>
    <vt:vector size="51" baseType="lpstr">
      <vt:lpstr>華康中黑體</vt:lpstr>
      <vt:lpstr>華康中黑體(P)</vt:lpstr>
      <vt:lpstr>華康正顏楷體W5</vt:lpstr>
      <vt:lpstr>華康正顏楷體W7</vt:lpstr>
      <vt:lpstr>華康正顏楷體W7(P)</vt:lpstr>
      <vt:lpstr>華康瘦金體(P)</vt:lpstr>
      <vt:lpstr>華康儷中黑</vt:lpstr>
      <vt:lpstr>華康儷中黑(P)</vt:lpstr>
      <vt:lpstr>華康儷粗宋(P)</vt:lpstr>
      <vt:lpstr>新細明體</vt:lpstr>
      <vt:lpstr>標楷體</vt:lpstr>
      <vt:lpstr>Arial</vt:lpstr>
      <vt:lpstr>Arial Black</vt:lpstr>
      <vt:lpstr>Calibri</vt:lpstr>
      <vt:lpstr>Calibri Light</vt:lpstr>
      <vt:lpstr>Times New Roman</vt:lpstr>
      <vt:lpstr>預設簡報設計</vt:lpstr>
      <vt:lpstr>Office 佈景主題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1773</cp:revision>
  <dcterms:created xsi:type="dcterms:W3CDTF">2006-09-26T01:05:23Z</dcterms:created>
  <dcterms:modified xsi:type="dcterms:W3CDTF">2025-03-21T09:41:39Z</dcterms:modified>
</cp:coreProperties>
</file>