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32"/>
  </p:notesMasterIdLst>
  <p:handoutMasterIdLst>
    <p:handoutMasterId r:id="rId33"/>
  </p:handoutMasterIdLst>
  <p:sldIdLst>
    <p:sldId id="1270" r:id="rId3"/>
    <p:sldId id="1050" r:id="rId4"/>
    <p:sldId id="1420" r:id="rId5"/>
    <p:sldId id="1053" r:id="rId6"/>
    <p:sldId id="1367" r:id="rId7"/>
    <p:sldId id="1054" r:id="rId8"/>
    <p:sldId id="1349" r:id="rId9"/>
    <p:sldId id="1439" r:id="rId10"/>
    <p:sldId id="1440" r:id="rId11"/>
    <p:sldId id="1441" r:id="rId12"/>
    <p:sldId id="1181" r:id="rId13"/>
    <p:sldId id="1404" r:id="rId14"/>
    <p:sldId id="1406" r:id="rId15"/>
    <p:sldId id="1442" r:id="rId16"/>
    <p:sldId id="1443" r:id="rId17"/>
    <p:sldId id="1444" r:id="rId18"/>
    <p:sldId id="1387" r:id="rId19"/>
    <p:sldId id="1455" r:id="rId20"/>
    <p:sldId id="1445" r:id="rId21"/>
    <p:sldId id="1446" r:id="rId22"/>
    <p:sldId id="1447" r:id="rId23"/>
    <p:sldId id="1448" r:id="rId24"/>
    <p:sldId id="1449" r:id="rId25"/>
    <p:sldId id="1450" r:id="rId26"/>
    <p:sldId id="1452" r:id="rId27"/>
    <p:sldId id="1454" r:id="rId28"/>
    <p:sldId id="1453" r:id="rId29"/>
    <p:sldId id="1456" r:id="rId30"/>
    <p:sldId id="1045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8000"/>
    <a:srgbClr val="99FF99"/>
    <a:srgbClr val="FFCCFF"/>
    <a:srgbClr val="9900CC"/>
    <a:srgbClr val="FF99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050" autoAdjust="0"/>
    <p:restoredTop sz="83016" autoAdjust="0"/>
  </p:normalViewPr>
  <p:slideViewPr>
    <p:cSldViewPr>
      <p:cViewPr varScale="1">
        <p:scale>
          <a:sx n="67" d="100"/>
          <a:sy n="67" d="100"/>
        </p:scale>
        <p:origin x="194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39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四旬期第四主日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zh-TW" altLang="en-US" sz="6000" spc="600" dirty="0">
                <a:solidFill>
                  <a:schemeClr val="bg1"/>
                </a:solidFill>
                <a:ea typeface="華康儷中黑" pitchFamily="49" charset="-120"/>
              </a:rPr>
              <a:t>我的天主我的萬有</a:t>
            </a:r>
            <a:endParaRPr lang="en-US" altLang="zh-TW" sz="6000" spc="600" dirty="0">
              <a:solidFill>
                <a:srgbClr val="FF0000"/>
              </a:solidFill>
              <a:highlight>
                <a:srgbClr val="00FFFF"/>
              </a:highlight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沒有一件事不感恩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你父親因為見他無恙歸來，便為他宰了那隻肥牛犢。長子就發怒，不肯進去。他父親於是出來，勸解他。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「他回答父親說：你看，這些年來，我服事你，從未違背過你的命令，而你從未給過我一隻小山羊，讓我同我的朋友們歡宴；但你這個兒子，同娼妓耗盡了你的財產，他一回來，你反而為他宰了那隻肥牛犢。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5/6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5726"/>
            <a:ext cx="9144000" cy="638162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父親給他說：孩子！你常同我在一起，凡我所有的，都是你的；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只因為你這個弟弟，死而復生，失而復得，我們應當歡宴喜樂！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6/6  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四旬期第四主日</a:t>
            </a:r>
            <a:endParaRPr lang="en-US" altLang="zh-TW" sz="3600" dirty="0">
              <a:solidFill>
                <a:schemeClr val="bg1"/>
              </a:solidFill>
              <a:ea typeface="華康儷中黑" pitchFamily="49" charset="-120"/>
            </a:endParaRPr>
          </a:p>
          <a:p>
            <a:pPr marL="0" indent="0"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4800"/>
              </a:spcBef>
              <a:spcAft>
                <a:spcPts val="1800"/>
              </a:spcAft>
              <a:buNone/>
            </a:pPr>
            <a:r>
              <a:rPr lang="zh-TW" altLang="en-US" sz="5400" spc="600" dirty="0">
                <a:solidFill>
                  <a:schemeClr val="bg1"/>
                </a:solidFill>
                <a:ea typeface="華康儷中黑" pitchFamily="49" charset="-120"/>
              </a:rPr>
              <a:t>我的天主我的萬有</a:t>
            </a:r>
            <a:endParaRPr lang="en-US" altLang="zh-TW" sz="5400" spc="600" dirty="0">
              <a:solidFill>
                <a:srgbClr val="FF0000"/>
              </a:solidFill>
              <a:highlight>
                <a:srgbClr val="00FFFF"/>
              </a:highlight>
              <a:ea typeface="華康儷中黑" pitchFamily="49" charset="-120"/>
            </a:endParaRPr>
          </a:p>
          <a:p>
            <a:pPr marL="324000" lvl="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zh-TW" altLang="en-US" sz="4000" spc="3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</a:t>
            </a:r>
            <a:endParaRPr lang="en-US" altLang="zh-TW" sz="4000" spc="300" dirty="0">
              <a:solidFill>
                <a:srgbClr val="FFFF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324000" lvl="0" algn="ctr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zh-TW" altLang="en-US" sz="48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r>
              <a:rPr lang="zh-TW" altLang="en-US" sz="54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8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54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8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800" dirty="0">
              <a:solidFill>
                <a:srgbClr val="FFFF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lv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6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他們吃了當地出產的次日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瑪納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就停止了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以色列子民既沒有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瑪納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那年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以客納罕地的出產為生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誰若在基督內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他就是一個新受造物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舊的已成過去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都成了新的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這一切都是出於天主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他曾藉基督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使我們與他自己和好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並將這和好的職務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賜給了我們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父親給他說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孩子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你常同我在一起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凡我所有的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都是你的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只因為你這個弟弟</a:t>
            </a:r>
            <a:r>
              <a:rPr lang="en-US" altLang="zh-TW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死而復生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失而復得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我們應當歡宴喜樂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0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他們吃了當地出產的次日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「瑪納」就停止了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以色列子民既沒有「瑪納」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那年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以客納罕地的出產為生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真正的瑪納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不必天降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而是當地的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平凡的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全體百姓較易掌握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付得起的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廉價或相宜的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以當地的出產為主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更貼近大自然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更健康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更方便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不用運輸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省運費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更環保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依時節吃食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更快樂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有節奏的生命規律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18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誰若在基督內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他就是一個新受造物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舊的已成過去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都成了新的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這一切都是出於天主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他曾藉基督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使我們與他自己和好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並將這和好的職務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賜給了我們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以主為基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成就新人新事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全新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內外更新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方向</a:t>
            </a:r>
            <a:b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伐毛洗髓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清除毛髮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洗清骨髓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脫胎換骨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Paradigm shift 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範式轉移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典範轉向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spc="-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The usual &amp; </a:t>
            </a:r>
            <a:r>
              <a:rPr lang="en-US" altLang="zh-TW" sz="2800" spc="-7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accepted way of doing or thinking 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changes completely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和好的職務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天主交給我們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沒有抗拒的餘地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從歷史的錯誤道路走出來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聖教宗若望保祿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2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父親給他說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孩子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你常同我在一起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凡我所有的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都是你的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只因為你這個弟弟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死而復生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失而復得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我們應當歡宴喜樂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凡我所有的都是你的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我的天主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我的萬有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Deus Meus et Omnia 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聖芳濟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接納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我的從前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 肯定過去</a:t>
            </a:r>
            <a:r>
              <a:rPr lang="en-US" altLang="zh-TW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事事感恩</a:t>
            </a:r>
            <a:endParaRPr lang="en-US" altLang="zh-TW" dirty="0">
              <a:solidFill>
                <a:schemeClr val="bg1"/>
              </a:solidFill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掌握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我的現在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 惜福</a:t>
            </a:r>
            <a:r>
              <a:rPr lang="en-US" altLang="zh-TW" sz="2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惜緣</a:t>
            </a:r>
            <a:r>
              <a:rPr lang="en-US" altLang="zh-TW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盡心盡性</a:t>
            </a:r>
            <a:endParaRPr lang="en-US" altLang="zh-TW" dirty="0">
              <a:solidFill>
                <a:schemeClr val="bg1"/>
              </a:solidFill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創造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們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的將來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 不再憂慮</a:t>
            </a:r>
            <a:r>
              <a:rPr lang="en-US" altLang="zh-TW" sz="3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全心信靠</a:t>
            </a:r>
            <a:endParaRPr lang="zh-TW" altLang="en-US" sz="3600" dirty="0">
              <a:solidFill>
                <a:schemeClr val="bg1"/>
              </a:solidFill>
              <a:ea typeface="華康正顏楷體W5" panose="030005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836F001-173F-4F7D-BB66-A25112168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284984"/>
            <a:ext cx="5192439" cy="324036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973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講「蕩子回頭」</a:t>
            </a:r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最重要是弄清楚</a:t>
            </a:r>
            <a:b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</a:b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什麼是蕩子</a:t>
            </a:r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?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誰是蕩子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或甚麼叫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罪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?</a:t>
            </a:r>
          </a:p>
          <a:p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When we talk about the Return of the Prodigal Son, the most important is to make clear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what is a prodigal? </a:t>
            </a:r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Who is the prodigal? Or what is meant by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“Sin”?</a:t>
            </a: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770C7B45-168B-431E-858D-4F5DB511F10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35696" y="260648"/>
            <a:ext cx="2364477" cy="2160240"/>
          </a:xfrm>
          <a:prstGeom prst="rect">
            <a:avLst/>
          </a:prstGeom>
          <a:ln/>
        </p:spPr>
      </p:pic>
      <p:pic>
        <p:nvPicPr>
          <p:cNvPr id="5" name="image1.jpg">
            <a:extLst>
              <a:ext uri="{FF2B5EF4-FFF2-40B4-BE49-F238E27FC236}">
                <a16:creationId xmlns:a16="http://schemas.microsoft.com/office/drawing/2014/main" id="{F38C4F84-569B-4E6F-8A1F-9B1503F0484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99992" y="272946"/>
            <a:ext cx="2364477" cy="214794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77011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algn="l"/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看看右面兩個圖</a:t>
            </a:r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紅圈</a:t>
            </a: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代表</a:t>
            </a:r>
            <a:b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</a:b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天主教和神律</a:t>
            </a:r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; 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藍圈</a:t>
            </a: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代表</a:t>
            </a:r>
            <a:b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</a:b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其它宗教和各宗教的特別</a:t>
            </a:r>
            <a:b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</a:b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誡律或自然律</a:t>
            </a:r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; </a:t>
            </a:r>
            <a:r>
              <a:rPr lang="zh-TW" altLang="en-US" sz="3600" dirty="0">
                <a:solidFill>
                  <a:srgbClr val="008000"/>
                </a:solidFill>
                <a:ea typeface="華康儷中黑" panose="020B0509000000000000" pitchFamily="49" charset="-120"/>
                <a:cs typeface="Times New Roman" panose="02020603050405020304" pitchFamily="18" charset="0"/>
              </a:rPr>
              <a:t>綠圈</a:t>
            </a: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代表其它文化和無信者</a:t>
            </a:r>
            <a:b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</a:br>
            <a:r>
              <a:rPr lang="zh-TW" altLang="en-US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講的人律或自然律</a:t>
            </a:r>
            <a:r>
              <a:rPr lang="en-US" altLang="zh-TW" sz="36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altLang="zh-TW" dirty="0">
                <a:ea typeface="華康儷中黑" panose="020B0509000000000000" pitchFamily="49" charset="-120"/>
                <a:cs typeface="Times New Roman" panose="02020603050405020304" pitchFamily="18" charset="0"/>
              </a:rPr>
              <a:t>Let’s look at these two pictures. The </a:t>
            </a:r>
            <a:r>
              <a:rPr lang="en-US" altLang="zh-TW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red</a:t>
            </a:r>
            <a:r>
              <a:rPr lang="en-US" altLang="zh-TW" dirty="0">
                <a:ea typeface="華康儷中黑" panose="020B0509000000000000" pitchFamily="49" charset="-120"/>
                <a:cs typeface="Times New Roman" panose="02020603050405020304" pitchFamily="18" charset="0"/>
              </a:rPr>
              <a:t> circle represents </a:t>
            </a:r>
            <a:r>
              <a:rPr lang="en-US" altLang="zh-TW" sz="2400" dirty="0">
                <a:ea typeface="華康儷中黑" panose="020B0509000000000000" pitchFamily="49" charset="-120"/>
                <a:cs typeface="Times New Roman" panose="02020603050405020304" pitchFamily="18" charset="0"/>
              </a:rPr>
              <a:t>(Roman) </a:t>
            </a:r>
            <a:r>
              <a:rPr lang="en-US" altLang="zh-TW" dirty="0">
                <a:ea typeface="華康儷中黑" panose="020B0509000000000000" pitchFamily="49" charset="-120"/>
                <a:cs typeface="Times New Roman" panose="02020603050405020304" pitchFamily="18" charset="0"/>
              </a:rPr>
              <a:t>Catholicism and God’s law. The </a:t>
            </a:r>
            <a:r>
              <a:rPr lang="en-US" altLang="zh-TW" b="1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blue</a:t>
            </a:r>
            <a:r>
              <a:rPr lang="en-US" altLang="zh-TW" dirty="0">
                <a:ea typeface="華康儷中黑" panose="020B0509000000000000" pitchFamily="49" charset="-120"/>
                <a:cs typeface="Times New Roman" panose="02020603050405020304" pitchFamily="18" charset="0"/>
              </a:rPr>
              <a:t> circle represents other religions and laws specific to these religions, or natural laws. The </a:t>
            </a:r>
            <a:r>
              <a:rPr lang="en-US" altLang="zh-TW" b="1" dirty="0">
                <a:solidFill>
                  <a:srgbClr val="008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green</a:t>
            </a:r>
            <a:r>
              <a:rPr lang="en-US" altLang="zh-TW" dirty="0">
                <a:ea typeface="華康儷中黑" panose="020B0509000000000000" pitchFamily="49" charset="-120"/>
                <a:cs typeface="Times New Roman" panose="02020603050405020304" pitchFamily="18" charset="0"/>
              </a:rPr>
              <a:t> circle represents other cultures, society’s legislated or man-made laws, or natural laws of the atheists or those without a religion. </a:t>
            </a:r>
          </a:p>
          <a:p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770C7B45-168B-431E-858D-4F5DB511F10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796136" y="381805"/>
            <a:ext cx="1368152" cy="1174987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5" name="image1.jpg">
            <a:extLst>
              <a:ext uri="{FF2B5EF4-FFF2-40B4-BE49-F238E27FC236}">
                <a16:creationId xmlns:a16="http://schemas.microsoft.com/office/drawing/2014/main" id="{F38C4F84-569B-4E6F-8A1F-9B1503F0484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380312" y="381805"/>
            <a:ext cx="1368152" cy="1174987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498343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「三同」或「大同」就是人類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最共同的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公認的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必須全體遵行的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核心道德</a:t>
            </a:r>
            <a:endParaRPr lang="zh-TW" altLang="zh-TW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 algn="l"/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“three commons” or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“the universal common”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is the </a:t>
            </a:r>
            <a:r>
              <a:rPr lang="en-US" altLang="zh-TW" sz="4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core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moral value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</a:t>
            </a:r>
            <a:r>
              <a:rPr lang="en-US" altLang="zh-TW" sz="4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common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to all humanity, </a:t>
            </a:r>
            <a:b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en-US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mutually </a:t>
            </a:r>
            <a:r>
              <a:rPr lang="en-US" altLang="zh-TW" sz="44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agreed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4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abided 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by all.</a:t>
            </a:r>
            <a:endParaRPr lang="zh-TW" altLang="zh-TW" sz="44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40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D53926B5-99F6-49AF-A018-2B765746DD8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455995" y="1628800"/>
            <a:ext cx="2364477" cy="21602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455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恭讀若蘇厄書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5:9,10-12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那時候，上主對若蘇厄說：「今天我由你們身上，消除了埃及的恥辱。」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以色列子民在基耳加耳紮營。正月十四日晚上，在耶里哥平原，舉行了逾越節。逾越節次日，他們吃了當地的出產，即在那一天，吃了無酵餅和火烤的麥子。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他們吃了當地出產的次日，「瑪納」就停止了。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16F139-A56D-4F0C-A035-4E10AA89C296}"/>
              </a:ext>
            </a:extLst>
          </p:cNvPr>
          <p:cNvSpPr txBox="1"/>
          <p:nvPr/>
        </p:nvSpPr>
        <p:spPr>
          <a:xfrm>
            <a:off x="7145685" y="619119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蕩子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是傳統上認為背叛天主的人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他背叛的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正是這個「三同」和「大同」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他其實是</a:t>
            </a:r>
            <a:r>
              <a:rPr lang="zh-TW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人類的公敵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40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 prodigal is someone traditionally considered to be a rebel </a:t>
            </a:r>
            <a:r>
              <a:rPr lang="en-US" altLang="zh-TW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against God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What he rebels against is the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“three commons” or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“the universal common”.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He is in effect a public enemy.</a:t>
            </a:r>
            <a:endParaRPr lang="zh-TW" altLang="zh-TW" sz="4400" b="1" dirty="0">
              <a:solidFill>
                <a:srgbClr val="FF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519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endParaRPr lang="en-US" altLang="zh-TW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endParaRPr lang="en-US" altLang="zh-TW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zh-TW" altLang="zh-TW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《天主教教理》對罪有下面兩點看法</a:t>
            </a:r>
            <a:endParaRPr lang="zh-TW" altLang="zh-TW" sz="4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Catechism of the Catholic Church holds two views of sin: </a:t>
            </a:r>
            <a:endParaRPr lang="zh-TW" altLang="zh-TW" sz="4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 </a:t>
            </a:r>
            <a:endParaRPr lang="zh-TW" altLang="zh-TW" sz="4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44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09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1.</a:t>
            </a:r>
            <a:r>
              <a:rPr lang="zh-TW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罪過是違反永恆法律的一句話</a:t>
            </a:r>
            <a:r>
              <a:rPr lang="en-US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br>
              <a:rPr lang="en-US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一個行動或一個願望</a:t>
            </a:r>
            <a:r>
              <a:rPr lang="en-US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br>
              <a:rPr lang="en-US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它是一個</a:t>
            </a:r>
            <a:r>
              <a:rPr lang="zh-TW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得罪天主</a:t>
            </a:r>
            <a:r>
              <a:rPr lang="zh-TW" altLang="zh-TW" sz="4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的行為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教理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1871)</a:t>
            </a:r>
          </a:p>
          <a:p>
            <a:pPr>
              <a:spcAft>
                <a:spcPts val="1200"/>
              </a:spcAft>
            </a:pP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1. Sin is an utterance, a deed,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or a desire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contrary to the eternal law.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It is 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 offense against God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(C1871)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  </a:t>
            </a:r>
            <a:endParaRPr lang="zh-TW" altLang="zh-TW" sz="4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2864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2.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罪過是一個與理性相反的行為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它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傷害人性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和傷害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人的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連帶責任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教理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1872)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2. Sin is an act contrary to reason.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It wounds man's nature </a:t>
            </a:r>
            <a:r>
              <a:rPr lang="en-US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</a:t>
            </a:r>
            <a:br>
              <a:rPr lang="en-US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injures human solidarity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(i.e., it ruins the solidarity and responsibility we have for each other). 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(C1872)</a:t>
            </a:r>
            <a:endParaRPr lang="zh-TW" altLang="zh-TW" sz="2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4000" dirty="0">
              <a:highlight>
                <a:srgbClr val="00FFFF"/>
              </a:highlight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50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這兩點</a:t>
            </a:r>
            <a:r>
              <a:rPr lang="en-US" altLang="zh-TW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zh-TW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尤其第一點</a:t>
            </a:r>
            <a:r>
              <a:rPr lang="en-US" altLang="zh-TW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獨立來看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似乎只是天主教的信條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但如果你明白我上面兩個圖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你會看到這其實是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人類有關道德的共同主張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40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500"/>
              </a:lnSpc>
            </a:pP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Taken alone, these two views of sin </a:t>
            </a:r>
            <a:r>
              <a:rPr lang="en-US" altLang="zh-TW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(especially the former)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seem to be mere Catholic doctrine, but if you understand the above two pictures, you will see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they share moral views common </a:t>
            </a:r>
            <a:b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all humanity.</a:t>
            </a:r>
            <a:endParaRPr lang="zh-TW" altLang="zh-TW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727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 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耶穌來到世上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是為了建設天國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他建立教會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也是為了召選一群和他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志同道合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的人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和他一起共建天國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這天國超越宗教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40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500"/>
              </a:lnSpc>
            </a:pP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purpose of Jesus’s coming to the world is to establish a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Heavenly Kingdom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He built the Church in order to call a group of disciples who shares </a:t>
            </a:r>
            <a:r>
              <a:rPr lang="en-US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His vision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is willing to build the Kingdom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with Him, a </a:t>
            </a:r>
            <a:r>
              <a:rPr lang="en-US" altLang="zh-TW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Kingdom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that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transcends religious boundaries. </a:t>
            </a:r>
            <a:endParaRPr lang="zh-TW" altLang="zh-TW" sz="4000" dirty="0">
              <a:effectLst/>
              <a:highlight>
                <a:srgbClr val="FFFF00"/>
              </a:highlight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40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79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所以傳統《要理問答》的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「你為什麼生在世上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zh-TW" sz="3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為恭敬天主</a:t>
            </a:r>
            <a:r>
              <a:rPr lang="en-US" altLang="zh-TW" sz="3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救自己的靈魂</a:t>
            </a:r>
            <a:r>
              <a:rPr lang="zh-TW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是對的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但只說對了一半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另一半就是</a:t>
            </a:r>
            <a:b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3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為使天國實現於人間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讓大同精神瀰漫世界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3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200"/>
              </a:lnSpc>
            </a:pP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In the traditional Catechism, there is a standard question: “Why were you born unto this world?” and the usual reply is: </a:t>
            </a:r>
            <a:b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“</a:t>
            </a:r>
            <a:r>
              <a:rPr lang="en-US" altLang="zh-TW" sz="3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</a:t>
            </a:r>
            <a:r>
              <a:rPr lang="en-US" altLang="zh-TW" sz="3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honour</a:t>
            </a:r>
            <a:r>
              <a:rPr lang="en-US" altLang="zh-TW" sz="3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God. To redeem my soul.</a:t>
            </a: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” </a:t>
            </a:r>
            <a:b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Such a reply is only partially correct. </a:t>
            </a:r>
            <a:b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8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better answer is “</a:t>
            </a:r>
            <a:r>
              <a:rPr lang="en-US" altLang="zh-TW" sz="3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</a:t>
            </a:r>
            <a:r>
              <a:rPr lang="en-US" altLang="zh-TW" sz="3800" b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honour</a:t>
            </a:r>
            <a:r>
              <a:rPr lang="en-US" altLang="zh-TW" sz="3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God.</a:t>
            </a:r>
            <a:r>
              <a:rPr lang="en-US" altLang="zh-TW" sz="3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br>
              <a:rPr lang="en-US" altLang="zh-TW" sz="3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realize God’s kingdom on earth!</a:t>
            </a:r>
            <a:r>
              <a:rPr lang="en-US" altLang="zh-TW" sz="3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”</a:t>
            </a:r>
            <a:endParaRPr lang="zh-TW" altLang="zh-TW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381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天國只有一位全能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全知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全善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至大無比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至高無上者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他屬於全人類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他以愛去管治一切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並以分享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作為愛的重要內容和得救的條件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200"/>
              </a:lnSpc>
            </a:pP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In God’s Kingdom, there is only </a:t>
            </a:r>
            <a:r>
              <a:rPr lang="en-US" altLang="zh-TW" sz="4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ONE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who is almighty, all knowing, all kind, all powerful, and supreme.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He belongs to all humanity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he rules over all with his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love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and whose most important requirement for the manifestation of love and redemption 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is </a:t>
            </a:r>
            <a:r>
              <a:rPr lang="en-US" altLang="zh-TW" sz="40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sharing</a:t>
            </a: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4000" dirty="0">
              <a:solidFill>
                <a:srgbClr val="FF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40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25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其實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最後審判</a:t>
            </a:r>
            <a:r>
              <a:rPr lang="zh-TW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亦是以愛和分享作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標準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而且是</a:t>
            </a:r>
            <a:r>
              <a:rPr lang="zh-TW" altLang="zh-TW" sz="4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唯一的標準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這也是一種最重要的「普世價值」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違反它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就是罪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4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4800"/>
              </a:lnSpc>
            </a:pP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In fact, the 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singular criterion 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at the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Last Judgement 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is also </a:t>
            </a:r>
            <a:r>
              <a:rPr lang="en-US" altLang="zh-TW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love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and </a:t>
            </a:r>
            <a:r>
              <a:rPr lang="en-US" altLang="zh-TW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sharing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It is </a:t>
            </a:r>
            <a:b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solidFill>
                  <a:srgbClr val="0000FF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most important ‘universal value’. </a:t>
            </a:r>
            <a:br>
              <a:rPr lang="en-US" altLang="zh-TW" sz="4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Going contrary to it leads to sin.</a:t>
            </a:r>
            <a:endParaRPr lang="zh-TW" altLang="zh-TW" sz="4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9005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以色列子民既沒有「瑪納」，那年，就以客納罕地的出產為生。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BB94D4-D54E-4B9F-82A3-3CF6A13F5C92}"/>
              </a:ext>
            </a:extLst>
          </p:cNvPr>
          <p:cNvSpPr txBox="1"/>
          <p:nvPr/>
        </p:nvSpPr>
        <p:spPr>
          <a:xfrm>
            <a:off x="7524328" y="60932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7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恭讀聖保祿宗徒致格林多人後書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5:17-21</a:t>
            </a:r>
            <a:endParaRPr lang="en-US" altLang="zh-TW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誰若在基督內，他就是一個新受造物，舊的已成過去，看，都成了新的。這一切都是出於天主；他曾藉基督，使我們與他自己和好，並將這和好的職務，賜給了我們；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這就是說：天主在基督內，使世界與自己和好，不再追究他們的過犯，且將和好的話，放在我們口中。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68344" y="6191190"/>
            <a:ext cx="1152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所以，我們是代基督作大使了，好像是天主藉著我們，來勸勉世人。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我們現在代基督請求你們：與天主和好吧！因為他曾使那不認識罪的，替我們成了罪，好叫我們在他內，成為天主的正義。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25331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961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45537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15:1-3,11-32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那時候，稅吏及罪人，都來接近耶穌，為聽他講道。法利塞人及經師竊竊私議，說：「這個人與罪人交往，又同他們吃飯。」耶穌於是對他們設了這個比喻，說：「一個人，有兩個兒子，那小的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向父親說：父親，請把我應得的一份家產，分給我吧！父親於是把產業，分給他們。過了不多幾天，小兒子把所有的一切，都收拾起來，就往遠方去了。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1/6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25965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他在那裡荒淫度日，耗盡他的錢財。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當他把所有的，都揮霍盡了以後，那地方正遇著大荒年，他便開始窮困起來。他去投靠當地一個居民；那人打發他，到自己的莊田裡，去放豬。他恨不得拿豬吃的豆莢，來果腹，可是，沒有人給他。他反躬自問：我父親有多少傭工，都口糧豐盛，我在這裡，反要餓死！我要起身，到我父親那裡去，並且要給他說：父親！我得罪了天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2/6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25965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  <a:tabLst>
                <a:tab pos="7532688" algn="l"/>
              </a:tabLs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得罪了你。我不配再稱作你的兒子；請把我當作你的一個傭工吧！他便起身，到他父親那裡去了。他離的還遠的時候，他父親就看見了他，動了憐憫的心，跑上前去，擁抱他，熱情地親吻他。兒子向他父親說：父親，我得罪了天，也得罪了你，我不配再稱作你的兒子！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「他父親卻吩咐自己的僕人，說：你們快拿出上等的長袍，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3/6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9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25965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給他穿上，把戒指戴在他手上，給他穿上鞋，再把那隻肥牛犢牽來，宰了；我們應吃喝歡宴，因為我這個兒子，是死而復生，失而復得了。他們就歡宴起來。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「那時，他的長子，正在田裡。當他回來，快到家的時候，聽見有奏樂及歌舞的聲音，於是叫一個僕人過來，問他這是什麼事。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「僕人向他說：你弟弟回來了。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4/6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7302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12781</TotalTime>
  <Words>2476</Words>
  <Application>Microsoft Office PowerPoint</Application>
  <PresentationFormat>如螢幕大小 (4:3)</PresentationFormat>
  <Paragraphs>112</Paragraphs>
  <Slides>29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41" baseType="lpstr">
      <vt:lpstr>華康中黑體</vt:lpstr>
      <vt:lpstr>華康中黑體(P)</vt:lpstr>
      <vt:lpstr>華康正顏楷體W5</vt:lpstr>
      <vt:lpstr>華康正顏楷體W7</vt:lpstr>
      <vt:lpstr>華康粗黑體</vt:lpstr>
      <vt:lpstr>華康儷中黑</vt:lpstr>
      <vt:lpstr>新細明體</vt:lpstr>
      <vt:lpstr>Arial</vt:lpstr>
      <vt:lpstr>Calibri</vt:lpstr>
      <vt:lpstr>Times New Roman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795</cp:revision>
  <dcterms:created xsi:type="dcterms:W3CDTF">2006-09-26T01:05:23Z</dcterms:created>
  <dcterms:modified xsi:type="dcterms:W3CDTF">2022-03-21T06:05:35Z</dcterms:modified>
</cp:coreProperties>
</file>