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  <p:sldMasterId id="2147489923" r:id="rId4"/>
    <p:sldMasterId id="2147489936" r:id="rId5"/>
  </p:sldMasterIdLst>
  <p:notesMasterIdLst>
    <p:notesMasterId r:id="rId35"/>
  </p:notesMasterIdLst>
  <p:handoutMasterIdLst>
    <p:handoutMasterId r:id="rId36"/>
  </p:handoutMasterIdLst>
  <p:sldIdLst>
    <p:sldId id="1994" r:id="rId6"/>
    <p:sldId id="1610" r:id="rId7"/>
    <p:sldId id="1935" r:id="rId8"/>
    <p:sldId id="1977" r:id="rId9"/>
    <p:sldId id="1370" r:id="rId10"/>
    <p:sldId id="1937" r:id="rId11"/>
    <p:sldId id="1612" r:id="rId12"/>
    <p:sldId id="1938" r:id="rId13"/>
    <p:sldId id="1940" r:id="rId14"/>
    <p:sldId id="1876" r:id="rId15"/>
    <p:sldId id="1993" r:id="rId16"/>
    <p:sldId id="1843" r:id="rId17"/>
    <p:sldId id="1978" r:id="rId18"/>
    <p:sldId id="1979" r:id="rId19"/>
    <p:sldId id="1980" r:id="rId20"/>
    <p:sldId id="1981" r:id="rId21"/>
    <p:sldId id="1071" r:id="rId22"/>
    <p:sldId id="1073" r:id="rId23"/>
    <p:sldId id="2237" r:id="rId24"/>
    <p:sldId id="2244" r:id="rId25"/>
    <p:sldId id="1984" r:id="rId26"/>
    <p:sldId id="1985" r:id="rId27"/>
    <p:sldId id="1986" r:id="rId28"/>
    <p:sldId id="1987" r:id="rId29"/>
    <p:sldId id="1988" r:id="rId30"/>
    <p:sldId id="2246" r:id="rId31"/>
    <p:sldId id="2247" r:id="rId32"/>
    <p:sldId id="2245" r:id="rId33"/>
    <p:sldId id="1892" r:id="rId34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9900CC"/>
    <a:srgbClr val="FFCCFF"/>
    <a:srgbClr val="FF00FF"/>
    <a:srgbClr val="660066"/>
    <a:srgbClr val="00CC00"/>
    <a:srgbClr val="FFFFFF"/>
    <a:srgbClr val="FF99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6467" autoAdjust="0"/>
    <p:restoredTop sz="94677" autoAdjust="0"/>
  </p:normalViewPr>
  <p:slideViewPr>
    <p:cSldViewPr>
      <p:cViewPr varScale="1">
        <p:scale>
          <a:sx n="59" d="100"/>
          <a:sy n="59" d="100"/>
        </p:scale>
        <p:origin x="10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F54395-B464-460F-AE8F-0C6CB970CC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D8EF14-B56C-49B4-A558-A3FA1CF56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705A3A-A4CC-403E-ABB4-B74DC31903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C8D44595-4281-4050-921F-574189566E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26767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D28D0B-1312-419A-B23E-6F25797D0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F38724-86BC-46E3-BED4-9B08D1D3C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BD1767-E7EF-4937-8F6E-BB1E15039D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E6BEC2AF-E3F0-4804-8B6C-24F24C66044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1511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E21A23-1A75-4D24-B825-A38013699E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B0BA75-BAF8-40D6-9DE4-CD76BE113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397B9C-4E88-4B71-8BF9-B8D286F0A0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A5FFF1B8-0DA1-4782-A673-86C59333266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31462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2BE692-4521-4DFD-9DDA-AD70007C18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897E46-DD3F-4E74-AE14-A757229322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646EEC-9B99-4672-A25E-D827DEC65D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1C7C8C75-0BEE-4323-8349-C2A53BB41E1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200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D31476-A78A-4626-B9F6-14D4A2E0C1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42401B-D983-4C7B-92E6-5FA2B3F91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0031A9-A3A7-48F6-A108-99A6AF0D57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9159A717-6F88-4252-A72C-8FC06A51CA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43982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251A9C0-0644-4ADE-A7ED-0EF15C512C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ED9990D-2CC1-45B7-8B2B-9CEC0E3CF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B722B0-1BD7-47E3-83FC-C1939652EB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E4D22645-C2B9-4D7B-9E93-3A899BACDD5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9053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FAA2F3-AA89-4D08-903C-3A5ED79E09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788592E-4534-4F8C-8A1D-62D595C2B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ADE42EB-074B-4366-8988-9CC625F109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5382949F-1745-40B3-9F3A-0595E2B3B07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18973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7EA856-83F3-48F7-9343-0F79EF1F53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534D95-01BA-41E5-85C9-C3D32FF9C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1992D4-70F4-4A30-B7E7-61291FA4FE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3C10F8ED-C724-42F9-B2F8-84BCDAA036C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90873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4D5FE0-4FD9-46AF-AA53-4CC15939C6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FC066F-622F-4EA7-9F39-27D74D717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31E792-E13E-4443-A7DD-81DE3CACD7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99C1403C-6A53-46D0-921C-AA769F6B6D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06893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5757CC-910A-4ACA-97D1-E75F2B1C15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3F42BB-C259-434A-806F-4EA152F0EB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2B3437-584E-4083-B4D7-F94181B567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30859BE-2AD8-42A6-AB2C-8506FC57348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77095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956821-C7C8-423A-A728-EE574F0C1D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49354E-D7CD-4157-B0BD-1C0CBA3142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4896E4-F594-4C29-9F78-84B2D48B8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8E47C58D-D9D5-4064-8B3B-D2E353AA31F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76786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9D7635-509A-41F1-BCF6-996F1471BE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384766-1BE1-4BEB-8311-9CFD394412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DC492C-DFAA-439F-ABA8-452A40AFDB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7D1F076D-4300-4256-9093-F198E315FC7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047610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255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901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1262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9813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3563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3212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12725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60253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1126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72189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93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4FBD474-3158-48CD-BC14-CE6B79E97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29A574D-D749-4936-BD09-242D0AF7A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E746D43-9EFB-4B40-9570-B6F01478A8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DFEDC7D-DEC9-4631-AE2B-FDB2CA04A1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52481DC-7710-4428-8165-ACDDCD2FE5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fld id="{129FB717-75E3-4689-BFBF-779D85A7D39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930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24" r:id="rId1"/>
    <p:sldLayoutId id="2147489925" r:id="rId2"/>
    <p:sldLayoutId id="2147489926" r:id="rId3"/>
    <p:sldLayoutId id="2147489927" r:id="rId4"/>
    <p:sldLayoutId id="2147489928" r:id="rId5"/>
    <p:sldLayoutId id="2147489929" r:id="rId6"/>
    <p:sldLayoutId id="2147489930" r:id="rId7"/>
    <p:sldLayoutId id="2147489931" r:id="rId8"/>
    <p:sldLayoutId id="2147489932" r:id="rId9"/>
    <p:sldLayoutId id="2147489933" r:id="rId10"/>
    <p:sldLayoutId id="2147489934" r:id="rId11"/>
    <p:sldLayoutId id="21474899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F7257-CB02-44BA-AA85-21D80E16FA8C}" type="datetimeFigureOut">
              <a:rPr lang="zh-TW" altLang="en-US" smtClean="0"/>
              <a:t>2026/2/16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3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37" r:id="rId1"/>
    <p:sldLayoutId id="2147489938" r:id="rId2"/>
    <p:sldLayoutId id="2147489939" r:id="rId3"/>
    <p:sldLayoutId id="2147489940" r:id="rId4"/>
    <p:sldLayoutId id="2147489941" r:id="rId5"/>
    <p:sldLayoutId id="2147489942" r:id="rId6"/>
    <p:sldLayoutId id="2147489943" r:id="rId7"/>
    <p:sldLayoutId id="2147489944" r:id="rId8"/>
    <p:sldLayoutId id="2147489945" r:id="rId9"/>
    <p:sldLayoutId id="2147489946" r:id="rId10"/>
    <p:sldLayoutId id="21474899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9144000" cy="6480720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四旬期第四主日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15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我洗了</a:t>
            </a:r>
            <a:r>
              <a:rPr lang="en-US" altLang="zh-TW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, 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就看見了</a:t>
            </a:r>
            <a:endParaRPr lang="en-US" altLang="zh-TW" sz="88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7200" spc="600" dirty="0">
                <a:solidFill>
                  <a:schemeClr val="bg1"/>
                </a:solidFill>
                <a:ea typeface="華康儷中黑" panose="020B0509000000000000" pitchFamily="49" charset="-120"/>
              </a:rPr>
              <a:t>深通廣遠透</a:t>
            </a: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351936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就給他說：「你信人子麼？」那人便回答說：「主，是誰，好使我去信他呢？」耶穌對他說：「你已看見他了，和你講話的就是！」那人於是說：「主，我信。」就俯伏朝拜了耶穌。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HK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8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4/4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60E5109-C6F3-4ECC-88B1-FB42BA41922C}"/>
              </a:ext>
            </a:extLst>
          </p:cNvPr>
          <p:cNvSpPr txBox="1"/>
          <p:nvPr/>
        </p:nvSpPr>
        <p:spPr>
          <a:xfrm>
            <a:off x="1187624" y="5157192"/>
            <a:ext cx="4104456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請靜默片刻</a:t>
            </a:r>
            <a:endParaRPr lang="en-US" altLang="zh-TW" sz="24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默想上主</a:t>
            </a:r>
            <a:r>
              <a:rPr lang="zh-TW" altLang="en-US" sz="32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今天</a:t>
            </a:r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對</a:t>
            </a:r>
            <a:r>
              <a:rPr lang="zh-TW" altLang="en-US" sz="32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788301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9144000" cy="6480720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四旬期第四主日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15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我洗了</a:t>
            </a:r>
            <a:r>
              <a:rPr lang="en-US" altLang="zh-TW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, </a:t>
            </a: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就看見了</a:t>
            </a:r>
            <a:endParaRPr lang="en-US" altLang="zh-TW" sz="88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7200" spc="600" dirty="0">
                <a:solidFill>
                  <a:schemeClr val="bg1"/>
                </a:solidFill>
                <a:ea typeface="華康儷中黑" panose="020B0509000000000000" pitchFamily="49" charset="-120"/>
              </a:rPr>
              <a:t>深通廣遠透</a:t>
            </a: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03922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90F3C56-9A0C-46D2-8A5B-85EB1A1EE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你不要注意他的容貌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及他高大的身材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spc="3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我拒絕要他</a:t>
            </a:r>
            <a:r>
              <a:rPr lang="en-US" altLang="zh-TW" sz="4000" spc="3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spc="3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因為天主的看法與人不同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人看外貌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上主卻看人心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從前你們原是黑暗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但現在你們在主內卻是光明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生活要像光明之子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一樣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他把泥抹在我的眼上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我洗了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就看見了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法利塞人中有的說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「這人不是從天主來的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因為他不遵守安息日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zh-TW" altLang="en-US" sz="4000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一個罪人怎能行這樣的奇蹟</a:t>
            </a:r>
            <a:r>
              <a:rPr lang="en-US" altLang="zh-TW" sz="4000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 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他們中間便發生了紛爭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HK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303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90F3C56-9A0C-46D2-8A5B-85EB1A1EE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38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你不要注意他的容貌</a:t>
            </a:r>
            <a:r>
              <a:rPr lang="en-US" altLang="zh-TW" sz="38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及他高大的身材</a:t>
            </a:r>
            <a:r>
              <a:rPr lang="en-US" altLang="zh-TW" sz="38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800" spc="3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我拒絕要他</a:t>
            </a:r>
            <a:r>
              <a:rPr lang="en-US" altLang="zh-TW" sz="3800" spc="3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800" spc="3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因為</a:t>
            </a:r>
            <a:r>
              <a:rPr lang="zh-TW" altLang="en-US" sz="4000" b="1" spc="300" dirty="0">
                <a:solidFill>
                  <a:srgbClr val="FF0000"/>
                </a:solidFill>
                <a:highlight>
                  <a:srgbClr val="FFFF00"/>
                </a:highlight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天主的看法與人不同</a:t>
            </a:r>
            <a:r>
              <a:rPr lang="en-US" altLang="zh-TW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人看</a:t>
            </a:r>
            <a:r>
              <a:rPr lang="zh-TW" altLang="en-US" sz="4000" dirty="0">
                <a:solidFill>
                  <a:srgbClr val="00FF00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外貌</a:t>
            </a:r>
            <a:r>
              <a:rPr lang="en-US" altLang="zh-TW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上主卻看</a:t>
            </a:r>
            <a:r>
              <a:rPr lang="zh-TW" altLang="en-US" sz="4000" dirty="0">
                <a:solidFill>
                  <a:srgbClr val="00FF00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人心</a:t>
            </a:r>
            <a:r>
              <a:rPr lang="en-US" altLang="zh-TW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.</a:t>
            </a:r>
            <a:r>
              <a:rPr lang="en-US" altLang="zh-TW" sz="2800" dirty="0">
                <a:solidFill>
                  <a:srgbClr val="FFFF00"/>
                </a:solidFill>
                <a:highlight>
                  <a:srgbClr val="FF0000"/>
                </a:highlight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highlight>
                  <a:srgbClr val="FF0000"/>
                </a:highlight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另類眼睛看世界</a:t>
            </a:r>
            <a:r>
              <a:rPr lang="en-US" altLang="zh-TW" sz="2800" dirty="0">
                <a:solidFill>
                  <a:srgbClr val="FFFF00"/>
                </a:solidFill>
                <a:highlight>
                  <a:srgbClr val="FF0000"/>
                </a:highlight>
                <a:latin typeface="華康儷中宋" panose="02020509000000000000" pitchFamily="49" charset="-120"/>
                <a:ea typeface="華康儷中宋" panose="0202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600"/>
              </a:spcBef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         外貌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---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人心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600"/>
              </a:spcBef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         教堂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---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教會</a:t>
            </a:r>
            <a:r>
              <a:rPr lang="en-US" altLang="zh-TW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聚會構成教會</a:t>
            </a:r>
            <a:r>
              <a:rPr lang="en-US" altLang="zh-TW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600"/>
              </a:spcBef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         豪宅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---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溫馨的家</a:t>
            </a:r>
            <a:r>
              <a:rPr lang="en-US" altLang="zh-TW" sz="2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父慈子孝兄友弟恭</a:t>
            </a:r>
            <a:r>
              <a:rPr lang="en-US" altLang="zh-TW" sz="2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>
              <a:spcBef>
                <a:spcPts val="600"/>
              </a:spcBef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豪華禮儀的歌詠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---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心神和真理的朝拜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600"/>
              </a:spcBef>
            </a:pP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   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治病和治亂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---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治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未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病和治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未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>
              <a:spcBef>
                <a:spcPts val="600"/>
              </a:spcBef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獨樂樂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與少樂樂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---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與人樂樂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與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樂樂</a:t>
            </a:r>
            <a:endParaRPr lang="en-US" altLang="zh-TW" sz="40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565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90F3C56-9A0C-46D2-8A5B-85EB1A1EE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Calibri" panose="020F0502020204030204" pitchFamily="34" charset="0"/>
              </a:rPr>
              <a:t>從前你們原是黑暗</a:t>
            </a:r>
            <a:r>
              <a:rPr lang="en-US" altLang="zh-TW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Calibri" panose="020F0502020204030204" pitchFamily="34" charset="0"/>
              </a:rPr>
              <a:t>但現在你們在主內卻是光明</a:t>
            </a:r>
            <a:r>
              <a:rPr lang="en-US" altLang="zh-TW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Calibri" panose="020F0502020204030204" pitchFamily="34" charset="0"/>
              </a:rPr>
              <a:t>生活要像光明之子</a:t>
            </a:r>
            <a:r>
              <a:rPr lang="zh-TW" altLang="en-US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Calibri" panose="020F0502020204030204" pitchFamily="34" charset="0"/>
              </a:rPr>
              <a:t>一樣</a:t>
            </a:r>
            <a:r>
              <a:rPr lang="en-US" altLang="zh-TW" sz="4000" dirty="0">
                <a:solidFill>
                  <a:schemeClr val="bg1"/>
                </a:solidFill>
                <a:latin typeface="華康儷中宋" panose="02020509000000000000" pitchFamily="49" charset="-120"/>
                <a:ea typeface="華康儷中宋" panose="02020509000000000000" pitchFamily="49" charset="-120"/>
                <a:cs typeface="Calibri" panose="020F0502020204030204" pitchFamily="34" charset="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配備了各種的「眼鏡」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望遠鏡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顯微鏡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57188" indent="-357188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深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冰山之下的百分九十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超越表面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通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擺脫一葉障目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勿變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天地聾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天地盲</a:t>
            </a:r>
            <a:endParaRPr lang="en-US" altLang="zh-TW" sz="4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廣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宏觀的視野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think </a:t>
            </a:r>
            <a:r>
              <a:rPr lang="en-US" altLang="zh-TW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globally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i="1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俠之</a:t>
            </a:r>
            <a:r>
              <a:rPr lang="zh-TW" altLang="en-US" sz="4000" i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大</a:t>
            </a:r>
            <a:r>
              <a:rPr lang="zh-TW" altLang="en-US" sz="4000" i="1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者</a:t>
            </a:r>
            <a:endParaRPr lang="en-US" altLang="zh-TW" sz="4000" i="1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57188" indent="-357188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遠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歷史的深度</a:t>
            </a:r>
            <a:r>
              <a:rPr lang="en-US" altLang="zh-TW" spc="-5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———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過去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現在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未來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57188" indent="-357188" algn="l"/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肯定過去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掌握現在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展望未來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永不放棄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 algn="l"/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透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透視人生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以虛集道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神貧迎主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見人所不見</a:t>
            </a: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63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90F3C56-9A0C-46D2-8A5B-85EB1A1EE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/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他把泥抹在我的眼上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我洗了</a:t>
            </a:r>
            <a:r>
              <a:rPr lang="en-US" altLang="zh-TW" sz="39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就看見了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法利塞人中有的說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「這人不是從天主來的因為他不遵守安息日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」</a:t>
            </a:r>
            <a:r>
              <a:rPr lang="zh-TW" altLang="en-US" sz="3900" i="1" dirty="0">
                <a:solidFill>
                  <a:srgbClr val="00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一個罪人怎能行這樣的奇蹟</a:t>
            </a:r>
            <a:r>
              <a:rPr lang="en-US" altLang="zh-TW" sz="3900" i="1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他們中間便發生了紛爭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/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政治正確比天主大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zh-TW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black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life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en-US" altLang="zh-TW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lives matter</a:t>
            </a:r>
          </a:p>
          <a:p>
            <a:pPr marL="360000" indent="-457200" algn="l">
              <a:lnSpc>
                <a:spcPts val="4600"/>
              </a:lnSpc>
            </a:pP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殷鑑不遠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在夏后之世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夏商周三代興亡的教訓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還記得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2019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那個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Unfriend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潮的時代嗎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夫妻反目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父子離心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朋友變仇人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如何</a:t>
            </a:r>
            <a:r>
              <a:rPr lang="zh-TW" altLang="en-US" sz="4000" b="0" i="0" spc="-150" dirty="0">
                <a:solidFill>
                  <a:srgbClr val="00FF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以史為鏡</a:t>
            </a:r>
            <a:r>
              <a:rPr lang="en-US" altLang="zh-TW" sz="4000" b="0" i="0" spc="-150" dirty="0">
                <a:solidFill>
                  <a:srgbClr val="00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 </a:t>
            </a:r>
            <a:r>
              <a:rPr lang="zh-TW" altLang="en-US" sz="3400" b="0" i="0" spc="-15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滅六國者六國也</a:t>
            </a:r>
            <a:r>
              <a:rPr lang="en-US" altLang="zh-TW" sz="3400" b="0" i="0" spc="-15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400" b="0" i="0" spc="-15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非秦也</a:t>
            </a:r>
            <a:r>
              <a:rPr lang="en-US" altLang="zh-TW" sz="3400" b="0" i="0" spc="-15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;</a:t>
            </a:r>
            <a:r>
              <a:rPr lang="zh-TW" altLang="en-US" sz="3400" spc="-15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秦人不暇自哀而後人哀之</a:t>
            </a:r>
            <a:r>
              <a:rPr lang="en-US" altLang="zh-TW" sz="34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;</a:t>
            </a:r>
            <a:r>
              <a:rPr lang="zh-TW" altLang="en-US" sz="3400" spc="-15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後人哀之而不鑑之</a:t>
            </a:r>
            <a:r>
              <a:rPr lang="en-US" altLang="zh-TW" sz="34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400" spc="-15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亦使後人而復哀後人也</a:t>
            </a:r>
            <a:r>
              <a:rPr lang="en-US" altLang="zh-TW" sz="34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HK" altLang="en-US" sz="3400" spc="-150" dirty="0">
              <a:solidFill>
                <a:srgbClr val="FFFF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85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7986B0E-8E04-4A8C-9636-8673CDDD5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496" y="188640"/>
            <a:ext cx="9108504" cy="6669360"/>
          </a:xfrm>
        </p:spPr>
        <p:txBody>
          <a:bodyPr/>
          <a:lstStyle/>
          <a:p>
            <a:pPr algn="l">
              <a:lnSpc>
                <a:spcPts val="49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我有迷魂招不得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雄雞一聲天下白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少年心事當</a:t>
            </a:r>
            <a:r>
              <a:rPr lang="zh-TW" altLang="en-US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凌</a:t>
            </a:r>
            <a:r>
              <a:rPr lang="zh-TW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雲</a:t>
            </a:r>
            <a: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誰念幽寒坐嗚呃</a:t>
            </a:r>
            <a: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TW" sz="28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李賀</a:t>
            </a:r>
            <a:r>
              <a:rPr lang="en-US" altLang="zh-TW" sz="28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l">
              <a:lnSpc>
                <a:spcPts val="35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我有迷失的魂魄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無法招回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雄雞一叫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天下大亮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少年人</a:t>
            </a:r>
            <a:endParaRPr lang="en-US" altLang="zh-TW" sz="2800" i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ts val="3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應當有凌雲壯志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誰會憐惜你困頓獨處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唉聲嘆氣呢？</a:t>
            </a:r>
            <a:endParaRPr lang="en-US" altLang="zh-TW" sz="2800" i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ts val="49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老年心事亦凌雲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是非成敗憑誰說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zh-TW" altLang="zh-TW" sz="4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l">
              <a:lnSpc>
                <a:spcPts val="49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卻道萬化幻無常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我以此生為木鐸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28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zh-TW" sz="28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徐錦堯</a:t>
            </a:r>
            <a:r>
              <a:rPr lang="en-US" altLang="zh-TW" sz="28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zh-TW" altLang="zh-TW" sz="28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l">
              <a:lnSpc>
                <a:spcPts val="3500"/>
              </a:lnSpc>
              <a:spcBef>
                <a:spcPts val="0"/>
              </a:spcBef>
            </a:pP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木鐸是一種</a:t>
            </a:r>
            <a:r>
              <a:rPr lang="zh-TW" altLang="en-US" sz="2800" b="1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金口木舌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的銅鈴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用來召集群眾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推行政經和教育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「天將以夫子 </a:t>
            </a:r>
            <a:r>
              <a:rPr lang="en-US" altLang="zh-TW" sz="20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0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孔子</a:t>
            </a:r>
            <a:r>
              <a:rPr lang="en-US" altLang="zh-TW" sz="20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為木鐸」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i="1" kern="1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神父也稱為「司鐸」</a:t>
            </a:r>
            <a:r>
              <a:rPr lang="en-US" altLang="zh-TW" sz="28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ts val="4000"/>
              </a:lnSpc>
              <a:spcBef>
                <a:spcPts val="1200"/>
              </a:spcBef>
            </a:pP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青年人固應有凌雲壯志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老年人也可以「老驥伏櫪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志在千里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烈士暮年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壯心不已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」世界變幻無常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教會可做的就是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一生作「木鐸」</a:t>
            </a:r>
            <a:endParaRPr lang="en-US" altLang="zh-TW" sz="36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187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089BD8D-16EF-49D9-9AA4-B0C2BBA09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2008"/>
            <a:ext cx="9144000" cy="6741368"/>
          </a:xfrm>
          <a:solidFill>
            <a:schemeClr val="bg1"/>
          </a:solidFill>
          <a:ln w="12700"/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zh-TW" altLang="en-US" sz="3600" dirty="0">
                <a:solidFill>
                  <a:srgbClr val="FF0000"/>
                </a:solidFill>
                <a:ea typeface="華康儷中黑" pitchFamily="49" charset="-120"/>
              </a:rPr>
              <a:t>所以我們要全力推動以下的梵二精神</a:t>
            </a:r>
            <a:endParaRPr lang="en-US" altLang="zh-TW" sz="3600" dirty="0">
              <a:solidFill>
                <a:srgbClr val="FF0000"/>
              </a:solidFill>
              <a:ea typeface="華康儷中黑" pitchFamily="49" charset="-120"/>
            </a:endParaRPr>
          </a:p>
          <a:p>
            <a:pPr>
              <a:spcBef>
                <a:spcPct val="0"/>
              </a:spcBef>
              <a:defRPr/>
            </a:pPr>
            <a:endParaRPr lang="en-US" altLang="zh-TW" sz="4000" dirty="0">
              <a:ea typeface="華康儷中黑" pitchFamily="49" charset="-120"/>
            </a:endParaRPr>
          </a:p>
          <a:p>
            <a:pPr marL="360000" indent="-457200" algn="l">
              <a:spcBef>
                <a:spcPct val="0"/>
              </a:spcBef>
              <a:defRPr/>
            </a:pPr>
            <a:endParaRPr lang="en-US" altLang="zh-TW" sz="4000" dirty="0">
              <a:ea typeface="華康儷中黑" pitchFamily="49" charset="-120"/>
            </a:endParaRPr>
          </a:p>
          <a:p>
            <a:pPr marL="360000" indent="-457200" algn="l">
              <a:spcBef>
                <a:spcPct val="0"/>
              </a:spcBef>
              <a:defRPr/>
            </a:pPr>
            <a:endParaRPr lang="en-US" altLang="zh-TW" sz="4000" dirty="0">
              <a:ea typeface="華康儷中黑" pitchFamily="49" charset="-120"/>
            </a:endParaRPr>
          </a:p>
          <a:p>
            <a:pPr marL="360000" indent="-457200" algn="l">
              <a:spcBef>
                <a:spcPct val="0"/>
              </a:spcBef>
              <a:defRPr/>
            </a:pPr>
            <a:endParaRPr lang="en-US" altLang="zh-TW" sz="4000" dirty="0">
              <a:ea typeface="華康儷中黑" pitchFamily="49" charset="-120"/>
            </a:endParaRPr>
          </a:p>
          <a:p>
            <a:pPr marL="360000" indent="-457200" algn="l">
              <a:spcBef>
                <a:spcPct val="0"/>
              </a:spcBef>
              <a:defRPr/>
            </a:pPr>
            <a:endParaRPr lang="en-US" altLang="zh-TW" sz="4000" dirty="0">
              <a:ea typeface="華康儷中黑" pitchFamily="49" charset="-120"/>
            </a:endParaRPr>
          </a:p>
          <a:p>
            <a:pPr marL="93663" algn="l">
              <a:spcBef>
                <a:spcPct val="0"/>
              </a:spcBef>
              <a:defRPr/>
            </a:pPr>
            <a:r>
              <a:rPr lang="zh-TW" altLang="en-US" sz="3600" dirty="0">
                <a:ea typeface="華康儷中黑" pitchFamily="49" charset="-120"/>
              </a:rPr>
              <a:t>我們是一個很小的團體</a:t>
            </a:r>
            <a:r>
              <a:rPr lang="en-US" altLang="zh-TW" sz="3600" dirty="0">
                <a:ea typeface="華康儷中黑" pitchFamily="49" charset="-120"/>
              </a:rPr>
              <a:t>,</a:t>
            </a:r>
            <a:r>
              <a:rPr lang="zh-TW" altLang="en-US" sz="3600" dirty="0">
                <a:ea typeface="華康儷中黑" pitchFamily="49" charset="-120"/>
              </a:rPr>
              <a:t>經常參加我們主日彌撒的教研之友約</a:t>
            </a:r>
            <a:r>
              <a:rPr lang="en-US" altLang="zh-TW" sz="3600" dirty="0">
                <a:solidFill>
                  <a:srgbClr val="FF0000"/>
                </a:solidFill>
                <a:ea typeface="華康儷中黑" pitchFamily="49" charset="-120"/>
              </a:rPr>
              <a:t>150</a:t>
            </a:r>
            <a:r>
              <a:rPr lang="zh-TW" altLang="en-US" sz="3600" dirty="0">
                <a:ea typeface="華康儷中黑" pitchFamily="49" charset="-120"/>
              </a:rPr>
              <a:t>人</a:t>
            </a:r>
            <a:r>
              <a:rPr lang="en-US" altLang="zh-TW" sz="3600" dirty="0">
                <a:ea typeface="華康儷中黑" pitchFamily="49" charset="-120"/>
              </a:rPr>
              <a:t>,</a:t>
            </a:r>
            <a:r>
              <a:rPr lang="zh-TW" altLang="en-US" sz="3600" dirty="0">
                <a:ea typeface="華康儷中黑" pitchFamily="49" charset="-120"/>
              </a:rPr>
              <a:t>我們年需</a:t>
            </a:r>
            <a:r>
              <a:rPr lang="en-US" altLang="zh-TW" sz="3600" dirty="0">
                <a:solidFill>
                  <a:srgbClr val="FF0000"/>
                </a:solidFill>
                <a:ea typeface="華康儷中黑" pitchFamily="49" charset="-120"/>
              </a:rPr>
              <a:t>150</a:t>
            </a:r>
            <a:r>
              <a:rPr lang="zh-TW" altLang="en-US" sz="3600" dirty="0">
                <a:solidFill>
                  <a:srgbClr val="FF0000"/>
                </a:solidFill>
                <a:ea typeface="華康儷中黑" pitchFamily="49" charset="-120"/>
              </a:rPr>
              <a:t>萬港元</a:t>
            </a:r>
            <a:r>
              <a:rPr lang="en-US" altLang="zh-TW" sz="3600" dirty="0">
                <a:ea typeface="華康儷中黑" pitchFamily="49" charset="-120"/>
              </a:rPr>
              <a:t>,</a:t>
            </a:r>
            <a:r>
              <a:rPr lang="zh-TW" altLang="en-US" sz="3600" dirty="0">
                <a:ea typeface="華康儷中黑" pitchFamily="49" charset="-120"/>
              </a:rPr>
              <a:t>才能應付香港和國內外的福傳和牧民開支</a:t>
            </a:r>
            <a:r>
              <a:rPr lang="en-US" altLang="zh-TW" sz="3600" dirty="0">
                <a:ea typeface="華康儷中黑" pitchFamily="49" charset="-120"/>
              </a:rPr>
              <a:t>.</a:t>
            </a:r>
            <a:r>
              <a:rPr lang="zh-TW" altLang="en-US" sz="3600" dirty="0">
                <a:ea typeface="華康儷中黑" pitchFamily="49" charset="-120"/>
              </a:rPr>
              <a:t>意思是</a:t>
            </a:r>
            <a:r>
              <a:rPr lang="en-US" altLang="zh-TW" sz="3600" dirty="0">
                <a:ea typeface="華康儷中黑" pitchFamily="49" charset="-120"/>
              </a:rPr>
              <a:t>: </a:t>
            </a:r>
            <a:r>
              <a:rPr lang="zh-TW" altLang="en-US" sz="3600" dirty="0">
                <a:solidFill>
                  <a:srgbClr val="0000FF"/>
                </a:solidFill>
                <a:ea typeface="華康儷中黑" pitchFamily="49" charset="-120"/>
              </a:rPr>
              <a:t>平均每人至少要捐</a:t>
            </a:r>
            <a:r>
              <a:rPr lang="en-US" altLang="zh-TW" sz="3600" dirty="0">
                <a:solidFill>
                  <a:srgbClr val="FF0000"/>
                </a:solidFill>
                <a:ea typeface="華康儷中黑" pitchFamily="49" charset="-120"/>
              </a:rPr>
              <a:t>1</a:t>
            </a:r>
            <a:r>
              <a:rPr lang="zh-TW" altLang="en-US" sz="3600" dirty="0">
                <a:solidFill>
                  <a:srgbClr val="FF0000"/>
                </a:solidFill>
                <a:ea typeface="華康儷中黑" pitchFamily="49" charset="-120"/>
              </a:rPr>
              <a:t>萬元</a:t>
            </a:r>
            <a:r>
              <a:rPr lang="zh-TW" altLang="en-US" sz="3600" dirty="0">
                <a:solidFill>
                  <a:srgbClr val="0000FF"/>
                </a:solidFill>
                <a:ea typeface="華康儷中黑" pitchFamily="49" charset="-120"/>
              </a:rPr>
              <a:t>才可應付</a:t>
            </a:r>
            <a:r>
              <a:rPr lang="en-US" altLang="zh-TW" sz="3600" dirty="0">
                <a:ea typeface="華康儷中黑" pitchFamily="49" charset="-120"/>
              </a:rPr>
              <a:t>.</a:t>
            </a:r>
            <a:r>
              <a:rPr lang="zh-TW" altLang="en-US" sz="3600" dirty="0">
                <a:ea typeface="華康儷中黑" pitchFamily="49" charset="-120"/>
              </a:rPr>
              <a:t>今年</a:t>
            </a:r>
            <a:r>
              <a:rPr lang="zh-TW" altLang="en-US" sz="3500" spc="-150" dirty="0">
                <a:ea typeface="華康儷中黑" pitchFamily="49" charset="-120"/>
              </a:rPr>
              <a:t>我們上水會址已</a:t>
            </a:r>
            <a:r>
              <a:rPr lang="en-US" altLang="zh-TW" sz="3500" spc="-150" dirty="0">
                <a:ea typeface="華康儷中黑" pitchFamily="49" charset="-120"/>
              </a:rPr>
              <a:t>40</a:t>
            </a:r>
            <a:r>
              <a:rPr lang="zh-TW" altLang="en-US" sz="3500" spc="-150" dirty="0">
                <a:ea typeface="華康儷中黑" pitchFamily="49" charset="-120"/>
              </a:rPr>
              <a:t>多歲高齡</a:t>
            </a:r>
            <a:r>
              <a:rPr lang="en-US" altLang="zh-TW" sz="3500" spc="-150" dirty="0">
                <a:ea typeface="華康儷中黑" pitchFamily="49" charset="-120"/>
              </a:rPr>
              <a:t>,</a:t>
            </a:r>
            <a:r>
              <a:rPr lang="zh-TW" altLang="en-US" sz="3500" spc="-150" dirty="0">
                <a:ea typeface="華康儷中黑" pitchFamily="49" charset="-120"/>
              </a:rPr>
              <a:t>還需</a:t>
            </a:r>
            <a:r>
              <a:rPr lang="zh-TW" altLang="en-US" sz="3500" spc="-150" dirty="0">
                <a:solidFill>
                  <a:srgbClr val="FF0000"/>
                </a:solidFill>
                <a:ea typeface="華康儷中黑" pitchFamily="49" charset="-120"/>
              </a:rPr>
              <a:t>近百萬元</a:t>
            </a:r>
            <a:r>
              <a:rPr lang="zh-TW" altLang="en-US" sz="3500" spc="-150" dirty="0">
                <a:ea typeface="華康儷中黑" pitchFamily="49" charset="-120"/>
              </a:rPr>
              <a:t>維修</a:t>
            </a:r>
            <a:endParaRPr lang="en-US" altLang="zh-TW" sz="3500" spc="-150" dirty="0">
              <a:ea typeface="華康儷中黑" pitchFamily="49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84E6C28-0B01-4E06-B2AD-A18F66779440}"/>
              </a:ext>
            </a:extLst>
          </p:cNvPr>
          <p:cNvSpPr txBox="1"/>
          <p:nvPr/>
        </p:nvSpPr>
        <p:spPr>
          <a:xfrm>
            <a:off x="107504" y="700822"/>
            <a:ext cx="8928992" cy="3016210"/>
          </a:xfrm>
          <a:prstGeom prst="rect">
            <a:avLst/>
          </a:prstGeom>
          <a:solidFill>
            <a:srgbClr val="FFCCFF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天國</a:t>
            </a:r>
            <a:r>
              <a:rPr kumimoji="1" lang="en-US" altLang="zh-TW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(</a:t>
            </a:r>
            <a:r>
              <a:rPr kumimoji="1" lang="zh-TW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大同</a:t>
            </a:r>
            <a:r>
              <a:rPr kumimoji="1" lang="en-US" altLang="zh-TW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)</a:t>
            </a:r>
            <a:r>
              <a:rPr kumimoji="1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+</a:t>
            </a:r>
            <a:r>
              <a:rPr kumimoji="1" lang="zh-TW" alt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聖經</a:t>
            </a:r>
            <a:r>
              <a:rPr kumimoji="1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+</a:t>
            </a:r>
            <a:r>
              <a:rPr kumimoji="1" lang="zh-TW" alt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生活</a:t>
            </a:r>
            <a:r>
              <a:rPr kumimoji="1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+</a:t>
            </a:r>
            <a:r>
              <a:rPr kumimoji="1" lang="zh-TW" alt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中華文化</a:t>
            </a:r>
            <a:endParaRPr kumimoji="1" lang="en-US" altLang="zh-TW" sz="24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我們過去一直都以上述理想講道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也一直感到那是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有價無市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的理想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我們好想繼續講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不斷講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講到海枯石爛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講到地老天荒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直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到能把上述理想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深深的扎根在</a:t>
            </a:r>
            <a:r>
              <a:rPr lang="zh-TW" altLang="en-US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家庭中</a:t>
            </a:r>
            <a:r>
              <a:rPr lang="en-US" altLang="zh-TW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學校中</a:t>
            </a:r>
            <a:r>
              <a:rPr lang="en-US" altLang="zh-TW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教會中</a:t>
            </a:r>
            <a:r>
              <a:rPr lang="en-US" altLang="zh-TW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kumimoji="1" lang="zh-TW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世界才有希望</a:t>
            </a:r>
            <a:r>
              <a:rPr kumimoji="1" lang="en-US" altLang="zh-TW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 </a:t>
            </a:r>
            <a:endParaRPr kumimoji="1" lang="en-US" altLang="zh-TW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DCCB361-114F-47E1-93C1-D150946AC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l">
              <a:spcBef>
                <a:spcPct val="0"/>
              </a:spcBef>
              <a:defRPr/>
            </a:pPr>
            <a:endParaRPr lang="en-US" altLang="zh-TW" sz="1800" dirty="0">
              <a:ea typeface="華康儷中黑" pitchFamily="49" charset="-120"/>
            </a:endParaRPr>
          </a:p>
          <a:p>
            <a:pPr marL="360000" indent="-457200" algn="l">
              <a:spcBef>
                <a:spcPct val="0"/>
              </a:spcBef>
              <a:spcAft>
                <a:spcPts val="1200"/>
              </a:spcAft>
              <a:defRPr/>
            </a:pPr>
            <a:r>
              <a:rPr lang="zh-TW" altLang="en-US" sz="3600" dirty="0">
                <a:ea typeface="華康儷中黑" pitchFamily="49" charset="-120"/>
              </a:rPr>
              <a:t>所以我們需要比平常更多的經費</a:t>
            </a:r>
            <a:r>
              <a:rPr lang="en-US" altLang="zh-TW" sz="3600" dirty="0">
                <a:ea typeface="華康儷中黑" pitchFamily="49" charset="-120"/>
              </a:rPr>
              <a:t>.</a:t>
            </a:r>
            <a:r>
              <a:rPr lang="zh-TW" altLang="en-US" sz="3600" dirty="0">
                <a:ea typeface="華康儷中黑" pitchFamily="49" charset="-120"/>
              </a:rPr>
              <a:t>但過去最多人捐</a:t>
            </a:r>
            <a:r>
              <a:rPr lang="en-US" altLang="zh-TW" sz="3600" dirty="0">
                <a:solidFill>
                  <a:srgbClr val="0000FF"/>
                </a:solidFill>
                <a:ea typeface="華康儷中黑" pitchFamily="49" charset="-120"/>
              </a:rPr>
              <a:t>500</a:t>
            </a:r>
            <a:r>
              <a:rPr lang="zh-TW" altLang="en-US" sz="3600" dirty="0">
                <a:ea typeface="華康儷中黑" pitchFamily="49" charset="-120"/>
              </a:rPr>
              <a:t>元至</a:t>
            </a:r>
            <a:r>
              <a:rPr lang="en-US" altLang="zh-TW" sz="3600" dirty="0">
                <a:solidFill>
                  <a:srgbClr val="0000FF"/>
                </a:solidFill>
                <a:ea typeface="華康儷中黑" pitchFamily="49" charset="-120"/>
              </a:rPr>
              <a:t>1000</a:t>
            </a:r>
            <a:r>
              <a:rPr lang="zh-TW" altLang="en-US" sz="3600" dirty="0">
                <a:ea typeface="華康儷中黑" pitchFamily="49" charset="-120"/>
              </a:rPr>
              <a:t>元</a:t>
            </a:r>
            <a:r>
              <a:rPr lang="en-US" altLang="zh-TW" sz="3600" dirty="0">
                <a:ea typeface="華康儷中黑" pitchFamily="49" charset="-120"/>
              </a:rPr>
              <a:t>,</a:t>
            </a:r>
            <a:r>
              <a:rPr lang="zh-TW" altLang="en-US" sz="3600" dirty="0">
                <a:ea typeface="華康儷中黑" pitchFamily="49" charset="-120"/>
              </a:rPr>
              <a:t>其次為</a:t>
            </a:r>
            <a:r>
              <a:rPr lang="en-US" altLang="zh-TW" sz="3600" dirty="0">
                <a:solidFill>
                  <a:srgbClr val="0000FF"/>
                </a:solidFill>
                <a:ea typeface="華康儷中黑" pitchFamily="49" charset="-120"/>
              </a:rPr>
              <a:t>2000</a:t>
            </a:r>
            <a:r>
              <a:rPr lang="zh-TW" altLang="en-US" sz="3600" dirty="0">
                <a:ea typeface="華康儷中黑" pitchFamily="49" charset="-120"/>
              </a:rPr>
              <a:t>元至</a:t>
            </a:r>
            <a:r>
              <a:rPr lang="en-US" altLang="zh-TW" sz="3600" dirty="0">
                <a:solidFill>
                  <a:srgbClr val="0000FF"/>
                </a:solidFill>
                <a:ea typeface="華康儷中黑" pitchFamily="49" charset="-120"/>
              </a:rPr>
              <a:t>5000</a:t>
            </a:r>
            <a:r>
              <a:rPr lang="zh-TW" altLang="en-US" sz="3600" dirty="0">
                <a:ea typeface="華康儷中黑" pitchFamily="49" charset="-120"/>
              </a:rPr>
              <a:t>元</a:t>
            </a:r>
            <a:r>
              <a:rPr lang="en-US" altLang="zh-TW" sz="3600" dirty="0">
                <a:ea typeface="華康儷中黑" pitchFamily="49" charset="-120"/>
              </a:rPr>
              <a:t>,</a:t>
            </a:r>
            <a:r>
              <a:rPr lang="zh-TW" altLang="en-US" sz="3600" dirty="0">
                <a:ea typeface="華康儷中黑" pitchFamily="49" charset="-120"/>
              </a:rPr>
              <a:t>偶然有捐</a:t>
            </a:r>
            <a:r>
              <a:rPr lang="en-US" altLang="zh-TW" sz="3600" dirty="0">
                <a:solidFill>
                  <a:srgbClr val="FF0000"/>
                </a:solidFill>
                <a:ea typeface="華康儷中黑" pitchFamily="49" charset="-120"/>
              </a:rPr>
              <a:t>1</a:t>
            </a:r>
            <a:r>
              <a:rPr lang="zh-TW" altLang="en-US" sz="3600" dirty="0">
                <a:solidFill>
                  <a:srgbClr val="FF0000"/>
                </a:solidFill>
                <a:ea typeface="華康儷中黑" pitchFamily="49" charset="-120"/>
              </a:rPr>
              <a:t>萬元至</a:t>
            </a:r>
            <a:r>
              <a:rPr lang="en-US" altLang="zh-TW" sz="3600" dirty="0">
                <a:solidFill>
                  <a:srgbClr val="FF0000"/>
                </a:solidFill>
                <a:ea typeface="華康儷中黑" pitchFamily="49" charset="-120"/>
              </a:rPr>
              <a:t>5</a:t>
            </a:r>
            <a:r>
              <a:rPr lang="zh-TW" altLang="en-US" sz="3600" dirty="0">
                <a:solidFill>
                  <a:srgbClr val="FF0000"/>
                </a:solidFill>
                <a:ea typeface="華康儷中黑" pitchFamily="49" charset="-120"/>
              </a:rPr>
              <a:t>萬</a:t>
            </a:r>
            <a:r>
              <a:rPr lang="zh-TW" altLang="en-US" sz="3600" dirty="0">
                <a:ea typeface="華康儷中黑" pitchFamily="49" charset="-120"/>
              </a:rPr>
              <a:t>元的</a:t>
            </a:r>
            <a:r>
              <a:rPr lang="en-US" altLang="zh-TW" sz="3600" dirty="0">
                <a:ea typeface="華康儷中黑" pitchFamily="49" charset="-120"/>
              </a:rPr>
              <a:t>;</a:t>
            </a:r>
            <a:br>
              <a:rPr lang="en-US" altLang="zh-TW" sz="3600" dirty="0">
                <a:ea typeface="華康儷中黑" pitchFamily="49" charset="-120"/>
              </a:rPr>
            </a:br>
            <a:r>
              <a:rPr lang="en-US" altLang="zh-TW" sz="3600" dirty="0">
                <a:solidFill>
                  <a:srgbClr val="C00000"/>
                </a:solidFill>
                <a:highlight>
                  <a:srgbClr val="FFFF00"/>
                </a:highlight>
                <a:ea typeface="華康儷中黑" pitchFamily="49" charset="-120"/>
              </a:rPr>
              <a:t>10</a:t>
            </a:r>
            <a:r>
              <a:rPr lang="zh-TW" altLang="en-US" sz="3600" dirty="0">
                <a:solidFill>
                  <a:srgbClr val="C00000"/>
                </a:solidFill>
                <a:highlight>
                  <a:srgbClr val="FFFF00"/>
                </a:highlight>
                <a:ea typeface="華康儷中黑" pitchFamily="49" charset="-120"/>
              </a:rPr>
              <a:t>萬元</a:t>
            </a:r>
            <a:r>
              <a:rPr lang="zh-TW" altLang="en-US" sz="3600" dirty="0">
                <a:ea typeface="華康儷中黑" pitchFamily="49" charset="-120"/>
              </a:rPr>
              <a:t>至</a:t>
            </a:r>
            <a:r>
              <a:rPr lang="en-US" altLang="zh-TW" sz="3600" dirty="0">
                <a:solidFill>
                  <a:srgbClr val="C00000"/>
                </a:solidFill>
                <a:highlight>
                  <a:srgbClr val="FFFF00"/>
                </a:highlight>
                <a:ea typeface="華康儷中黑" pitchFamily="49" charset="-120"/>
              </a:rPr>
              <a:t>20</a:t>
            </a:r>
            <a:r>
              <a:rPr lang="zh-TW" altLang="en-US" sz="3600" dirty="0">
                <a:solidFill>
                  <a:srgbClr val="C00000"/>
                </a:solidFill>
                <a:highlight>
                  <a:srgbClr val="FFFF00"/>
                </a:highlight>
                <a:ea typeface="華康儷中黑" pitchFamily="49" charset="-120"/>
              </a:rPr>
              <a:t>萬元</a:t>
            </a:r>
            <a:r>
              <a:rPr lang="zh-TW" altLang="en-US" sz="3600" dirty="0">
                <a:ea typeface="華康儷中黑" pitchFamily="49" charset="-120"/>
              </a:rPr>
              <a:t>的也有</a:t>
            </a:r>
            <a:r>
              <a:rPr lang="en-US" altLang="zh-TW" sz="3600" dirty="0">
                <a:ea typeface="華康儷中黑" pitchFamily="49" charset="-120"/>
              </a:rPr>
              <a:t>,</a:t>
            </a:r>
            <a:r>
              <a:rPr lang="zh-TW" altLang="en-US" sz="3600" dirty="0">
                <a:ea typeface="華康儷中黑" pitchFamily="49" charset="-120"/>
              </a:rPr>
              <a:t>但極極極為罕見</a:t>
            </a:r>
            <a:r>
              <a:rPr lang="en-US" altLang="zh-TW" sz="3600" dirty="0">
                <a:ea typeface="華康儷中黑" pitchFamily="49" charset="-120"/>
              </a:rPr>
              <a:t>.</a:t>
            </a:r>
          </a:p>
          <a:p>
            <a:pPr marL="360000" indent="-457200" algn="l">
              <a:spcBef>
                <a:spcPct val="0"/>
              </a:spcBef>
              <a:spcAft>
                <a:spcPts val="1200"/>
              </a:spcAft>
              <a:defRPr/>
            </a:pPr>
            <a:r>
              <a:rPr lang="zh-TW" altLang="en-US" sz="3600" dirty="0">
                <a:ea typeface="華康儷中黑" pitchFamily="49" charset="-120"/>
              </a:rPr>
              <a:t>如你想支持我們</a:t>
            </a:r>
            <a:r>
              <a:rPr lang="en-US" altLang="zh-TW" sz="3600" dirty="0">
                <a:ea typeface="華康儷中黑" pitchFamily="49" charset="-120"/>
              </a:rPr>
              <a:t>,</a:t>
            </a:r>
            <a:r>
              <a:rPr lang="zh-TW" altLang="en-US" sz="3600" dirty="0">
                <a:ea typeface="華康儷中黑" pitchFamily="49" charset="-120"/>
              </a:rPr>
              <a:t>你可寄支票至：</a:t>
            </a:r>
            <a:endParaRPr lang="en-US" altLang="zh-TW" sz="3600" dirty="0">
              <a:ea typeface="華康儷中黑" pitchFamily="49" charset="-120"/>
            </a:endParaRPr>
          </a:p>
          <a:p>
            <a:pPr marL="360000" indent="-457200" algn="l">
              <a:spcBef>
                <a:spcPct val="0"/>
              </a:spcBef>
              <a:spcAft>
                <a:spcPts val="1200"/>
              </a:spcAft>
              <a:defRPr/>
            </a:pPr>
            <a:r>
              <a:rPr lang="zh-TW" altLang="en-US" sz="3400" dirty="0">
                <a:solidFill>
                  <a:srgbClr val="FF0000"/>
                </a:solidFill>
                <a:ea typeface="華康儷中黑" pitchFamily="49" charset="-120"/>
              </a:rPr>
              <a:t>新界</a:t>
            </a:r>
            <a:r>
              <a:rPr lang="en-US" altLang="zh-TW" sz="3400" dirty="0">
                <a:solidFill>
                  <a:srgbClr val="FF0000"/>
                </a:solidFill>
                <a:ea typeface="華康儷中黑" pitchFamily="49" charset="-12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ea typeface="華康儷中黑" pitchFamily="49" charset="-120"/>
              </a:rPr>
              <a:t>上水鄉</a:t>
            </a:r>
            <a:r>
              <a:rPr lang="en-US" altLang="zh-TW" sz="3400" dirty="0">
                <a:solidFill>
                  <a:srgbClr val="FF0000"/>
                </a:solidFill>
                <a:ea typeface="華康儷中黑" pitchFamily="49" charset="-12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ea typeface="華康儷中黑" pitchFamily="49" charset="-120"/>
              </a:rPr>
              <a:t>興仁村</a:t>
            </a:r>
            <a:r>
              <a:rPr lang="en-US" altLang="zh-TW" sz="3400" dirty="0">
                <a:solidFill>
                  <a:srgbClr val="FF0000"/>
                </a:solidFill>
                <a:ea typeface="華康儷中黑" pitchFamily="49" charset="-12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ea typeface="華康儷中黑" pitchFamily="49" charset="-120"/>
              </a:rPr>
              <a:t>第一巷</a:t>
            </a:r>
            <a:r>
              <a:rPr lang="en-US" altLang="zh-TW" sz="3400" dirty="0">
                <a:solidFill>
                  <a:srgbClr val="FF0000"/>
                </a:solidFill>
                <a:ea typeface="華康儷中黑" pitchFamily="49" charset="-120"/>
              </a:rPr>
              <a:t>,16</a:t>
            </a:r>
            <a:r>
              <a:rPr lang="zh-TW" altLang="en-US" sz="3400" dirty="0">
                <a:solidFill>
                  <a:srgbClr val="FF0000"/>
                </a:solidFill>
                <a:ea typeface="華康儷中黑" pitchFamily="49" charset="-120"/>
              </a:rPr>
              <a:t>號</a:t>
            </a:r>
            <a:r>
              <a:rPr lang="en-US" altLang="zh-TW" sz="3400" dirty="0">
                <a:solidFill>
                  <a:srgbClr val="FF0000"/>
                </a:solidFill>
                <a:ea typeface="華康儷中黑" pitchFamily="49" charset="-12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ea typeface="華康儷中黑" pitchFamily="49" charset="-120"/>
              </a:rPr>
              <a:t>公教教研中心</a:t>
            </a:r>
            <a:r>
              <a:rPr lang="en-US" altLang="zh-TW" dirty="0">
                <a:ea typeface="華康儷中黑" pitchFamily="49" charset="-120"/>
              </a:rPr>
              <a:t>(</a:t>
            </a:r>
            <a:r>
              <a:rPr lang="zh-TW" altLang="en-US" dirty="0">
                <a:ea typeface="華康儷中黑" pitchFamily="49" charset="-120"/>
              </a:rPr>
              <a:t>支票抬頭請加「</a:t>
            </a:r>
            <a:r>
              <a:rPr lang="zh-TW" altLang="en-US" dirty="0">
                <a:solidFill>
                  <a:srgbClr val="0000FF"/>
                </a:solidFill>
                <a:ea typeface="華康儷中黑" pitchFamily="49" charset="-120"/>
              </a:rPr>
              <a:t>有限公司</a:t>
            </a:r>
            <a:r>
              <a:rPr lang="zh-TW" altLang="en-US" dirty="0">
                <a:ea typeface="華康儷中黑" pitchFamily="49" charset="-120"/>
              </a:rPr>
              <a:t>」可免稅</a:t>
            </a:r>
            <a:r>
              <a:rPr lang="en-US" altLang="zh-TW" dirty="0">
                <a:ea typeface="華康儷中黑" pitchFamily="49" charset="-120"/>
              </a:rPr>
              <a:t>).</a:t>
            </a:r>
          </a:p>
          <a:p>
            <a:pPr marL="360000" indent="-457200" algn="l">
              <a:spcBef>
                <a:spcPct val="0"/>
              </a:spcBef>
              <a:spcAft>
                <a:spcPts val="600"/>
              </a:spcAft>
              <a:defRPr/>
            </a:pPr>
            <a:r>
              <a:rPr lang="zh-TW" altLang="en-US" sz="3600" dirty="0">
                <a:solidFill>
                  <a:srgbClr val="0000FF"/>
                </a:solidFill>
                <a:ea typeface="華康儷中黑" pitchFamily="49" charset="-120"/>
              </a:rPr>
              <a:t>                詳情請電</a:t>
            </a:r>
            <a:r>
              <a:rPr lang="en-US" altLang="zh-TW" sz="3600" dirty="0">
                <a:solidFill>
                  <a:srgbClr val="0000FF"/>
                </a:solidFill>
                <a:ea typeface="華康儷中黑" pitchFamily="49" charset="-120"/>
              </a:rPr>
              <a:t>: 23361205  </a:t>
            </a:r>
          </a:p>
          <a:p>
            <a:pPr marL="360000" indent="-457200" algn="l">
              <a:spcBef>
                <a:spcPct val="0"/>
              </a:spcBef>
              <a:spcAft>
                <a:spcPts val="1200"/>
              </a:spcAft>
              <a:defRPr/>
            </a:pPr>
            <a:r>
              <a:rPr lang="zh-TW" altLang="en-US" sz="3600" dirty="0">
                <a:ea typeface="華康儷中黑" pitchFamily="49" charset="-120"/>
              </a:rPr>
              <a:t>  </a:t>
            </a:r>
            <a:r>
              <a:rPr lang="zh-TW" altLang="en-US" sz="3100" dirty="0">
                <a:highlight>
                  <a:srgbClr val="FFFF00"/>
                </a:highlight>
                <a:ea typeface="華康儷中黑" pitchFamily="49" charset="-120"/>
              </a:rPr>
              <a:t>更大的支持</a:t>
            </a:r>
            <a:r>
              <a:rPr lang="zh-TW" altLang="en-US" sz="3100" dirty="0">
                <a:ea typeface="華康儷中黑" pitchFamily="49" charset="-120"/>
              </a:rPr>
              <a:t>是看完這視頻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Arial Narrow" panose="020B0606020202030204" pitchFamily="34" charset="0"/>
                <a:ea typeface="華康儷中黑" pitchFamily="49" charset="-120"/>
              </a:rPr>
              <a:t>留言</a:t>
            </a:r>
            <a:r>
              <a:rPr lang="en-US" altLang="zh-TW" sz="3600" dirty="0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Arial Narrow" panose="020B0606020202030204" pitchFamily="34" charset="0"/>
                <a:ea typeface="華康儷中黑" pitchFamily="49" charset="-120"/>
              </a:rPr>
              <a:t>讚好</a:t>
            </a:r>
            <a:r>
              <a:rPr lang="en-US" altLang="zh-TW" sz="3600" dirty="0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Arial Narrow" panose="020B0606020202030204" pitchFamily="34" charset="0"/>
                <a:ea typeface="華康儷中黑" pitchFamily="49" charset="-120"/>
              </a:rPr>
              <a:t>訂閱</a:t>
            </a:r>
            <a:r>
              <a:rPr lang="en-US" altLang="zh-TW" sz="3600" dirty="0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Arial Narrow" panose="020B0606020202030204" pitchFamily="34" charset="0"/>
                <a:ea typeface="華康儷中黑" pitchFamily="49" charset="-120"/>
              </a:rPr>
              <a:t>轉發</a:t>
            </a:r>
            <a:endParaRPr lang="en-US" altLang="zh-TW" sz="3600" dirty="0">
              <a:solidFill>
                <a:srgbClr val="FF0000"/>
              </a:solidFill>
              <a:highlight>
                <a:srgbClr val="FFFF00"/>
              </a:highlight>
              <a:latin typeface="Arial Narrow" panose="020B0606020202030204" pitchFamily="34" charset="0"/>
              <a:ea typeface="華康儷中黑" pitchFamily="49" charset="-120"/>
            </a:endParaRPr>
          </a:p>
          <a:p>
            <a:pPr marL="360000" indent="-457200" algn="l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   (</a:t>
            </a:r>
            <a:r>
              <a:rPr lang="en-US" altLang="zh-TW" sz="2800" dirty="0" err="1">
                <a:solidFill>
                  <a:srgbClr val="FF0000"/>
                </a:solidFill>
                <a:latin typeface="Arial Narrow" panose="020B0606020202030204" pitchFamily="34" charset="0"/>
                <a:ea typeface="華康儷中黑" pitchFamily="49" charset="-120"/>
              </a:rPr>
              <a:t>C</a:t>
            </a:r>
            <a:r>
              <a:rPr lang="en-US" altLang="zh-TW" sz="2800" dirty="0" err="1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omment,</a:t>
            </a:r>
            <a:r>
              <a:rPr lang="en-US" altLang="zh-TW" sz="2800" dirty="0" err="1">
                <a:solidFill>
                  <a:srgbClr val="FF0000"/>
                </a:solidFill>
                <a:latin typeface="Arial Narrow" panose="020B0606020202030204" pitchFamily="34" charset="0"/>
                <a:ea typeface="華康儷中黑" pitchFamily="49" charset="-120"/>
              </a:rPr>
              <a:t>L</a:t>
            </a:r>
            <a:r>
              <a:rPr lang="en-US" altLang="zh-TW" sz="2800" dirty="0" err="1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ike,</a:t>
            </a:r>
            <a:r>
              <a:rPr lang="en-US" altLang="zh-TW" sz="2800" dirty="0" err="1">
                <a:solidFill>
                  <a:srgbClr val="FF0000"/>
                </a:solidFill>
                <a:latin typeface="Arial Narrow" panose="020B0606020202030204" pitchFamily="34" charset="0"/>
                <a:ea typeface="華康儷中黑" pitchFamily="49" charset="-120"/>
              </a:rPr>
              <a:t>S</a:t>
            </a:r>
            <a:r>
              <a:rPr lang="en-US" altLang="zh-TW" sz="2800" dirty="0" err="1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ubscribe</a:t>
            </a:r>
            <a:r>
              <a:rPr lang="en-US" altLang="zh-TW" sz="2800" dirty="0">
                <a:solidFill>
                  <a:srgbClr val="0000FF"/>
                </a:solidFill>
                <a:latin typeface="Arial Narrow" panose="020B0606020202030204" pitchFamily="34" charset="0"/>
                <a:ea typeface="華康儷中黑" pitchFamily="49" charset="-120"/>
              </a:rPr>
              <a:t>), </a:t>
            </a:r>
            <a:r>
              <a:rPr lang="zh-TW" altLang="en-US" sz="3400" dirty="0">
                <a:solidFill>
                  <a:srgbClr val="9900CC"/>
                </a:solidFill>
                <a:latin typeface="Arial Narrow" panose="020B0606020202030204" pitchFamily="34" charset="0"/>
                <a:ea typeface="華康儷中黑" pitchFamily="49" charset="-120"/>
              </a:rPr>
              <a:t>這其實也是福傳的好機會</a:t>
            </a:r>
            <a:r>
              <a:rPr lang="en-US" altLang="zh-TW" dirty="0">
                <a:solidFill>
                  <a:srgbClr val="9900CC"/>
                </a:solidFill>
                <a:latin typeface="Arial Narrow" panose="020B0606020202030204" pitchFamily="34" charset="0"/>
                <a:ea typeface="華康儷中黑" pitchFamily="49" charset="-120"/>
              </a:rPr>
              <a:t>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2">
            <a:extLst>
              <a:ext uri="{FF2B5EF4-FFF2-40B4-BE49-F238E27FC236}">
                <a16:creationId xmlns:a16="http://schemas.microsoft.com/office/drawing/2014/main" id="{673BFEDA-47D1-475E-9364-B90D514276C6}"/>
              </a:ext>
            </a:extLst>
          </p:cNvPr>
          <p:cNvSpPr>
            <a:spLocks noGrp="1"/>
          </p:cNvSpPr>
          <p:nvPr/>
        </p:nvSpPr>
        <p:spPr>
          <a:xfrm>
            <a:off x="179512" y="260648"/>
            <a:ext cx="8784976" cy="4608512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公教教研中心周年籌款</a:t>
            </a:r>
            <a:endParaRPr kumimoji="1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zh-TW" alt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是項籌款活動已獲香港天主教教區批准</a:t>
            </a: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r>
              <a:rPr kumimoji="1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目的：發揚梵二精神，為基督天國和世界大同而努力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 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我們在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YouTube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上用兩文三語講道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因為我們主張世界大同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內容：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中國文化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更豐盛生命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天國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(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世界大同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用途：籌募本中心為香港及華人地區的福傳及培育經費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請在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教研中心網址填寫捐款人資料或下載捐款表格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把捐款存入本中心戶口：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恒生銀行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233-0-052156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或以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抬頭：公教教研中心有限公司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3.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將存款收條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/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劃線支票連同填妥的捐款表格郵寄至本中心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地址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: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香港 新界 上水鄉 興仁村 第一巷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16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號 公教教研中心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網址：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www.cirs.org.hk/support.asp 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查詢請電：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852) 2336-1205</a:t>
            </a:r>
          </a:p>
          <a:p>
            <a:pPr marL="2667000" marR="0" lvl="0" indent="-266700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(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註：捐款達港幣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100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元或以上，憑收據可於香港本地申請免稅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我們一向嚴格實踐梵二精神的三結合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信仰與生活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聖經與中國文化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教會與社會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 並要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移風易俗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請支持我們的籌款活動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轉發我們的網上講道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傳播梵二的天國理想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給世界一個和平的機會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endParaRPr kumimoji="1" lang="zh-TW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pic>
        <p:nvPicPr>
          <p:cNvPr id="6" name="圖片 5" descr="C:\Users\user\Desktop\捐助教研及中國福傳 QRCODE.jpeg">
            <a:extLst>
              <a:ext uri="{FF2B5EF4-FFF2-40B4-BE49-F238E27FC236}">
                <a16:creationId xmlns:a16="http://schemas.microsoft.com/office/drawing/2014/main" id="{95C80023-7777-4249-99F0-417BC8A028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113" y="3645024"/>
            <a:ext cx="882650" cy="882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11DCB780-FD75-4EDF-A432-C6C67532CDB5}"/>
              </a:ext>
            </a:extLst>
          </p:cNvPr>
          <p:cNvSpPr/>
          <p:nvPr/>
        </p:nvSpPr>
        <p:spPr>
          <a:xfrm>
            <a:off x="1157480" y="1576888"/>
            <a:ext cx="5142712" cy="2880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2E1C6D0-5656-4FC6-BCD5-B94EFC452E63}"/>
              </a:ext>
            </a:extLst>
          </p:cNvPr>
          <p:cNvSpPr txBox="1"/>
          <p:nvPr/>
        </p:nvSpPr>
        <p:spPr>
          <a:xfrm>
            <a:off x="7524328" y="5027692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請掃二維碼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填上資料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寄回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教研中心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22AD04A-A0A5-4631-841E-E2C4C4D93D2C}"/>
              </a:ext>
            </a:extLst>
          </p:cNvPr>
          <p:cNvSpPr txBox="1"/>
          <p:nvPr/>
        </p:nvSpPr>
        <p:spPr>
          <a:xfrm>
            <a:off x="107504" y="5013176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一切資料將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保密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我們善用全部捐款</a:t>
            </a:r>
          </a:p>
        </p:txBody>
      </p:sp>
    </p:spTree>
    <p:extLst>
      <p:ext uri="{BB962C8B-B14F-4D97-AF65-F5344CB8AC3E}">
        <p14:creationId xmlns:p14="http://schemas.microsoft.com/office/powerpoint/2010/main" val="163765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016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恭讀撒慕爾紀上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16:1,6-7,10-13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那時候，上主對撒慕爾說：「把你的角盛滿油；我派你到白冷人葉瑟那裡，因為在他的兒子中，我已為我選定了一位君王。」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撒慕爾等人一來到，看見厄里雅布，心裡想：這一定是站在上主面前的受傅者。但上主對撒慕爾說：「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你不要注意他的容貌，及他高大的身材；我拒絕要他。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68" y="6019169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1/3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3D59604-30E1-4F0E-A012-AFAA16C32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2332"/>
            <a:ext cx="9144000" cy="645333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4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Hang Seng Bank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San Fung Avenue Branch</a:t>
            </a:r>
            <a:endParaRPr lang="en-US" altLang="zh-TW" b="1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53 San Fung Avenue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Sheung Shui N.T. 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Name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Hang Seng Bank Ltd Head Office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Address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83 Des Voeux Road Central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Swift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HASE HKHH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24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Acct Name: </a:t>
            </a: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1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 </a:t>
            </a:r>
            <a:r>
              <a:rPr lang="en-US" altLang="zh-TW" b="1" u="sng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endParaRPr lang="zh-TW" altLang="zh-TW" b="1" kern="100" dirty="0">
              <a:solidFill>
                <a:srgbClr val="9900CC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 Catholic Institute for Religion and Society Limited</a:t>
            </a:r>
            <a:endParaRPr lang="en-US" altLang="zh-TW" sz="20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266700" algn="l">
              <a:lnSpc>
                <a:spcPct val="1000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Address: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16, 1st Lane, Hing Yan Tsuen, Sheung Shui Village,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New Territories, Hong Kong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Website:</a:t>
            </a:r>
            <a:r>
              <a:rPr lang="en-US" altLang="zh-TW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www.cirs.org.</a:t>
            </a:r>
            <a:r>
              <a:rPr lang="en-US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hk/support.asp </a:t>
            </a:r>
          </a:p>
          <a:p>
            <a:pPr marL="177800">
              <a:lnSpc>
                <a:spcPts val="24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For enquires please contact us:</a:t>
            </a:r>
          </a:p>
          <a:p>
            <a:pPr marL="177800">
              <a:lnSpc>
                <a:spcPts val="2400"/>
              </a:lnSpc>
              <a:spcBef>
                <a:spcPts val="0"/>
              </a:spcBef>
            </a:pPr>
            <a:r>
              <a:rPr lang="en-US" altLang="zh-TW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Tel: (852)23361205 / Email: cirshk@netvigator.com</a:t>
            </a:r>
            <a:endParaRPr lang="zh-TW" altLang="zh-TW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6876256" y="980728"/>
            <a:ext cx="1751286" cy="1170257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800" b="1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Fund Raising</a:t>
            </a: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Approved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by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HK Catholic Diocese</a:t>
            </a:r>
            <a:endParaRPr kumimoji="1" lang="zh-HK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4" name="圖片 3" descr="C:\Users\user\Desktop\捐助教研及中國福傳 QRCODE.jpeg">
            <a:extLst>
              <a:ext uri="{FF2B5EF4-FFF2-40B4-BE49-F238E27FC236}">
                <a16:creationId xmlns:a16="http://schemas.microsoft.com/office/drawing/2014/main" id="{695B604F-A95D-467B-85A2-52EFE7D1AD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97152"/>
            <a:ext cx="882650" cy="882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8515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6EB614D-ACE6-4114-8FBB-DD62AD21B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有些人有眼睛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卻是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另類的瞎子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他們以為天主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只愛信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祂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的人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從未聽過天主愛世人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愛萬物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愛一切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而且是無條件的愛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people have eyes, yet in a way, they are blind. They think that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loves only those who believe in Him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They have never heard that God loves the world, that </a:t>
            </a:r>
            <a:b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loves all things and everyone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b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that His love is unconditional.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09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6EB614D-ACE6-4114-8FBB-DD62AD21B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有些人從未聽過別人對他的肯定和讚美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只知道自己是個無用的人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因為他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爸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媽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曾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告訴他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「我真後悔生了你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br>
              <a:rPr lang="en-US" altLang="zh-HK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或說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「生塊叉燒</a:t>
            </a:r>
            <a:r>
              <a:rPr lang="en-US" altLang="zh-H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烤</a:t>
            </a:r>
            <a:r>
              <a:rPr lang="zh-HK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豬肉</a:t>
            </a:r>
            <a:r>
              <a:rPr lang="en-US" altLang="zh-H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都好過生你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people have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never heard a single word of affirmation 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praise. All they know is that they are worthless, because their parents told them so: "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regret giving birth to you,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or "Even a piece of char </a:t>
            </a:r>
            <a:r>
              <a:rPr lang="en-US" altLang="zh-TW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siu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(roasted pork) would have been </a:t>
            </a:r>
            <a:b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better than you."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02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6EB614D-ACE6-4114-8FBB-DD62AD21B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有些人從未聽過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朝拜天主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要以心神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以真理去朝拜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於是教堂便成了</a:t>
            </a:r>
            <a:br>
              <a:rPr lang="en-US" altLang="zh-HK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他們唯一的朝拜天主的地方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在其它地方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他們找不到天主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people have never understood that worshipping God means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worshipping in spirit and in truth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And so, the church becomes the only place where they think God can be found.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Elsewhere, they neither believe in His presence nor seek Him.</a:t>
            </a:r>
            <a:endParaRPr lang="zh-TW" altLang="zh-TW" sz="40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5648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6EB614D-ACE6-4114-8FBB-DD62AD21B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有些人看不見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也是因為有東西蒙蔽眼睛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擋著他的視野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這叫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一葉障目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是李賀說的「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我有迷魂招不得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endParaRPr lang="zh-HK" altLang="en-US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8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are also those who cannot see because something is blocking their view. As the saying goes, </a:t>
            </a:r>
            <a:b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leaf before the eye shuts out Mount Tai</a:t>
            </a:r>
            <a:r>
              <a:rPr lang="en-US" altLang="zh-TW" sz="3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</a:t>
            </a:r>
            <a:b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HK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leaf is all it takes to shield vision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 </a:t>
            </a:r>
            <a:b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poet Li He once wrote, “My lost soul cannot be summoned home.”</a:t>
            </a:r>
            <a:endParaRPr lang="zh-TW" altLang="zh-TW" sz="40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893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6EB614D-ACE6-4114-8FBB-DD62AD21B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罪惡更可以障目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而學問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傳統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文化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過去的經驗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如果缺乏開放的心靈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或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不能從天國和大同的視角去看萬物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也可以變為</a:t>
            </a:r>
            <a:br>
              <a:rPr lang="en-US" altLang="zh-HK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眼睛之障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成了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天地聾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或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天地盲</a:t>
            </a:r>
            <a:endParaRPr lang="en-US" altLang="zh-HK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 can blind</a:t>
            </a:r>
            <a: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But so can knowledge, tradition, culture, and past experiences—if we lack an open mind, or if we fail to see all things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the perspective of God’s Kingdom and the vision of universal harmony</a:t>
            </a:r>
            <a: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Then even good things can become obstacles to our sight, leaving us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deaf and blind </a:t>
            </a:r>
            <a: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greater truth.</a:t>
            </a:r>
            <a:endParaRPr lang="zh-TW" altLang="zh-TW" sz="4000" spc="-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911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201F67A-895B-487E-9254-B51C130F4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algn="l">
              <a:lnSpc>
                <a:spcPts val="53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老年心事亦凌雲</a:t>
            </a:r>
            <a:r>
              <a:rPr lang="en-US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是非成敗憑誰說</a:t>
            </a:r>
            <a:r>
              <a:rPr lang="en-US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endParaRPr lang="zh-TW" altLang="zh-TW" sz="4200" dirty="0">
              <a:solidFill>
                <a:srgbClr val="FF00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l">
              <a:lnSpc>
                <a:spcPts val="5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卻道萬化幻無常</a:t>
            </a:r>
            <a:r>
              <a:rPr lang="en-US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我以此生為木鐸</a:t>
            </a:r>
            <a:r>
              <a:rPr lang="en-US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r>
              <a:rPr lang="en-US" altLang="zh-TW" sz="2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zh-TW" sz="2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徐錦堯</a:t>
            </a:r>
            <a:r>
              <a:rPr lang="en-US" altLang="zh-TW" sz="2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endParaRPr lang="zh-TW" altLang="zh-TW" sz="26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5300"/>
              </a:lnSpc>
              <a:spcBef>
                <a:spcPts val="0"/>
              </a:spcBef>
            </a:pPr>
            <a: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Even in old age, </a:t>
            </a:r>
          </a:p>
          <a:p>
            <a:pPr>
              <a:lnSpc>
                <a:spcPts val="5300"/>
              </a:lnSpc>
              <a:spcBef>
                <a:spcPts val="0"/>
              </a:spcBef>
            </a:pPr>
            <a: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the heart can still aspire.</a:t>
            </a:r>
            <a:b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Who decides what is success </a:t>
            </a:r>
          </a:p>
          <a:p>
            <a:pPr>
              <a:lnSpc>
                <a:spcPts val="5300"/>
              </a:lnSpc>
              <a:spcBef>
                <a:spcPts val="0"/>
              </a:spcBef>
            </a:pPr>
            <a: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or failure?</a:t>
            </a:r>
            <a:b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People speak of change </a:t>
            </a:r>
          </a:p>
          <a:p>
            <a:pPr>
              <a:lnSpc>
                <a:spcPts val="5300"/>
              </a:lnSpc>
              <a:spcBef>
                <a:spcPts val="0"/>
              </a:spcBef>
            </a:pPr>
            <a: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and uncertainty—</a:t>
            </a:r>
            <a:br>
              <a:rPr lang="en-US" altLang="zh-TW" sz="4800" dirty="0"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en-US" altLang="zh-TW" sz="48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I offer my life as a wooden bell.</a:t>
            </a:r>
            <a:endParaRPr lang="zh-TW" altLang="zh-TW" sz="4800" dirty="0">
              <a:solidFill>
                <a:srgbClr val="FF0000"/>
              </a:solidFill>
              <a:effectLst/>
              <a:latin typeface="新細明體" panose="02020500000000000000" pitchFamily="18" charset="-12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pPr>
              <a:lnSpc>
                <a:spcPts val="4500"/>
              </a:lnSpc>
              <a:spcBef>
                <a:spcPts val="0"/>
              </a:spcBef>
            </a:pPr>
            <a:endParaRPr lang="en-US" altLang="zh-TW" sz="24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4180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201F67A-895B-487E-9254-B51C130F4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52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木鐸是一種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金口木舌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的銅鈴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用來召集群眾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推行政經和教育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天將以夫子 </a:t>
            </a:r>
            <a:r>
              <a:rPr lang="en-US" altLang="zh-TW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孔子</a:t>
            </a:r>
            <a:r>
              <a:rPr lang="en-US" altLang="zh-TW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為木鐸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神父也稱為「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司鐸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700"/>
              </a:lnSpc>
              <a:spcBef>
                <a:spcPts val="0"/>
              </a:spcBef>
            </a:pP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wooden bell—or “</a:t>
            </a:r>
            <a:r>
              <a:rPr lang="en-US" altLang="zh-TW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muduo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”—is a copper bell with a wooden clapper, used in ancient times to gather people for announcements, education, and governance. Confucius was called a “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wooden bell by heaven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”; Catholic priests are also known as “shepherd's bells.”</a:t>
            </a:r>
            <a:endParaRPr lang="zh-TW" altLang="en-US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5399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201F67A-895B-487E-9254-B51C130F4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青年人固應有凌雲壯志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老年人也可以</a:t>
            </a:r>
            <a:endParaRPr lang="en-US" altLang="zh-TW" sz="4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老驥伏櫪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志在千里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烈士暮年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壯心不已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世界變幻無常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我這個小小神父可做的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就是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一生作「木鐸」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young may dream of soaring high, 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the old, too, can hold onto their aspirations, like the old steed in the stable that still longs to run a thousand miles. </a:t>
            </a:r>
            <a:b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world is ever-changing; </a:t>
            </a:r>
            <a:b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I, a humble priest, can do </a:t>
            </a:r>
            <a:b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to be a wooden bell throughout my life.</a:t>
            </a:r>
            <a:endParaRPr lang="zh-TW" altLang="en-US" sz="4000" spc="-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969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188937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祝福你和你的家庭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幫助你戰勝疫情和一切困境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2008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因為天主的看法與人不同：人看外貌，上主卻看人心。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葉瑟就叫他的七個兒子，都來到撒慕爾面前。撒慕爾對葉瑟說：「上主沒有揀選這些人。」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撒慕爾於是問葉瑟說：「孩子們都到齊了嗎？」葉瑟回答說：「還有一個最小的，他正在放羊。」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撒慕爾對葉瑟說：「快派人帶他來，因為他不來，我們決不入席。」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68" y="6019169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80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葉瑟於是派人把最小的兒子帶來；他是一個有血色，眉清目秀，外貌英俊的少年。上主說：「起來，給他傅油，就是這一位。」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撒慕爾就拿起盛著油的角，在他兄弟們面前，給他傅了油。從那天起，上主的神便降臨於達味身上。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44408" y="6269250"/>
            <a:ext cx="8278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EEC8C83-4AE1-4E78-B9B4-4E2ADD27A97A}"/>
              </a:ext>
            </a:extLst>
          </p:cNvPr>
          <p:cNvSpPr txBox="1"/>
          <p:nvPr/>
        </p:nvSpPr>
        <p:spPr>
          <a:xfrm>
            <a:off x="3851920" y="5085184"/>
            <a:ext cx="3168352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請靜默片刻</a:t>
            </a:r>
            <a:endParaRPr lang="en-US" altLang="zh-TW" sz="2400" dirty="0">
              <a:solidFill>
                <a:srgbClr val="FF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默想上主對</a:t>
            </a:r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75053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恭讀聖保祿宗徒致厄弗所人書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5:8-14</a:t>
            </a:r>
          </a:p>
          <a:p>
            <a:pPr marL="0" indent="0" algn="just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從前你們原是黑暗，但現在你們在主內卻是光明；生活自然要像光明之子一樣。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光明所結的果實，就是各種良善、正義和誠實。你們要體察什麼是主所喜悅的事。不要參與黑暗無益的作為，反而要加以指摘，因為他們暗中所做的事，就是連提起，也是可恥的。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096144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一切事情，一經指摘，便在光明中，顯露出來；凡顯露出來的，成為了光明。</a:t>
            </a:r>
          </a:p>
          <a:p>
            <a:pPr marL="0" indent="0" algn="just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所以說：「你這睡眠的，醒來吧！從死者中起來吧！基督必要光照你！」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096144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CE39AD2-D3CF-4EB7-AB7A-211F3D857ABD}"/>
              </a:ext>
            </a:extLst>
          </p:cNvPr>
          <p:cNvSpPr txBox="1"/>
          <p:nvPr/>
        </p:nvSpPr>
        <p:spPr>
          <a:xfrm>
            <a:off x="827584" y="4623519"/>
            <a:ext cx="496855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請靜默片刻 默想上主對</a:t>
            </a:r>
            <a:r>
              <a:rPr lang="zh-TW" altLang="en-US" sz="32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077403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恭讀聖若望福音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9:1,6-9,13-17,34-38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那時候，耶穌前行時，看見了一個生來瞎眼的人。耶穌吐唾沫在地上，用唾沫和了些泥，把泥抹在瞎子的眼上，對他說：「去，到史羅亞水池裡洗洗吧！」──史羅亞解說「被派遣的」──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瞎子去了，洗了，回來就看見了。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於是，鄰居和那些經常見他討飯的人，就說：「這不是那曾坐在這裡討飯的人麼？」有的說：「就是這人，」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有的說：「不，是另一個很相似他的人。」那人卻說：「就是我。」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他們便將那先前瞎眼的人，帶到法利塞人那裡。耶穌和泥開了他眼睛的那天，正是安息日。於是，法利塞人又盤問他怎樣看見了。那人就向法利塞人說：「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他把泥抹在我的眼上，我洗了，就看見了。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法利塞人中有的說：「這人不是從天主來的，因為他不遵守安息日。」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573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有的卻說：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「一個罪人怎能行這樣的奇蹟？」他們中間便發生了紛爭。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於是，他們又問瞎子說：「對於那開了你眼睛的人，你說什麼呢？」瞎子說：「他是一位先知。」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法利塞人卻向他說：「你整個人都生於罪惡之中，竟來教訓我們？」便把他趕出去了。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耶穌聽說法利塞人把他趕了出去，後來遇見了他，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3311825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30015</TotalTime>
  <Words>3176</Words>
  <Application>Microsoft Office PowerPoint</Application>
  <PresentationFormat>如螢幕大小 (4:3)</PresentationFormat>
  <Paragraphs>184</Paragraphs>
  <Slides>29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17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29</vt:i4>
      </vt:variant>
    </vt:vector>
  </HeadingPairs>
  <TitlesOfParts>
    <vt:vector size="51" baseType="lpstr">
      <vt:lpstr>華康中黑體</vt:lpstr>
      <vt:lpstr>華康中黑體(P)</vt:lpstr>
      <vt:lpstr>華康正顏楷體W7</vt:lpstr>
      <vt:lpstr>華康儷中宋</vt:lpstr>
      <vt:lpstr>華康儷中黑</vt:lpstr>
      <vt:lpstr>華康儷中黑(P)</vt:lpstr>
      <vt:lpstr>華康儷粗宋(P)</vt:lpstr>
      <vt:lpstr>新細明體</vt:lpstr>
      <vt:lpstr>標楷體</vt:lpstr>
      <vt:lpstr>Arial</vt:lpstr>
      <vt:lpstr>Arial Black</vt:lpstr>
      <vt:lpstr>Arial Narrow</vt:lpstr>
      <vt:lpstr>Calibri</vt:lpstr>
      <vt:lpstr>Calibri Light</vt:lpstr>
      <vt:lpstr>Segoe UI</vt:lpstr>
      <vt:lpstr>Times New Roman</vt:lpstr>
      <vt:lpstr>Wingdings</vt:lpstr>
      <vt:lpstr>預設簡報設計</vt:lpstr>
      <vt:lpstr>3_預設簡報設計</vt:lpstr>
      <vt:lpstr>15_預設簡報設計</vt:lpstr>
      <vt:lpstr>2_預設簡報設計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1598</cp:revision>
  <dcterms:created xsi:type="dcterms:W3CDTF">2006-09-26T01:05:23Z</dcterms:created>
  <dcterms:modified xsi:type="dcterms:W3CDTF">2026-02-16T05:02:46Z</dcterms:modified>
</cp:coreProperties>
</file>